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8" r:id="rId4"/>
    <p:sldId id="258" r:id="rId5"/>
    <p:sldId id="265" r:id="rId6"/>
    <p:sldId id="264" r:id="rId7"/>
    <p:sldId id="261" r:id="rId8"/>
    <p:sldId id="262" r:id="rId9"/>
    <p:sldId id="259" r:id="rId10"/>
    <p:sldId id="266" r:id="rId11"/>
    <p:sldId id="263" r:id="rId12"/>
    <p:sldId id="26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5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91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49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1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76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292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22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72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49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8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13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275171-6E6F-4B58-97B8-251D539EA9E0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5648B3-7004-4512-8A51-CDA025C97DFB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16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T</a:t>
            </a:r>
            <a:r>
              <a:rPr lang="fi-FI" dirty="0" smtClean="0"/>
              <a:t>yöhön valmennuksen malleja Salpauksessa 1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Case: rakennusalan koulutusta maahanmuuttajille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91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Työpaikkaohjaajan ohjeistus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Ohjeistettavia asioita mm.: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Koulutussopimus kirjoitettava heti alussa.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Koulutussopimus</a:t>
            </a:r>
            <a:r>
              <a:rPr lang="fi-FI" dirty="0"/>
              <a:t>: Mitä saa ja mitä ei saa tehdä?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Riskit </a:t>
            </a:r>
            <a:r>
              <a:rPr lang="fi-FI" dirty="0"/>
              <a:t>tulee kartoittaa.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Työpaikan pelisääntöjen kertominen opiskelijalle: esim. tauot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Tietoa </a:t>
            </a:r>
            <a:r>
              <a:rPr lang="fi-FI" dirty="0"/>
              <a:t>opiskelijoiden haasteista mahdollisuuksien mukaan ohjaajalle (opiskelijan suostumus!)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Työssäoppimispaikalla</a:t>
            </a:r>
            <a:r>
              <a:rPr lang="fi-FI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Tekemistä tulisi olla koko ajan.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Tekemisen tulisi olla mahdollisimman monipuolista.</a:t>
            </a:r>
          </a:p>
          <a:p>
            <a:pPr marL="201168" lvl="1" indent="0">
              <a:buNone/>
            </a:pP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119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 työnantajan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Tavoitteena </a:t>
            </a:r>
            <a:r>
              <a:rPr lang="fi-FI" dirty="0" smtClean="0"/>
              <a:t>luoda yhdessä </a:t>
            </a:r>
            <a:r>
              <a:rPr lang="fi-FI" dirty="0" smtClean="0"/>
              <a:t>tekemisen meininki työpaikan kanssa.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Avoimuuden korostaminen työnantajalle: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Opettajan on hyvä rohkaista </a:t>
            </a:r>
            <a:r>
              <a:rPr lang="fi-FI" dirty="0"/>
              <a:t>työnantajaa ottamaan yhteyttä, mikäli haasteita </a:t>
            </a:r>
            <a:r>
              <a:rPr lang="fi-FI" dirty="0" smtClean="0"/>
              <a:t>ilmenee työssäoppimisen aikana. </a:t>
            </a:r>
            <a:r>
              <a:rPr lang="fi-FI" dirty="0" smtClean="0"/>
              <a:t>Opettaja </a:t>
            </a:r>
            <a:r>
              <a:rPr lang="fi-FI" dirty="0" smtClean="0"/>
              <a:t>kannattaa viestiä työnantajalle, että hän haluaa </a:t>
            </a:r>
            <a:r>
              <a:rPr lang="fi-FI" dirty="0" smtClean="0"/>
              <a:t>tietää, mitä työssäoppimispaikalle kuuluu.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Työpaikan ajatusten kuunteleminen: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On hyvä kuunnella myös työnantajan ”negatiivisia oloja”.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Kuuntelun jälkeen </a:t>
            </a:r>
            <a:r>
              <a:rPr lang="fi-FI" dirty="0" smtClean="0"/>
              <a:t>on hyvä paneutua syihin: </a:t>
            </a:r>
            <a:r>
              <a:rPr lang="fi-FI" dirty="0" smtClean="0"/>
              <a:t>Onko </a:t>
            </a:r>
            <a:r>
              <a:rPr lang="fi-FI" dirty="0" smtClean="0"/>
              <a:t>kyseessä opiskelijasta </a:t>
            </a:r>
            <a:r>
              <a:rPr lang="fi-FI" dirty="0" smtClean="0"/>
              <a:t>vai </a:t>
            </a:r>
            <a:r>
              <a:rPr lang="fi-FI" dirty="0" smtClean="0"/>
              <a:t>työpaikasta aiheutuva ongelma </a:t>
            </a:r>
            <a:r>
              <a:rPr lang="fi-FI" dirty="0" smtClean="0"/>
              <a:t>esim. puutteellisen ohjauksen haaste?</a:t>
            </a:r>
          </a:p>
        </p:txBody>
      </p:sp>
    </p:spTree>
    <p:extLst>
      <p:ext uri="{BB962C8B-B14F-4D97-AF65-F5344CB8AC3E}">
        <p14:creationId xmlns:p14="http://schemas.microsoft.com/office/powerpoint/2010/main" val="33367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Koulutuksen lopussa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Kokemusten </a:t>
            </a:r>
            <a:r>
              <a:rPr lang="fi-FI" dirty="0" smtClean="0"/>
              <a:t>vaihto työssäoppimisesta ryhmän kanssa.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Viralliset </a:t>
            </a:r>
            <a:r>
              <a:rPr lang="fi-FI" dirty="0" smtClean="0"/>
              <a:t>asiat:</a:t>
            </a:r>
            <a:endParaRPr lang="fi-FI" dirty="0"/>
          </a:p>
          <a:p>
            <a:pPr lvl="1"/>
            <a:r>
              <a:rPr lang="fi-FI" dirty="0"/>
              <a:t>Ruokarahahakemukset</a:t>
            </a:r>
          </a:p>
          <a:p>
            <a:pPr lvl="1"/>
            <a:r>
              <a:rPr lang="fi-FI" dirty="0"/>
              <a:t>Työssäoppimisvihkojen läpikäynti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Koko </a:t>
            </a:r>
            <a:r>
              <a:rPr lang="fi-FI" dirty="0"/>
              <a:t>koulutuksen </a:t>
            </a:r>
            <a:r>
              <a:rPr lang="fi-FI" dirty="0" smtClean="0"/>
              <a:t>reflektointi (joskus </a:t>
            </a:r>
            <a:r>
              <a:rPr lang="fi-FI" dirty="0" smtClean="0"/>
              <a:t>suullisesti keskustellen, joskus paperilomakkeella</a:t>
            </a:r>
            <a:r>
              <a:rPr lang="fi-FI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Jatkosuunnitelmien läpikäynti: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Opiskelijoille i</a:t>
            </a:r>
            <a:r>
              <a:rPr lang="fi-FI" dirty="0" smtClean="0"/>
              <a:t>nformaatio siitä, mitä tapahtuu koulutuksen jälkeen:</a:t>
            </a:r>
            <a:endParaRPr lang="fi-FI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Mitä jokaisen tulee tehdä seuraavaksi? (minne mennä yms.)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Opiskelija </a:t>
            </a:r>
            <a:r>
              <a:rPr lang="fi-FI" dirty="0" smtClean="0"/>
              <a:t>tai opettaja selvittää opiskelijan palkkatukioikeuden </a:t>
            </a:r>
            <a:r>
              <a:rPr lang="fi-FI" dirty="0" smtClean="0"/>
              <a:t>mahdollisesti työllistyvien </a:t>
            </a:r>
            <a:r>
              <a:rPr lang="fi-FI" dirty="0" smtClean="0"/>
              <a:t>tai oppisopimuskoulutukseen </a:t>
            </a:r>
            <a:r>
              <a:rPr lang="fi-FI" dirty="0" smtClean="0"/>
              <a:t>menevien opiskelijoiden osalta.</a:t>
            </a:r>
            <a:endParaRPr lang="fi-FI" dirty="0" smtClean="0"/>
          </a:p>
          <a:p>
            <a:pPr marL="201168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667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/>
        </p:nvSpPr>
        <p:spPr>
          <a:xfrm>
            <a:off x="5917323" y="2480441"/>
            <a:ext cx="4383865" cy="20810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Työssäoppiminen</a:t>
            </a:r>
            <a:r>
              <a:rPr lang="fi-FI" dirty="0" smtClean="0"/>
              <a:t> </a:t>
            </a:r>
          </a:p>
          <a:p>
            <a:pPr algn="ctr"/>
            <a:r>
              <a:rPr lang="fi-FI" dirty="0" smtClean="0"/>
              <a:t>-noin 2,5kk</a:t>
            </a:r>
            <a:endParaRPr lang="fi-FI" dirty="0"/>
          </a:p>
        </p:txBody>
      </p:sp>
      <p:sp>
        <p:nvSpPr>
          <p:cNvPr id="20" name="Suorakulmio 19"/>
          <p:cNvSpPr/>
          <p:nvPr/>
        </p:nvSpPr>
        <p:spPr>
          <a:xfrm>
            <a:off x="6879544" y="2480441"/>
            <a:ext cx="276783" cy="208104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Oppilaitoksessa 1vko</a:t>
            </a:r>
            <a:endParaRPr lang="fi-FI" dirty="0"/>
          </a:p>
        </p:txBody>
      </p:sp>
      <p:sp>
        <p:nvSpPr>
          <p:cNvPr id="17" name="Suorakulmio 16"/>
          <p:cNvSpPr/>
          <p:nvPr/>
        </p:nvSpPr>
        <p:spPr>
          <a:xfrm>
            <a:off x="9131123" y="2480441"/>
            <a:ext cx="263543" cy="208104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Oppilaitoksessa 1 vko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9210" y="41272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Rakennusalan koulutusta maahanmuuttajille, esimerkki toteutuksesta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1271752" y="2459421"/>
            <a:ext cx="2260773" cy="209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 smtClean="0"/>
              <a:t>Aloitusjakso </a:t>
            </a:r>
            <a:r>
              <a:rPr lang="fi-FI" dirty="0" smtClean="0"/>
              <a:t>oppilaitoksessa </a:t>
            </a:r>
          </a:p>
          <a:p>
            <a:pPr algn="ctr"/>
            <a:r>
              <a:rPr lang="fi-FI" dirty="0" smtClean="0"/>
              <a:t>-4-6 </a:t>
            </a:r>
            <a:r>
              <a:rPr lang="fi-FI" dirty="0" err="1" smtClean="0"/>
              <a:t>vkoa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3657600" y="2480441"/>
            <a:ext cx="2134648" cy="20810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 smtClean="0"/>
              <a:t>Työssäoppiminen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4 pvää työpaikalla, 1 pvä koulussa 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kesto noin 1kk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10426263" y="2480441"/>
            <a:ext cx="762000" cy="209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Lopetusjakso</a:t>
            </a:r>
          </a:p>
          <a:p>
            <a:pPr algn="ctr"/>
            <a:r>
              <a:rPr lang="fi-FI" dirty="0" smtClean="0"/>
              <a:t>3-5 pvää</a:t>
            </a:r>
            <a:endParaRPr lang="fi-FI" dirty="0"/>
          </a:p>
        </p:txBody>
      </p:sp>
      <p:sp>
        <p:nvSpPr>
          <p:cNvPr id="13" name="Nuoli oikealle 12"/>
          <p:cNvSpPr/>
          <p:nvPr/>
        </p:nvSpPr>
        <p:spPr>
          <a:xfrm rot="16200000">
            <a:off x="6180607" y="4861032"/>
            <a:ext cx="1597572" cy="1019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r>
              <a:rPr lang="fi-FI" sz="1200" dirty="0" smtClean="0"/>
              <a:t>1 vko oppilaitoksessa</a:t>
            </a:r>
            <a:endParaRPr lang="fi-FI" sz="1200" dirty="0"/>
          </a:p>
        </p:txBody>
      </p:sp>
      <p:sp>
        <p:nvSpPr>
          <p:cNvPr id="15" name="Nuoli oikealle 14"/>
          <p:cNvSpPr/>
          <p:nvPr/>
        </p:nvSpPr>
        <p:spPr>
          <a:xfrm rot="16200000">
            <a:off x="8408275" y="4861033"/>
            <a:ext cx="1597572" cy="1019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r>
              <a:rPr lang="fi-FI" sz="1200" dirty="0" smtClean="0"/>
              <a:t>1 vko oppilaitoksessa</a:t>
            </a:r>
            <a:endParaRPr lang="fi-FI" sz="1200" dirty="0"/>
          </a:p>
        </p:txBody>
      </p:sp>
      <p:sp>
        <p:nvSpPr>
          <p:cNvPr id="16" name="Nuoli oikealle 15"/>
          <p:cNvSpPr/>
          <p:nvPr/>
        </p:nvSpPr>
        <p:spPr>
          <a:xfrm rot="16200000">
            <a:off x="3883571" y="4861032"/>
            <a:ext cx="1597572" cy="1019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 </a:t>
            </a:r>
            <a:r>
              <a:rPr lang="fi-FI" sz="1200" dirty="0" smtClean="0"/>
              <a:t>1 pvä/vko oppilaitoksessa</a:t>
            </a:r>
            <a:endParaRPr lang="fi-FI" sz="1200" dirty="0"/>
          </a:p>
        </p:txBody>
      </p:sp>
      <p:sp>
        <p:nvSpPr>
          <p:cNvPr id="22" name="Suorakulmio 21"/>
          <p:cNvSpPr/>
          <p:nvPr/>
        </p:nvSpPr>
        <p:spPr>
          <a:xfrm>
            <a:off x="4040703" y="2480439"/>
            <a:ext cx="92752" cy="208105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5" name="Suorakulmio 24"/>
          <p:cNvSpPr/>
          <p:nvPr/>
        </p:nvSpPr>
        <p:spPr>
          <a:xfrm>
            <a:off x="4626172" y="2490952"/>
            <a:ext cx="70374" cy="207053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5165834" y="2480439"/>
            <a:ext cx="56971" cy="2081051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7" name="Suorakulmio 26"/>
          <p:cNvSpPr/>
          <p:nvPr/>
        </p:nvSpPr>
        <p:spPr>
          <a:xfrm>
            <a:off x="5715523" y="2480438"/>
            <a:ext cx="76725" cy="2070539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8" name="Tekstiruutu 27"/>
          <p:cNvSpPr txBox="1"/>
          <p:nvPr/>
        </p:nvSpPr>
        <p:spPr>
          <a:xfrm>
            <a:off x="10426263" y="4766310"/>
            <a:ext cx="17657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fi-FI" sz="1100" dirty="0" smtClean="0"/>
          </a:p>
          <a:p>
            <a:pPr marL="285750" indent="-285750">
              <a:buFontTx/>
              <a:buChar char="-"/>
            </a:pPr>
            <a:endParaRPr lang="fi-FI" sz="1400" dirty="0"/>
          </a:p>
        </p:txBody>
      </p:sp>
      <p:sp>
        <p:nvSpPr>
          <p:cNvPr id="3" name="Suorakulmio 2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1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9210" y="41272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fi-FI" dirty="0"/>
              <a:t>Rakennusalan koulutusta maahanmuuttajille, esimerkki toteutuksesta (kevät 2019)</a:t>
            </a:r>
          </a:p>
        </p:txBody>
      </p:sp>
      <p:sp>
        <p:nvSpPr>
          <p:cNvPr id="7" name="Suorakulmio 6"/>
          <p:cNvSpPr/>
          <p:nvPr/>
        </p:nvSpPr>
        <p:spPr>
          <a:xfrm>
            <a:off x="1271752" y="2459421"/>
            <a:ext cx="2260773" cy="209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/>
              <a:t>Aloitusjakso </a:t>
            </a:r>
            <a:r>
              <a:rPr lang="fi-FI" dirty="0"/>
              <a:t>oppilaitoksessa </a:t>
            </a:r>
          </a:p>
          <a:p>
            <a:pPr algn="ctr"/>
            <a:r>
              <a:rPr lang="fi-FI" dirty="0"/>
              <a:t>-n. 5 </a:t>
            </a:r>
            <a:r>
              <a:rPr lang="fi-FI" dirty="0" err="1"/>
              <a:t>vkoa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3657599" y="2480441"/>
            <a:ext cx="6590169" cy="20810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b="1" dirty="0"/>
              <a:t>Työssäoppiminen</a:t>
            </a:r>
          </a:p>
          <a:p>
            <a:pPr marL="285750" indent="-285750">
              <a:buFontTx/>
              <a:buChar char="-"/>
            </a:pPr>
            <a:r>
              <a:rPr lang="fi-FI" dirty="0"/>
              <a:t>Alussa 4 pvää työpaikalla, 1 pvä oppilaitoksessa</a:t>
            </a:r>
          </a:p>
          <a:p>
            <a:pPr marL="285750" indent="-285750">
              <a:buFontTx/>
              <a:buChar char="-"/>
            </a:pPr>
            <a:r>
              <a:rPr lang="fi-FI" dirty="0"/>
              <a:t>Vähitellen lähipäivät harvenivat</a:t>
            </a:r>
          </a:p>
          <a:p>
            <a:pPr marL="285750" indent="-285750">
              <a:buFontTx/>
              <a:buChar char="-"/>
            </a:pPr>
            <a:r>
              <a:rPr lang="fi-FI" dirty="0"/>
              <a:t>Loppuajan opiskelijat opiskelivat kokonaan työpaikalla</a:t>
            </a:r>
          </a:p>
          <a:p>
            <a:pPr marL="285750" indent="-285750">
              <a:buFontTx/>
              <a:buChar char="-"/>
            </a:pPr>
            <a:r>
              <a:rPr lang="fi-FI" dirty="0"/>
              <a:t>Kesto noin 2 kk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10426263" y="2480441"/>
            <a:ext cx="762000" cy="2091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/>
              <a:t>Lopetusjakso</a:t>
            </a:r>
          </a:p>
          <a:p>
            <a:pPr algn="ctr"/>
            <a:r>
              <a:rPr lang="fi-FI" dirty="0"/>
              <a:t>3-5 pvää</a:t>
            </a:r>
          </a:p>
        </p:txBody>
      </p:sp>
      <p:sp>
        <p:nvSpPr>
          <p:cNvPr id="22" name="Suorakulmio 21"/>
          <p:cNvSpPr/>
          <p:nvPr/>
        </p:nvSpPr>
        <p:spPr>
          <a:xfrm>
            <a:off x="4057782" y="2480438"/>
            <a:ext cx="62470" cy="208096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5" name="Suorakulmio 24"/>
          <p:cNvSpPr/>
          <p:nvPr/>
        </p:nvSpPr>
        <p:spPr>
          <a:xfrm>
            <a:off x="4620873" y="2480438"/>
            <a:ext cx="45719" cy="2080885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5140280" y="2480438"/>
            <a:ext cx="60149" cy="2080966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7" name="Suorakulmio 26"/>
          <p:cNvSpPr/>
          <p:nvPr/>
        </p:nvSpPr>
        <p:spPr>
          <a:xfrm>
            <a:off x="5716575" y="2480437"/>
            <a:ext cx="45719" cy="2079777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28" name="Tekstiruutu 27"/>
          <p:cNvSpPr txBox="1"/>
          <p:nvPr/>
        </p:nvSpPr>
        <p:spPr>
          <a:xfrm>
            <a:off x="10426263" y="4766310"/>
            <a:ext cx="17657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endParaRPr lang="fi-FI" sz="1100" dirty="0"/>
          </a:p>
          <a:p>
            <a:pPr marL="285750" indent="-285750">
              <a:buFontTx/>
              <a:buChar char="-"/>
            </a:pPr>
            <a:endParaRPr lang="fi-FI" sz="1400" dirty="0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901866B4-A447-4ACB-BD08-3BD138B781C0}"/>
              </a:ext>
            </a:extLst>
          </p:cNvPr>
          <p:cNvSpPr/>
          <p:nvPr/>
        </p:nvSpPr>
        <p:spPr>
          <a:xfrm>
            <a:off x="6932348" y="2480437"/>
            <a:ext cx="50986" cy="207977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B4069A8B-850D-4B57-8641-7B9A96C539D9}"/>
              </a:ext>
            </a:extLst>
          </p:cNvPr>
          <p:cNvSpPr/>
          <p:nvPr/>
        </p:nvSpPr>
        <p:spPr>
          <a:xfrm>
            <a:off x="8148119" y="2481716"/>
            <a:ext cx="77950" cy="207849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86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Työelämäjaksolle siirrytään asteittain: työharjoittelun alussa on myös lähipäiviä </a:t>
            </a:r>
            <a:r>
              <a:rPr lang="fi-FI" dirty="0" smtClean="0"/>
              <a:t>oppilaitoksessa.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Lähijaksot työssäoppimisen aikana: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Ryhmähenki pysyy yllä, kun työssäoppimisen aikana on myös lähijaksoja oppilaitoksessa.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On ollut mahdollisuus järjestää opiskelijoille tutustumisia rakennusalan muihin koulutuksiin. 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(Lähiviikot olivat käytössä syksyn 2018 toteutuksessa).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Työssäoppimista reflektoidaan </a:t>
            </a:r>
            <a:r>
              <a:rPr lang="fi-FI" dirty="0" smtClean="0"/>
              <a:t>ryhmän kanssa koko koulutuksen ajan.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Koulutuksen lopussa </a:t>
            </a:r>
            <a:r>
              <a:rPr lang="fi-FI" dirty="0" smtClean="0"/>
              <a:t>olisi hyvä olla vähintään viikon mittainen lopetusjakso.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30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Osaamisen tunnistaminen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Mitä olet tehnyt? Mitä haluaisit tehdä? –kysymykset kulkevat koko koulutuksen ajan ryhmä- ja yksilökeskusteluissa.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Opiskelijan </a:t>
            </a:r>
            <a:r>
              <a:rPr lang="fi-FI" dirty="0" smtClean="0"/>
              <a:t>omien kertomusten kuuntelu: </a:t>
            </a:r>
            <a:r>
              <a:rPr lang="fi-FI" dirty="0" smtClean="0"/>
              <a:t>Mitä opiskelija kertoo elämästään? Mitä hän on tehnyt aiemmin? (mm. opiskelijan oma esittely, kuvat)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Opettaja tunnistaa osaamista työskentelyä </a:t>
            </a:r>
            <a:r>
              <a:rPr lang="fi-FI" dirty="0" smtClean="0"/>
              <a:t>seuraamalla. Tehtävänä voi olla esimerkiksi tuotteen </a:t>
            </a:r>
            <a:r>
              <a:rPr lang="fi-FI" dirty="0" smtClean="0"/>
              <a:t>valmistus </a:t>
            </a:r>
            <a:r>
              <a:rPr lang="fi-FI" dirty="0" smtClean="0"/>
              <a:t>ryhmässä:</a:t>
            </a:r>
            <a:endParaRPr lang="fi-FI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Onko opiskelija looginen?</a:t>
            </a:r>
            <a:r>
              <a:rPr lang="fi-FI" dirty="0"/>
              <a:t> </a:t>
            </a:r>
            <a:endParaRPr lang="fi-FI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Osaako </a:t>
            </a:r>
            <a:r>
              <a:rPr lang="fi-FI" dirty="0" smtClean="0"/>
              <a:t>hän käyttää </a:t>
            </a:r>
            <a:r>
              <a:rPr lang="fi-FI" dirty="0"/>
              <a:t>työkaluja?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Tunnistaako opiskelija eri materiaaleja? 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17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ryhmän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Tiukat käyttäytymissäännöt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Hyvä ryhmäytyminen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Opiskelijoiden kannustaminen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Toisto: Esim. esiin tulleisiin haasteisiin </a:t>
            </a:r>
            <a:r>
              <a:rPr lang="fi-FI" dirty="0" smtClean="0"/>
              <a:t>on puututtava yhä uudelleen </a:t>
            </a:r>
            <a:r>
              <a:rPr lang="fi-FI" dirty="0" smtClean="0"/>
              <a:t>ja uudelleen.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Toisten kunnioitus ja arvostus sekä opiskelijan ja opettajan että opiskelijoiden kesken.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1479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Työssäoppimiseen valmentaminen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Jämäkkä </a:t>
            </a:r>
            <a:r>
              <a:rPr lang="fi-FI" dirty="0"/>
              <a:t>ohjeistus suomalaisesta työkulttuurista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Esim. tauot, </a:t>
            </a:r>
            <a:r>
              <a:rPr lang="fi-FI" dirty="0" smtClean="0"/>
              <a:t>töihintuloajat</a:t>
            </a:r>
            <a:r>
              <a:rPr lang="fi-FI" dirty="0"/>
              <a:t>, henkilökohtaisten asioiden hoitoajat.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Ryhmän </a:t>
            </a:r>
            <a:r>
              <a:rPr lang="fi-FI" dirty="0"/>
              <a:t>kanssa keskusteltava luottamuksesta: Se on Suomessa iso asia, ja opiskelijan on se itse </a:t>
            </a:r>
            <a:r>
              <a:rPr lang="fi-FI" dirty="0" smtClean="0"/>
              <a:t>luotava työpaikalla.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 Työnantaja saattaa testata rehellisyyttä eri </a:t>
            </a:r>
            <a:r>
              <a:rPr lang="fi-FI" dirty="0"/>
              <a:t>tavoin yrityksessä.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</a:t>
            </a:r>
            <a:r>
              <a:rPr lang="fi-FI" dirty="0" smtClean="0"/>
              <a:t>Päiväkirjan täyttämiseen tulee ohjeistaa ja sitä tulee harjoitella käytännössä esim. viikon ajan ennen työssäoppimiseen lähtöä.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dirty="0" smtClean="0"/>
              <a:t>Opiskelijaa tulee ohjeistaa </a:t>
            </a:r>
            <a:r>
              <a:rPr lang="fi-FI" dirty="0" smtClean="0"/>
              <a:t>työskentelemään </a:t>
            </a:r>
            <a:r>
              <a:rPr lang="fi-FI" dirty="0" smtClean="0"/>
              <a:t>työpaikalla suomalaisen ammattimiehen mukana.</a:t>
            </a:r>
            <a:endParaRPr lang="fi-FI" dirty="0"/>
          </a:p>
          <a:p>
            <a:pPr marL="201168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055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Työssäoppimispaikan haku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Työssäoppimispaikan etsintä:</a:t>
            </a:r>
          </a:p>
          <a:p>
            <a:pPr marL="544068" lvl="1" indent="-342900">
              <a:buAutoNum type="arabicParenR"/>
            </a:pPr>
            <a:r>
              <a:rPr lang="fi-FI" dirty="0" smtClean="0"/>
              <a:t>Opiskelija etsii</a:t>
            </a:r>
          </a:p>
          <a:p>
            <a:pPr marL="544068" lvl="1" indent="-342900">
              <a:buAutoNum type="arabicParenR"/>
            </a:pPr>
            <a:r>
              <a:rPr lang="fi-FI" dirty="0" smtClean="0"/>
              <a:t>Opiskelija etsii yhdessä toisen opiskelijan kanssa</a:t>
            </a:r>
          </a:p>
          <a:p>
            <a:pPr marL="544068" lvl="1" indent="-342900">
              <a:buAutoNum type="arabicParenR"/>
            </a:pPr>
            <a:r>
              <a:rPr lang="fi-FI" dirty="0" smtClean="0"/>
              <a:t>Opettaja etsii puhelimella mahdollisen paikan ja opiskelija käy ”haastattelussa”</a:t>
            </a:r>
          </a:p>
          <a:p>
            <a:pPr marL="544068" lvl="1" indent="-342900">
              <a:buAutoNum type="arabicParenR"/>
            </a:pPr>
            <a:r>
              <a:rPr lang="fi-FI" dirty="0" smtClean="0"/>
              <a:t>Opettaja menee yhdessä opiskelijan kanssa paikan päälle kysymään.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Vinkit työssäoppimispaikan </a:t>
            </a:r>
            <a:r>
              <a:rPr lang="fi-FI" dirty="0"/>
              <a:t>etsimiseen rakennusalalla.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Yritysten etsiminen yhdessä netistä: Millä hakusanoilla </a:t>
            </a:r>
            <a:r>
              <a:rPr lang="fi-FI" dirty="0" smtClean="0"/>
              <a:t>yrityksiä löytyy?</a:t>
            </a:r>
            <a:endParaRPr lang="fi-FI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/>
              <a:t>Vinkit työnantajan lähestymiseen </a:t>
            </a:r>
            <a:r>
              <a:rPr lang="fi-FI" dirty="0" smtClean="0"/>
              <a:t>puhelimitse.</a:t>
            </a:r>
            <a:endParaRPr lang="fi-FI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Parhaat tavat työssäoppimispaikan löytymiseen </a:t>
            </a:r>
            <a:r>
              <a:rPr lang="fi-FI" dirty="0" smtClean="0"/>
              <a:t>alalla.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Luokassa harjoitellaan työssäoppimispaikan kysymistä (fraasit ja ”näytelmät”).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Kun joku löytää työssäoppimispaikan, sitä ”hehkutetaan” luokassa </a:t>
            </a:r>
            <a:r>
              <a:rPr lang="fi-FI" dirty="0" smtClean="0"/>
              <a:t>yhdessä</a:t>
            </a:r>
            <a:r>
              <a:rPr lang="fi-FI" dirty="0" smtClean="0"/>
              <a:t>. Tämä innostaa myös muita opiskelijoita etsimään itselleen työssäoppimispaikkaa.</a:t>
            </a:r>
            <a:endParaRPr lang="fi-FI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Jos opiskelija on vastahakoinen menemään </a:t>
            </a:r>
            <a:r>
              <a:rPr lang="fi-FI" dirty="0" err="1" smtClean="0"/>
              <a:t>työssäoppimaan</a:t>
            </a:r>
            <a:r>
              <a:rPr lang="fi-FI" dirty="0"/>
              <a:t>, tulisi taustalla olevat syyt käydä huolellisesti läpi</a:t>
            </a:r>
            <a:r>
              <a:rPr lang="fi-FI" dirty="0" smtClean="0"/>
              <a:t>. </a:t>
            </a:r>
            <a:r>
              <a:rPr lang="fi-FI" dirty="0" smtClean="0"/>
              <a:t>Toisinaan opiskelijan kannalta </a:t>
            </a:r>
            <a:r>
              <a:rPr lang="fi-FI" dirty="0" smtClean="0"/>
              <a:t>voi olla parempi harjoitella esim. koulun työmaalla.</a:t>
            </a: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92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Työssäoppimisen ohjaus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b="1" dirty="0" smtClean="0"/>
              <a:t>Yhteydenpito työpaikkaan: </a:t>
            </a:r>
            <a:r>
              <a:rPr lang="fi-FI" dirty="0" smtClean="0"/>
              <a:t>(Tässä pilotissa </a:t>
            </a:r>
            <a:r>
              <a:rPr lang="fi-FI" dirty="0"/>
              <a:t>harjoittelun ohjaukseen oli </a:t>
            </a:r>
            <a:r>
              <a:rPr lang="fi-FI" dirty="0" smtClean="0"/>
              <a:t>tavallista tutkintokoulutusta enemmän </a:t>
            </a:r>
            <a:r>
              <a:rPr lang="fi-FI" dirty="0"/>
              <a:t>resurssia</a:t>
            </a:r>
            <a:r>
              <a:rPr lang="fi-FI" dirty="0" smtClean="0"/>
              <a:t>.)</a:t>
            </a:r>
            <a:endParaRPr lang="fi-FI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Opettaja </a:t>
            </a:r>
            <a:r>
              <a:rPr lang="fi-FI" dirty="0" smtClean="0"/>
              <a:t>kyselee peruskuulumisia puhelimella.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1. yhteydenotto tulisi tehdä ensimmäisen viikon </a:t>
            </a:r>
            <a:r>
              <a:rPr lang="fi-FI" dirty="0" smtClean="0"/>
              <a:t>aikana.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Opettaja käy työssäoppimispaikalla 1-3 kertaa.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 smtClean="0"/>
              <a:t> </a:t>
            </a:r>
            <a:r>
              <a:rPr lang="fi-FI" b="1" dirty="0"/>
              <a:t>Työpaikkaohjaajan </a:t>
            </a:r>
            <a:r>
              <a:rPr lang="fi-FI" b="1" dirty="0" smtClean="0"/>
              <a:t>hyvä </a:t>
            </a:r>
            <a:r>
              <a:rPr lang="fi-FI" b="1" dirty="0" smtClean="0"/>
              <a:t>ohjeistus</a:t>
            </a:r>
            <a:endParaRPr lang="fi-FI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</a:t>
            </a:r>
            <a:r>
              <a:rPr lang="fi-FI" b="1" dirty="0" smtClean="0"/>
              <a:t>Ohjaus </a:t>
            </a:r>
            <a:r>
              <a:rPr lang="fi-FI" b="1" dirty="0" smtClean="0"/>
              <a:t>työpaikalla:</a:t>
            </a:r>
            <a:endParaRPr lang="fi-FI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Ohjaaminen sosiaaliseen kanssakäymiseen (esim. </a:t>
            </a:r>
            <a:r>
              <a:rPr lang="fi-FI" dirty="0" smtClean="0"/>
              <a:t>Opiskelija ei välttämättä uskalla mennä taukokoppiin </a:t>
            </a:r>
            <a:r>
              <a:rPr lang="fi-FI" dirty="0" smtClean="0"/>
              <a:t>itsenäisesti, joten opettajan on hyvä ensimmäisillä kerroilla mennä sinne yhdessä opiskelijan kanssa</a:t>
            </a:r>
            <a:r>
              <a:rPr lang="fi-FI" dirty="0" smtClean="0"/>
              <a:t>)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Opettaja ohjaa </a:t>
            </a:r>
            <a:r>
              <a:rPr lang="fi-FI" dirty="0" smtClean="0"/>
              <a:t>opiskelijaa seuraamaan muiden työskentelyä ja kysymään </a:t>
            </a:r>
            <a:r>
              <a:rPr lang="fi-FI" dirty="0" smtClean="0"/>
              <a:t>työpaikkaohjaajalta</a:t>
            </a:r>
            <a:r>
              <a:rPr lang="fi-FI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Opettaja korjaa opiskelijan mahdollisesti tekemiä virheitä </a:t>
            </a:r>
            <a:r>
              <a:rPr lang="fi-FI" dirty="0" smtClean="0"/>
              <a:t>käynnin aikana: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 smtClean="0"/>
              <a:t>Työpaikkaohjaaja </a:t>
            </a:r>
            <a:r>
              <a:rPr lang="fi-FI" dirty="0" smtClean="0"/>
              <a:t>on hyvä ottaa </a:t>
            </a:r>
            <a:r>
              <a:rPr lang="fi-FI" dirty="0" smtClean="0"/>
              <a:t>mukaan </a:t>
            </a:r>
            <a:r>
              <a:rPr lang="fi-FI" dirty="0" smtClean="0"/>
              <a:t>keskusteluihin, </a:t>
            </a:r>
            <a:r>
              <a:rPr lang="fi-FI" dirty="0" smtClean="0"/>
              <a:t>sillä </a:t>
            </a:r>
            <a:r>
              <a:rPr lang="fi-FI" dirty="0" smtClean="0"/>
              <a:t>työpaikoilla on erilaisia </a:t>
            </a:r>
            <a:r>
              <a:rPr lang="fi-FI" dirty="0" smtClean="0"/>
              <a:t>käytäntöjä, joita opettaja ei tunne.</a:t>
            </a:r>
            <a:endParaRPr lang="fi-FI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 smtClean="0"/>
              <a:t>Mahdollisten haasteiden ja ongelmien </a:t>
            </a:r>
            <a:r>
              <a:rPr lang="fi-FI" dirty="0" smtClean="0"/>
              <a:t>läpikäyminen yhdessä, työpaikkaohjaaja </a:t>
            </a:r>
            <a:r>
              <a:rPr lang="fi-FI" dirty="0" smtClean="0"/>
              <a:t>mukaan </a:t>
            </a:r>
            <a:r>
              <a:rPr lang="fi-FI" dirty="0" smtClean="0"/>
              <a:t>keskusteluihin.</a:t>
            </a:r>
          </a:p>
          <a:p>
            <a:pPr marL="201168" lvl="1" indent="0">
              <a:buNone/>
            </a:pPr>
            <a:endParaRPr lang="fi-FI" dirty="0" smtClean="0"/>
          </a:p>
          <a:p>
            <a:pPr marL="201168" lvl="1" indent="0">
              <a:buNone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46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780</TotalTime>
  <Words>780</Words>
  <Application>Microsoft Office PowerPoint</Application>
  <PresentationFormat>Laajakuva</PresentationFormat>
  <Paragraphs>113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Retro</vt:lpstr>
      <vt:lpstr>Työhön valmennuksen malleja Salpauksessa 1</vt:lpstr>
      <vt:lpstr>Rakennusalan koulutusta maahanmuuttajille, esimerkki toteutuksesta</vt:lpstr>
      <vt:lpstr>Rakennusalan koulutusta maahanmuuttajille, esimerkki toteutuksesta (kevät 2019)</vt:lpstr>
      <vt:lpstr>Malli</vt:lpstr>
      <vt:lpstr>Osaamisen tunnistaminen</vt:lpstr>
      <vt:lpstr>Toiminta ryhmän kanssa</vt:lpstr>
      <vt:lpstr>Työssäoppimiseen valmentaminen</vt:lpstr>
      <vt:lpstr>Työssäoppimispaikan haku</vt:lpstr>
      <vt:lpstr>Työssäoppimisen ohjaus</vt:lpstr>
      <vt:lpstr>Työpaikkaohjaajan ohjeistus</vt:lpstr>
      <vt:lpstr>Yhteistyö työnantajan kanssa</vt:lpstr>
      <vt:lpstr>Koulutuksen lopussa</vt:lpstr>
    </vt:vector>
  </TitlesOfParts>
  <Company>Salpaus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Ohjauksen mallit Salpauksessa</dc:title>
  <dc:creator>Tanja Olkkonen</dc:creator>
  <cp:lastModifiedBy>Tanja Olkkonen</cp:lastModifiedBy>
  <cp:revision>91</cp:revision>
  <dcterms:created xsi:type="dcterms:W3CDTF">2019-01-11T08:38:43Z</dcterms:created>
  <dcterms:modified xsi:type="dcterms:W3CDTF">2019-11-08T13:27:00Z</dcterms:modified>
</cp:coreProperties>
</file>