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8" r:id="rId3"/>
    <p:sldId id="283" r:id="rId4"/>
    <p:sldId id="274" r:id="rId5"/>
    <p:sldId id="285" r:id="rId6"/>
    <p:sldId id="275" r:id="rId7"/>
    <p:sldId id="286" r:id="rId8"/>
    <p:sldId id="260" r:id="rId9"/>
    <p:sldId id="278" r:id="rId10"/>
    <p:sldId id="287" r:id="rId11"/>
    <p:sldId id="262" r:id="rId12"/>
    <p:sldId id="279" r:id="rId13"/>
    <p:sldId id="289" r:id="rId14"/>
    <p:sldId id="280" r:id="rId15"/>
    <p:sldId id="263" r:id="rId16"/>
    <p:sldId id="290" r:id="rId17"/>
    <p:sldId id="264" r:id="rId18"/>
    <p:sldId id="261" r:id="rId19"/>
    <p:sldId id="281" r:id="rId20"/>
    <p:sldId id="277" r:id="rId21"/>
    <p:sldId id="269" r:id="rId22"/>
    <p:sldId id="270" r:id="rId23"/>
    <p:sldId id="271" r:id="rId24"/>
    <p:sldId id="291" r:id="rId25"/>
    <p:sldId id="268" r:id="rId26"/>
    <p:sldId id="282" r:id="rId27"/>
    <p:sldId id="272" r:id="rId28"/>
    <p:sldId id="273" r:id="rId29"/>
    <p:sldId id="276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C5C14"/>
    <a:srgbClr val="FF6600"/>
    <a:srgbClr val="FF9933"/>
    <a:srgbClr val="FF3300"/>
    <a:srgbClr val="ED701B"/>
    <a:srgbClr val="F09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6"/>
  </p:normalViewPr>
  <p:slideViewPr>
    <p:cSldViewPr snapToGrid="0">
      <p:cViewPr varScale="1">
        <p:scale>
          <a:sx n="102" d="100"/>
          <a:sy n="102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0836-A3C8-48BE-8DF0-B72DC3C3C996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E9D9-7E56-4A31-A259-E33D645513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73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278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Palovaroittimen pariston voi sijoittaa johdolla alas seinälle (PIPS-paristokotelo http://verkkokauppa.spek.fi/palovaroitin_ja_paristokotelo_pips) saatavissa verkkokaupoista ja apuväline- sekä sähkötarvikeliikkeistä. Siinä on noin 4 metriä johtoa, jonka avulla paristokotelo kiinnitetään sopivalle korkeudelle seinälle. Toinen pää johdosta kiinnitetään palovaroittimeen kattoon ja toinen pää paristoon kotelon sisään. Kuvassa näkyy </a:t>
            </a:r>
            <a:r>
              <a:rPr lang="fi-FI" dirty="0" err="1"/>
              <a:t>Pips</a:t>
            </a:r>
            <a:r>
              <a:rPr lang="fi-FI" dirty="0"/>
              <a:t>-käytössä.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34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http://info.smedu.fi/kirjasto/Sarja_D/D2_2015.pdf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41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https://www.nfpa.org/Public-Education/Teaching-tools/Safety-tip-sheets/Easy-to-read-handouts-in-other-languages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55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https://www.nfpa.org/Public-Education/Teaching-tools/Safety-tip-sheets/Easy-to-read-handouts-in-other-languages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07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https://www.nfpa.org/Public-Education/Teaching-tools/Safety-tip-sheets/Easy-to-read-handouts-in-other-languages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36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86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http://www.pelastustoimi.fi/turvatietoa/esta-palon-leviaminen/paloturvallisuuslaitteet, http://www.spek.fi/Suomeksi/Turvatietoa/Oppaita-ja-esitteita/Paloilmoittimen-kaytto-ja-yllapito</a:t>
            </a:r>
          </a:p>
          <a:p>
            <a:r>
              <a:rPr lang="fi-FI" dirty="0"/>
              <a:t>http://www.sahkoala.fi/kiinteistoala/Turvallisuus/fi_FI/Paloilmoitin/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D6B29-27AE-4EDA-8460-B0C898A8E28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45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https://www.pelastustoimi.fi/turvatietoa/esta-palon-leviaminen/paloturvallisuuslaitteet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33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http://www.pelastustoimi.fi/turvatietoa/esta-palon-leviaminen/poistumismahdollisuudet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460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80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https://www.pelastustoimi.fi/turvatietoa/esta-palon-leviaminen/paloturvallisuuslaitteet/palovaroitin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79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https://yle.fi/uutiset/3-9399598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80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https://yle.fi/uutiset/3-9399598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E9D9-7E56-4A31-A259-E33D6455134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46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http://www.spek.fi/Suomeksi/Turvatietoa/Paloturvallisuus/Jokakodin-paloturvallisuus/Palovaroitin/Laki-velvoittaa</a:t>
            </a:r>
          </a:p>
          <a:p>
            <a:r>
              <a:rPr lang="fi-FI" dirty="0"/>
              <a:t>http://www.spek.fi/Suomeksi/Turvatietoa/Paloturvallisuus/Jokakodin-paloturvallisuus/Palovaroitin/Vinkkeja-palovaroittimen-kayttoon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04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Asukas vastaa palovaroittimen huollosta ja hoidosta. Pidä huoli että paristo on toimiva ja palovaroitin ei ole vanhempi kuin 10 vuotta.</a:t>
            </a:r>
          </a:p>
          <a:p>
            <a:r>
              <a:rPr lang="fi-FI" dirty="0"/>
              <a:t>https://www.hel.fi/static/pela/Ohjeet/palovaroitin_A4_ohje_2011.pdf</a:t>
            </a:r>
          </a:p>
          <a:p>
            <a:r>
              <a:rPr lang="fi-FI" dirty="0"/>
              <a:t>https://yle.fi/uutiset/3-9399598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938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https://www.turvakauppa.com/palosuojelu/palovaroittimet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48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https://www.turvakauppa.com/palosuojelu/palovaroittimet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F3D38-B3DF-407E-89F2-AF0E2B74432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367B1-DC3F-400C-9852-AC4F66D5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AB433C-D0B9-48A3-B1F7-0593BCA9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944154-7814-4C4A-9263-7890F933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541D2-5BF4-4C70-AD8F-0B730CC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F7E7F8-3636-4E41-BA3A-113CEEB2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9D1F585-00E1-4BD1-85C6-67A63B575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17C8255-5B16-4349-B807-EE7BCA78A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B4F34-9863-403C-8ABE-6B419DB24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77F06E-1020-469A-ABF4-6A14B41F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B753DF-3214-42C1-AC63-09D61C8A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74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7C8BC-9D15-4032-A6CE-3B5BBADA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3FDC4AD-4B21-45FD-AA7B-CCA4DA79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08988A-DAFD-4EF3-85B6-A58AFCD5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3134D0-DF6A-4DEE-8F33-D03CA62A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4417D2-4562-42F2-BF93-33A29278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29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3ED7A2-605C-4C2F-9EC3-C0ECA6D090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EFEC106-EF3E-46FD-87F1-821341B0F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6C5C08-B7E2-43B9-BA67-91E59E14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6CC15D-F3EB-4BF8-9AB7-431A7F49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52388A-11EE-476C-B3AE-C11921BC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60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D7769-08A0-440F-B339-E9D5C4BF6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1837BE-7466-4242-B3E1-F309107FD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625232-733D-464C-8830-3A5AF041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F9EF18-6A03-46EF-BBAF-8DE1FF96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993E4C-1601-4766-8F50-F251101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20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DB27C-525A-4E01-950A-630D10FC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B17B44-A219-4DDF-9AA0-4B8242F7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634121-36A1-40E4-831C-5B94ADCC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7C2E75-FA7E-4443-9BCF-FF0D5EE0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259513-FA02-4F29-98B5-E13F3EB9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33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BC29D-E1D7-4BB0-B833-6294B728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2F1125-EB9F-4601-860A-7CCB022D3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F411D0-CE52-4DDC-BFE2-C4ADFEBD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C51E-E1FD-42C2-B146-AD9F246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50879A-9371-4259-ABDF-422FF188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19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4365C8-6FF9-4F1E-9B4A-2803418A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2695B-CA1F-46A6-BDFC-DDC364D91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BF6A76-2CDB-4FED-9998-A4F96887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0F2797-C2AB-4BA8-A8C4-F743C63E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53CAFE-7CC0-4138-BD0B-7D955034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0AB657-493E-47F3-8106-D1E9037D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275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C63301-60B0-4B7A-B1E0-489DC6AF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E21EE0-F2BC-48CA-88F8-AA1E83FA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2846B3-2A34-49B5-A12E-71FCFABC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9EFD64-B21E-45ED-A787-C80B21FA8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8172F01-C00A-4DD0-9BAC-1E9DC3E78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BAD4116-483E-4167-B215-C707AD06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33D6362-9A88-4FBC-B37D-6FEA10A4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1315B4B-5FDE-4F37-8298-249C90E5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84969-1140-4C0A-8878-3C2783BA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6D5CF1-DB45-40DD-9C80-DC498773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09BC94-031A-4C4F-8362-B19A1E20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35A383-F5B4-48AB-83C6-351E108E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922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5B8978-3EA0-4E47-8FBA-F673A410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C754973-75BD-46EB-ABE5-AE5FB42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5AC73-B580-4CCB-8517-765A16D9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367B1-DC3F-400C-9852-AC4F66D51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AB433C-D0B9-48A3-B1F7-0593BCA95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944154-7814-4C4A-9263-7890F933A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2541D2-5BF4-4C70-AD8F-0B730CC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10C997-312C-4D4E-9F21-78CE1A29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100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5D67C-1419-4BDB-A3F2-B458E353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E5F853-C26F-4F4C-AC6C-92A16216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36BC53E-A518-4D17-8612-D963A3635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7EC225-FB9A-4EFF-AB0A-BFC9D26B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B36571-1AE2-42F2-B502-6828C1E1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2B9ECE-4761-48BA-967B-529071C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57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2FB81-7958-4B5E-9C2B-2C88C22D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C017E3-7202-43F1-A2E8-E240C1E92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FE1764-D409-40C1-92E6-D7E4CE094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84BC2-F4AE-4149-8E12-811071E8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83B553E-1867-4C64-A2A5-1F58240A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1718C0-7152-48A9-9224-62F67898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5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9125A2-446E-4097-883F-C30D5B99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20CCC-E424-42C3-ADF7-91590A5F3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1C9799-1E0C-4B09-9622-D36FF854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AF7AEE-F7B2-4187-96B6-F6F961AA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0F1BC5-E36B-486A-9368-C30780E9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55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FF91457-085C-4F22-992A-8D3A69C8C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FEB4562-0551-4429-8365-5FD9B152F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13CBAE-5FD3-4B41-84A1-BF7BC8761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C7CAF2-C590-449C-A0F8-29533685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8A1E5F-8152-434D-AA15-6CEDCA6A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81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F79C-9757-4F50-BF09-FE797A6C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E271A3-78B7-4B7D-AD7D-79A3450E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77212D-CB4A-4CEA-88FC-D6BDDD56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47EA8E-E02F-436E-B26E-C29F52F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08BED-8F35-41F4-B6DD-DB0CDB2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89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0EFFC-FBFE-4F01-BD73-852E3B59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2CFE9B-C34F-4FE1-99A5-C8D9B9C6C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6147E3-636C-4AD6-AD8B-B841BD61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3DBD60-1B92-4063-9BE5-F8C3E8BD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C562E6-AF80-499D-A752-183A1AE2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3EE1A5-5129-4EFE-B508-E917F030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16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F79C-9757-4F50-BF09-FE797A6C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E271A3-78B7-4B7D-AD7D-79A3450E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77212D-CB4A-4CEA-88FC-D6BDDD56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47EA8E-E02F-436E-B26E-C29F52F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08BED-8F35-41F4-B6DD-DB0CDB2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38C39-E1AC-4D0F-A253-6AF4C102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3E35DE-C6F0-4217-B6D9-D85FBAF2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3D2875-FA4F-454C-99FD-B0FE2C2DD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16702C-017D-4E6E-85FC-5DD4A35B1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1C303AF-78CA-4335-AC57-732FFFCD4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953FF8E-1D58-4AE5-89B3-53BA8167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21BCF3C-1548-4E2B-9B6A-809E9993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57B123A-15EC-4D2B-8E06-8A2BE4A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4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CEA48B-D13E-4F0E-9750-90CDD20A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E753296-BCEF-48D0-8EDB-5FEBD299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B6AC534-E301-4825-98D6-B6F64AE1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664DE4-C9E4-4576-9802-986DC2CC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15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0E8642-02C0-4CAB-A115-BC9A89F5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70C6B20-931C-46A8-9B2A-6288053E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081C8D-971A-4542-9EE9-254DAE04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2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089C4-7727-4B31-826A-725F3F02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DEAA8-E8E1-47DB-B6A5-E86AAB419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14CE10-9A1A-421E-903B-5AB0DBEFB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715A84B-3093-4D41-AE8A-BB1E455E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D8FD17-A917-4C40-ACD9-5D0B54A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26B6DF-19EA-4D23-8010-6459881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4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311ACC-BA6C-4601-8C68-D12DFCD4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D4F847-BBDE-4755-81A0-AE8CF99C1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183FEA-E4AD-4203-8017-4D31CB534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20E5-BDA6-4596-8D1F-88871CD7E295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1781F0-EE5C-44E6-8E8B-BCB4E4F19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C713E6-E164-48FB-9795-48C368C0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438E-8667-41C0-9013-C83585CB640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1C1C239-601E-4AF3-BADE-DD44DA184A6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309" y="5916612"/>
            <a:ext cx="55911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2" r:id="rId4"/>
    <p:sldLayoutId id="214748367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A83A343-42BE-4012-B90B-408E731B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0207F6-880C-40B4-894E-5A9CB7610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7F68-0B82-4CA6-B08B-D9268E342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33896-1B30-49B7-B06D-FF56BCBCDB30}" type="datetimeFigureOut">
              <a:rPr lang="fi-FI" smtClean="0"/>
              <a:t>24.10.2021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1435FE-91AF-4769-9D75-3EE57FB6C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C6CDB8-CB3B-47C1-A4B9-C547FBF6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DC41-005D-4F1D-849C-4734E2DAD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5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hyperlink" Target="https://www.youtube.com/watch?v=Of8P13F6xI0&amp;t=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11" Type="http://schemas.openxmlformats.org/officeDocument/2006/relationships/image" Target="../media/image62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https://www.youtube.com/watch?v=4Jfdrh0fOtI&amp;t" TargetMode="External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png"/><Relationship Id="rId9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1E2A1C90-1730-467A-92D0-E86AA68FBF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18980" r="1" b="12614"/>
          <a:stretch/>
        </p:blipFill>
        <p:spPr>
          <a:xfrm>
            <a:off x="0" y="0"/>
            <a:ext cx="12192000" cy="5629453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177AE9C2-64C6-4A84-9D4C-3D61AB981FEF}"/>
              </a:ext>
            </a:extLst>
          </p:cNvPr>
          <p:cNvSpPr/>
          <p:nvPr/>
        </p:nvSpPr>
        <p:spPr>
          <a:xfrm>
            <a:off x="0" y="-1"/>
            <a:ext cx="12192000" cy="5629453"/>
          </a:xfrm>
          <a:prstGeom prst="rect">
            <a:avLst/>
          </a:pr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660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0D7002-E172-43A0-A01E-DC1F9F0D4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851" y="3918001"/>
            <a:ext cx="10906008" cy="497210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bg1"/>
                </a:solidFill>
              </a:rPr>
              <a:t>Kristiina Mattila-Nousiainen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85BB33A-A60B-404D-8735-B88985765E59}"/>
              </a:ext>
            </a:extLst>
          </p:cNvPr>
          <p:cNvSpPr/>
          <p:nvPr/>
        </p:nvSpPr>
        <p:spPr>
          <a:xfrm>
            <a:off x="1252025" y="2286785"/>
            <a:ext cx="90736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</a:rPr>
              <a:t>ASUMISTURVALLISUUS</a:t>
            </a:r>
            <a:br>
              <a:rPr lang="fi-FI" sz="6000" dirty="0">
                <a:solidFill>
                  <a:schemeClr val="bg1"/>
                </a:solidFill>
              </a:rPr>
            </a:br>
            <a:r>
              <a:rPr lang="fi-FI" sz="4000" dirty="0">
                <a:solidFill>
                  <a:schemeClr val="bg1"/>
                </a:solidFill>
              </a:rPr>
              <a:t>Palovaroitin ja paloilmoitin</a:t>
            </a:r>
          </a:p>
        </p:txBody>
      </p:sp>
    </p:spTree>
    <p:extLst>
      <p:ext uri="{BB962C8B-B14F-4D97-AF65-F5344CB8AC3E}">
        <p14:creationId xmlns:p14="http://schemas.microsoft.com/office/powerpoint/2010/main" val="375511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70E20CE2-B0B8-414D-AD54-B93C9390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43" y="64722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Palovaroittimen huoltaminen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764D03C-D5BD-4675-981C-BBE897A2FE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02" y="2441482"/>
            <a:ext cx="4135312" cy="309114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3502F6-6BFA-46DB-933D-46A52300F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9" y="1690688"/>
            <a:ext cx="5500468" cy="44862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Imuroi </a:t>
            </a:r>
            <a:r>
              <a:rPr lang="en-US" sz="2400" dirty="0" err="1"/>
              <a:t>palovaroitin</a:t>
            </a:r>
            <a:r>
              <a:rPr lang="en-US" sz="2400" dirty="0"/>
              <a:t> </a:t>
            </a:r>
          </a:p>
          <a:p>
            <a:pPr lvl="1"/>
            <a:r>
              <a:rPr lang="en-US" sz="2000" dirty="0" err="1"/>
              <a:t>Pöly</a:t>
            </a:r>
            <a:r>
              <a:rPr lang="en-US" sz="2000" dirty="0"/>
              <a:t> </a:t>
            </a:r>
            <a:r>
              <a:rPr lang="en-US" sz="2000" dirty="0" err="1"/>
              <a:t>estää</a:t>
            </a:r>
            <a:r>
              <a:rPr lang="en-US" sz="2000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 err="1"/>
              <a:t>Paina</a:t>
            </a:r>
            <a:r>
              <a:rPr lang="en-US" sz="2400" dirty="0"/>
              <a:t> palovaroittimen testinappulasta kerran kuukaudessa, niin tiedät toimiiko </a:t>
            </a:r>
            <a:r>
              <a:rPr lang="en-US" sz="2400" dirty="0" err="1"/>
              <a:t>palovaroitin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Vaihda palovaroittimen paristo joka vuosi samaan aikaan. </a:t>
            </a:r>
          </a:p>
          <a:p>
            <a:pPr lvl="1"/>
            <a:r>
              <a:rPr lang="en-US" sz="2000" dirty="0" err="1"/>
              <a:t>Esimerkiksi</a:t>
            </a:r>
            <a:r>
              <a:rPr lang="en-US" sz="2000" dirty="0"/>
              <a:t> 1.12. tai 11.2., </a:t>
            </a:r>
          </a:p>
          <a:p>
            <a:pPr lvl="1"/>
            <a:r>
              <a:rPr lang="en-US" sz="2000" dirty="0" err="1"/>
              <a:t>kirjoita</a:t>
            </a:r>
            <a:r>
              <a:rPr lang="en-US" sz="2000" dirty="0"/>
              <a:t> paristonvaihtopäivä </a:t>
            </a:r>
            <a:r>
              <a:rPr lang="en-US" sz="2000" dirty="0" err="1"/>
              <a:t>pohjalevyyn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Teippaa</a:t>
            </a:r>
            <a:r>
              <a:rPr lang="en-US" sz="2000" dirty="0"/>
              <a:t> </a:t>
            </a:r>
            <a:r>
              <a:rPr lang="en-US" sz="2000" dirty="0" err="1"/>
              <a:t>pariston</a:t>
            </a:r>
            <a:r>
              <a:rPr lang="en-US" sz="2000" dirty="0"/>
              <a:t> </a:t>
            </a:r>
            <a:r>
              <a:rPr lang="en-US" sz="2000" dirty="0" err="1"/>
              <a:t>navat</a:t>
            </a:r>
            <a:r>
              <a:rPr lang="en-US" sz="2000" dirty="0"/>
              <a:t> ja </a:t>
            </a:r>
            <a:r>
              <a:rPr lang="en-US" sz="2000" dirty="0" err="1"/>
              <a:t>laita</a:t>
            </a:r>
            <a:r>
              <a:rPr lang="en-US" sz="2000" dirty="0"/>
              <a:t> </a:t>
            </a:r>
            <a:r>
              <a:rPr lang="en-US" sz="2000" dirty="0" err="1"/>
              <a:t>keräysastiaan</a:t>
            </a:r>
            <a:endParaRPr lang="en-US" sz="2000" dirty="0"/>
          </a:p>
          <a:p>
            <a:pPr marL="0"/>
            <a:endParaRPr lang="en-US" sz="13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07E7CBB-EA63-4617-A32D-4854C342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6906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61D054E9-B809-4A15-9806-EE78CC0B5530}"/>
              </a:ext>
            </a:extLst>
          </p:cNvPr>
          <p:cNvCxnSpPr>
            <a:cxnSpLocks/>
          </p:cNvCxnSpPr>
          <p:nvPr/>
        </p:nvCxnSpPr>
        <p:spPr>
          <a:xfrm flipH="1">
            <a:off x="1420837" y="1803853"/>
            <a:ext cx="3722663" cy="14097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>
            <a:extLst>
              <a:ext uri="{FF2B5EF4-FFF2-40B4-BE49-F238E27FC236}">
                <a16:creationId xmlns:a16="http://schemas.microsoft.com/office/drawing/2014/main" id="{22E57835-8A43-425A-891E-A4B2527F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143500" y="2949294"/>
            <a:ext cx="1024450" cy="10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5276E349-2BFC-4C94-9EF1-765185FFF67B}"/>
              </a:ext>
            </a:extLst>
          </p:cNvPr>
          <p:cNvCxnSpPr>
            <a:cxnSpLocks/>
          </p:cNvCxnSpPr>
          <p:nvPr/>
        </p:nvCxnSpPr>
        <p:spPr>
          <a:xfrm flipH="1" flipV="1">
            <a:off x="2293034" y="3157038"/>
            <a:ext cx="3063497" cy="222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i 15">
            <a:extLst>
              <a:ext uri="{FF2B5EF4-FFF2-40B4-BE49-F238E27FC236}">
                <a16:creationId xmlns:a16="http://schemas.microsoft.com/office/drawing/2014/main" id="{782E7AAC-DC00-4EAB-83E1-523112C93C41}"/>
              </a:ext>
            </a:extLst>
          </p:cNvPr>
          <p:cNvSpPr/>
          <p:nvPr/>
        </p:nvSpPr>
        <p:spPr>
          <a:xfrm>
            <a:off x="1026942" y="4740812"/>
            <a:ext cx="1069144" cy="52050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2F5B7BBB-287E-49CD-A3E7-F9A484230533}"/>
              </a:ext>
            </a:extLst>
          </p:cNvPr>
          <p:cNvCxnSpPr/>
          <p:nvPr/>
        </p:nvCxnSpPr>
        <p:spPr>
          <a:xfrm flipH="1">
            <a:off x="1969477" y="4471319"/>
            <a:ext cx="4600135" cy="5064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id="{07AB3634-6F92-4BAA-B3B9-27801D0D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5450" y="58686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uva 23" descr="Kuva, joka sisältää kohteen elektroniikka, rakennus&#10;&#10;Kuvaus luotu automaattisesti">
            <a:extLst>
              <a:ext uri="{FF2B5EF4-FFF2-40B4-BE49-F238E27FC236}">
                <a16:creationId xmlns:a16="http://schemas.microsoft.com/office/drawing/2014/main" id="{37A34156-21F1-4E21-A65F-57618D335D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449" y="4685340"/>
            <a:ext cx="1092551" cy="1092190"/>
          </a:xfrm>
          <a:prstGeom prst="rect">
            <a:avLst/>
          </a:prstGeom>
        </p:spPr>
      </p:pic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8505A02B-509D-4EE6-920A-52A82B52D7CB}"/>
              </a:ext>
            </a:extLst>
          </p:cNvPr>
          <p:cNvCxnSpPr/>
          <p:nvPr/>
        </p:nvCxnSpPr>
        <p:spPr>
          <a:xfrm flipH="1" flipV="1">
            <a:off x="6096000" y="5387926"/>
            <a:ext cx="994117" cy="3896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i 28">
            <a:extLst>
              <a:ext uri="{FF2B5EF4-FFF2-40B4-BE49-F238E27FC236}">
                <a16:creationId xmlns:a16="http://schemas.microsoft.com/office/drawing/2014/main" id="{B89662EC-CECB-4AA1-882F-7484594F009E}"/>
              </a:ext>
            </a:extLst>
          </p:cNvPr>
          <p:cNvSpPr/>
          <p:nvPr/>
        </p:nvSpPr>
        <p:spPr>
          <a:xfrm>
            <a:off x="5356531" y="5261318"/>
            <a:ext cx="530212" cy="393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8E323683-582C-4AC1-B533-B71E3427D2BC}"/>
              </a:ext>
            </a:extLst>
          </p:cNvPr>
          <p:cNvCxnSpPr/>
          <p:nvPr/>
        </p:nvCxnSpPr>
        <p:spPr>
          <a:xfrm>
            <a:off x="5973933" y="5387926"/>
            <a:ext cx="0" cy="4807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>
            <a:extLst>
              <a:ext uri="{FF2B5EF4-FFF2-40B4-BE49-F238E27FC236}">
                <a16:creationId xmlns:a16="http://schemas.microsoft.com/office/drawing/2014/main" id="{BAC9EDFD-B6BC-40E0-A786-29452907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164" y="57403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i 35">
            <a:extLst>
              <a:ext uri="{FF2B5EF4-FFF2-40B4-BE49-F238E27FC236}">
                <a16:creationId xmlns:a16="http://schemas.microsoft.com/office/drawing/2014/main" id="{11983C5A-89A1-44C4-A51C-C9D3AB2B30DC}"/>
              </a:ext>
            </a:extLst>
          </p:cNvPr>
          <p:cNvSpPr/>
          <p:nvPr/>
        </p:nvSpPr>
        <p:spPr>
          <a:xfrm>
            <a:off x="3207227" y="5777531"/>
            <a:ext cx="341191" cy="268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BC38C851-9E57-479F-9EBF-D6A086A32905}"/>
              </a:ext>
            </a:extLst>
          </p:cNvPr>
          <p:cNvCxnSpPr/>
          <p:nvPr/>
        </p:nvCxnSpPr>
        <p:spPr>
          <a:xfrm>
            <a:off x="4339988" y="6176964"/>
            <a:ext cx="1016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i sallittu -symboli 38">
            <a:extLst>
              <a:ext uri="{FF2B5EF4-FFF2-40B4-BE49-F238E27FC236}">
                <a16:creationId xmlns:a16="http://schemas.microsoft.com/office/drawing/2014/main" id="{D64F3414-C358-47E7-881C-392B336B0916}"/>
              </a:ext>
            </a:extLst>
          </p:cNvPr>
          <p:cNvSpPr/>
          <p:nvPr/>
        </p:nvSpPr>
        <p:spPr>
          <a:xfrm>
            <a:off x="4558352" y="5868697"/>
            <a:ext cx="585148" cy="62417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CF89266-B9CB-48DB-9BAD-9E31DF24A861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tsikko 3">
            <a:extLst>
              <a:ext uri="{FF2B5EF4-FFF2-40B4-BE49-F238E27FC236}">
                <a16:creationId xmlns:a16="http://schemas.microsoft.com/office/drawing/2014/main" id="{C34CF730-8DEA-4D38-94B9-2D4CC13E1678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11577E4-91F2-4F4E-800F-06BB0BBAA4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8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F42C-9149-430A-8284-D6D2103A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03" y="64082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Palovaroitin vanhenee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688DFA-5222-4A49-B01B-D7067E1A2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013" y="3782244"/>
            <a:ext cx="57292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Käyttöikä 5 – 10 vuotta.</a:t>
            </a:r>
          </a:p>
          <a:p>
            <a:r>
              <a:rPr lang="fi-FI" b="1" dirty="0"/>
              <a:t>Vaihda vanha palovaroitin uuteen.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873E824-AE79-4665-A4C6-C0CCAB404D74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D3B5BF0C-37B9-4C22-A060-6FB642238EB0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72E238D-CB21-4F6A-AE34-279F5E5C36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A2F415D-A46F-40A8-ABD5-BA75E89F038E}"/>
              </a:ext>
            </a:extLst>
          </p:cNvPr>
          <p:cNvGrpSpPr/>
          <p:nvPr/>
        </p:nvGrpSpPr>
        <p:grpSpPr>
          <a:xfrm>
            <a:off x="1260390" y="1863315"/>
            <a:ext cx="2231051" cy="2231051"/>
            <a:chOff x="1260390" y="1863315"/>
            <a:chExt cx="2231051" cy="2231051"/>
          </a:xfrm>
        </p:grpSpPr>
        <p:pic>
          <p:nvPicPr>
            <p:cNvPr id="1028" name="Picture 4" descr="vaihtaa lamppu">
              <a:extLst>
                <a:ext uri="{FF2B5EF4-FFF2-40B4-BE49-F238E27FC236}">
                  <a16:creationId xmlns:a16="http://schemas.microsoft.com/office/drawing/2014/main" id="{9C3FDAA1-66F3-4C48-9680-D0AD3DDB72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90" y="1863315"/>
              <a:ext cx="2231051" cy="223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8F3A02D7-BDC9-42BC-BB3F-F97099DB3A0D}"/>
                </a:ext>
              </a:extLst>
            </p:cNvPr>
            <p:cNvSpPr/>
            <p:nvPr/>
          </p:nvSpPr>
          <p:spPr>
            <a:xfrm>
              <a:off x="2174353" y="1879718"/>
              <a:ext cx="403123" cy="136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AE942A46-1736-46B6-89ED-3AA6F3FA8893}"/>
                </a:ext>
              </a:extLst>
            </p:cNvPr>
            <p:cNvSpPr/>
            <p:nvPr/>
          </p:nvSpPr>
          <p:spPr>
            <a:xfrm>
              <a:off x="2201619" y="2328314"/>
              <a:ext cx="403123" cy="1916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66FC8C1C-86D6-494E-9D2C-9667EC63ACBA}"/>
                </a:ext>
              </a:extLst>
            </p:cNvPr>
            <p:cNvSpPr/>
            <p:nvPr/>
          </p:nvSpPr>
          <p:spPr>
            <a:xfrm>
              <a:off x="2146645" y="2382625"/>
              <a:ext cx="403123" cy="224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8C69249B-295B-474D-8AF8-C61C8FF3AFF3}"/>
                </a:ext>
              </a:extLst>
            </p:cNvPr>
            <p:cNvSpPr/>
            <p:nvPr/>
          </p:nvSpPr>
          <p:spPr>
            <a:xfrm>
              <a:off x="2292429" y="2184645"/>
              <a:ext cx="403123" cy="1916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026" name="Picture 2" descr="palovaroitin">
            <a:extLst>
              <a:ext uri="{FF2B5EF4-FFF2-40B4-BE49-F238E27FC236}">
                <a16:creationId xmlns:a16="http://schemas.microsoft.com/office/drawing/2014/main" id="{0B9FD823-1274-4A27-8E49-86717DD14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42" b="53889"/>
          <a:stretch/>
        </p:blipFill>
        <p:spPr bwMode="auto">
          <a:xfrm>
            <a:off x="2174353" y="1791135"/>
            <a:ext cx="562341" cy="3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2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CCF42C-9149-430A-8284-D6D2103A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03" y="64082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Sähköverkkoon kytketty palovaroitin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688DFA-5222-4A49-B01B-D7067E1A2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603" y="3970483"/>
            <a:ext cx="8145137" cy="2509308"/>
          </a:xfrm>
        </p:spPr>
        <p:txBody>
          <a:bodyPr>
            <a:normAutofit/>
          </a:bodyPr>
          <a:lstStyle/>
          <a:p>
            <a:r>
              <a:rPr lang="fi-FI" b="1" dirty="0"/>
              <a:t>1.2.2009 jälkeen rakennetuissa </a:t>
            </a:r>
            <a:r>
              <a:rPr lang="fi-FI" dirty="0"/>
              <a:t>taloissa on sähköverkkoon kytketty palovaroitin. Huoltomies vaihtaa pariston siitä.</a:t>
            </a:r>
          </a:p>
          <a:p>
            <a:r>
              <a:rPr lang="fi-FI" dirty="0"/>
              <a:t>Asukas vaihtaa palovaroittimen pariston kaikissa muissa asuinnoissa.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8EEF8F4-A575-4C5B-84C0-876E63263E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594" y="1734089"/>
            <a:ext cx="1314246" cy="15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657C2D4-78A4-4D28-937A-11EEE56139D3}"/>
              </a:ext>
            </a:extLst>
          </p:cNvPr>
          <p:cNvSpPr txBox="1"/>
          <p:nvPr/>
        </p:nvSpPr>
        <p:spPr>
          <a:xfrm>
            <a:off x="1392472" y="3228380"/>
            <a:ext cx="460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Rakennettu 1.2.2009 jälkeen (1.2.2009 – 2020) </a:t>
            </a:r>
          </a:p>
        </p:txBody>
      </p:sp>
      <p:pic>
        <p:nvPicPr>
          <p:cNvPr id="8" name="Kuva 7" descr="Kuva, joka sisältää kohteen peli, pöytä&#10;&#10;Kuvaus luotu automaattisesti">
            <a:extLst>
              <a:ext uri="{FF2B5EF4-FFF2-40B4-BE49-F238E27FC236}">
                <a16:creationId xmlns:a16="http://schemas.microsoft.com/office/drawing/2014/main" id="{D82D5CB1-C4AF-4092-B8AB-CDEFFF202B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892" y="1900384"/>
            <a:ext cx="2095928" cy="1398284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7A0C6A6-9CB8-4AF4-ABF5-E2212354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219" y="1831530"/>
            <a:ext cx="1332649" cy="12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4CA40BB-DFC4-40B1-A86A-73D0C89E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431" y="1677113"/>
            <a:ext cx="2582641" cy="25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8873E824-AE79-4665-A4C6-C0CCAB404D74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D3B5BF0C-37B9-4C22-A060-6FB642238EB0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72E238D-CB21-4F6A-AE34-279F5E5C36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40D3AEF-8CE5-4452-B0D9-E0A69D44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604" y="1914134"/>
            <a:ext cx="1314246" cy="13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7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6A7E2-692D-4546-B9E3-EF5EC4F2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52" y="575695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Kuulovammaisen palovaroitin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62CFAF-A15D-4480-A5AC-93EABC0EA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935" y="4091612"/>
            <a:ext cx="9757639" cy="4989794"/>
          </a:xfrm>
        </p:spPr>
        <p:txBody>
          <a:bodyPr/>
          <a:lstStyle/>
          <a:p>
            <a:r>
              <a:rPr lang="fi-FI" sz="2000" dirty="0"/>
              <a:t>Kuulovammainen ihminen (= ei kuule) saa kunnalta erikoispalovaroittimen.</a:t>
            </a:r>
          </a:p>
          <a:p>
            <a:r>
              <a:rPr lang="fi-FI" sz="2000" dirty="0"/>
              <a:t>Täristintyyny tyynyn alla.</a:t>
            </a:r>
          </a:p>
          <a:p>
            <a:r>
              <a:rPr lang="fi-FI" sz="2000" dirty="0"/>
              <a:t>Vilkkuva valo seinällä</a:t>
            </a:r>
          </a:p>
          <a:p>
            <a:pPr marL="0" indent="0">
              <a:buNone/>
            </a:pPr>
            <a:r>
              <a:rPr lang="fi-FI" b="1" dirty="0"/>
              <a:t>-&gt; ihminen herää.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D56C7F-2F6E-4494-8BB0-1CD4B78CEC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4003" y="10575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4A04A4F-DDA3-4893-89DB-B7FCE3E9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053" y="1190732"/>
            <a:ext cx="2539052" cy="25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5DC43F4-33D7-4F77-BF6A-E5A1A0E2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3158" y="1901258"/>
            <a:ext cx="1773576" cy="177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BCE1C470-9377-4828-944F-F8F8CDD1429B}"/>
              </a:ext>
            </a:extLst>
          </p:cNvPr>
          <p:cNvCxnSpPr>
            <a:cxnSpLocks/>
            <a:stCxn id="7176" idx="3"/>
          </p:cNvCxnSpPr>
          <p:nvPr/>
        </p:nvCxnSpPr>
        <p:spPr>
          <a:xfrm flipV="1">
            <a:off x="5076734" y="2505532"/>
            <a:ext cx="1752600" cy="28251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>
            <a:extLst>
              <a:ext uri="{FF2B5EF4-FFF2-40B4-BE49-F238E27FC236}">
                <a16:creationId xmlns:a16="http://schemas.microsoft.com/office/drawing/2014/main" id="{1EDDFE78-8CEA-476C-86D4-C2DC6D0A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8219"/>
            <a:ext cx="1976616" cy="19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Ryhmä 26">
            <a:extLst>
              <a:ext uri="{FF2B5EF4-FFF2-40B4-BE49-F238E27FC236}">
                <a16:creationId xmlns:a16="http://schemas.microsoft.com/office/drawing/2014/main" id="{6DAC7186-B828-418E-89BA-96942C387DA3}"/>
              </a:ext>
            </a:extLst>
          </p:cNvPr>
          <p:cNvGrpSpPr/>
          <p:nvPr/>
        </p:nvGrpSpPr>
        <p:grpSpPr>
          <a:xfrm>
            <a:off x="9538925" y="1685553"/>
            <a:ext cx="1731596" cy="2404977"/>
            <a:chOff x="9622204" y="2276735"/>
            <a:chExt cx="1201713" cy="1669034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2A36A0C5-D98D-4EBB-8156-350F0A808690}"/>
                </a:ext>
              </a:extLst>
            </p:cNvPr>
            <p:cNvSpPr/>
            <p:nvPr/>
          </p:nvSpPr>
          <p:spPr>
            <a:xfrm>
              <a:off x="10509309" y="2549690"/>
              <a:ext cx="314608" cy="8222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500AE225-F16E-4FB4-B503-3D95B902A2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95160" y="2276735"/>
              <a:ext cx="452509" cy="2729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8F283565-5613-4FDF-A869-791C134EB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2204" y="2789712"/>
              <a:ext cx="740819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CE95A3DE-D721-4C40-9242-BA398F1F8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2205" y="3147347"/>
              <a:ext cx="747787" cy="22462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1DCD26E4-3C77-4F06-8203-CCD9AB1B00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2129" y="3342891"/>
              <a:ext cx="607180" cy="4407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28542A48-CB43-48DA-A1E2-04D866F13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1371" y="3505034"/>
              <a:ext cx="334224" cy="44073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797979D9-5765-4697-88E4-530DB96045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6771" y="2951856"/>
              <a:ext cx="434600" cy="624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AC3F64C2-8C63-4A66-A743-0F0902B1FFBB}"/>
              </a:ext>
            </a:extLst>
          </p:cNvPr>
          <p:cNvCxnSpPr/>
          <p:nvPr/>
        </p:nvCxnSpPr>
        <p:spPr>
          <a:xfrm>
            <a:off x="3723920" y="3238662"/>
            <a:ext cx="9201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098A5F13-93BA-4017-86A9-9A957239748B}"/>
              </a:ext>
            </a:extLst>
          </p:cNvPr>
          <p:cNvCxnSpPr/>
          <p:nvPr/>
        </p:nvCxnSpPr>
        <p:spPr>
          <a:xfrm>
            <a:off x="3563632" y="3355936"/>
            <a:ext cx="1218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969E8D68-7445-4D82-B2AA-A21C633809E8}"/>
              </a:ext>
            </a:extLst>
          </p:cNvPr>
          <p:cNvCxnSpPr/>
          <p:nvPr/>
        </p:nvCxnSpPr>
        <p:spPr>
          <a:xfrm>
            <a:off x="3615477" y="2125485"/>
            <a:ext cx="920146" cy="1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D21B286D-B291-4397-AA34-96AEF4B8CD46}"/>
              </a:ext>
            </a:extLst>
          </p:cNvPr>
          <p:cNvCxnSpPr/>
          <p:nvPr/>
        </p:nvCxnSpPr>
        <p:spPr>
          <a:xfrm>
            <a:off x="3481145" y="2256719"/>
            <a:ext cx="1231452" cy="15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641DA21E-7508-4A1D-B739-2DE41EBB1B9E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tsikko 3">
            <a:extLst>
              <a:ext uri="{FF2B5EF4-FFF2-40B4-BE49-F238E27FC236}">
                <a16:creationId xmlns:a16="http://schemas.microsoft.com/office/drawing/2014/main" id="{D7CBB19C-0DE9-45A4-A3DE-1171AB848C6A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72CF60F-C0B0-4661-A364-6D2EDB46B2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8DCE6-2F56-446C-8962-A6A47524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61" y="43680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Palovaroittimia</a:t>
            </a:r>
            <a:r>
              <a:rPr lang="en-US" sz="6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on </a:t>
            </a:r>
            <a:r>
              <a:rPr lang="en-US" b="1" kern="1200" dirty="0" err="1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erilaisia</a:t>
            </a: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 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53A0B8D-E640-451C-9603-7859D2D1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76" r="11788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797E1B6-A093-44C8-96C4-CBA401747B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12" r="14086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2600B9F-8223-4DD8-BD3F-ED9B883734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65" r="16399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B64F012-6B82-47DD-9B89-F307E70B89CC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3">
            <a:extLst>
              <a:ext uri="{FF2B5EF4-FFF2-40B4-BE49-F238E27FC236}">
                <a16:creationId xmlns:a16="http://schemas.microsoft.com/office/drawing/2014/main" id="{00AC6BAA-7DA0-4898-A4BA-C5FF3EFBCC3A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0CB2348-41AF-48C2-8C83-FC90BB2CAD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90824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B64F012-6B82-47DD-9B89-F307E70B89CC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3">
            <a:extLst>
              <a:ext uri="{FF2B5EF4-FFF2-40B4-BE49-F238E27FC236}">
                <a16:creationId xmlns:a16="http://schemas.microsoft.com/office/drawing/2014/main" id="{00AC6BAA-7DA0-4898-A4BA-C5FF3EFBCC3A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0CB2348-41AF-48C2-8C83-FC90BB2CAD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sp>
        <p:nvSpPr>
          <p:cNvPr id="13" name="Otsikko 3">
            <a:extLst>
              <a:ext uri="{FF2B5EF4-FFF2-40B4-BE49-F238E27FC236}">
                <a16:creationId xmlns:a16="http://schemas.microsoft.com/office/drawing/2014/main" id="{A75D270D-3E55-4982-A3C8-1E31E0A6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30" y="2691509"/>
            <a:ext cx="9121874" cy="26860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Vain palovaroitin, joka </a:t>
            </a:r>
            <a:r>
              <a:rPr lang="fi-FI" sz="4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on oikeassa paikassa ja toimii</a:t>
            </a: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voi pelastaa sinut.</a:t>
            </a:r>
            <a:br>
              <a:rPr lang="fi-FI" dirty="0"/>
            </a:br>
            <a:endParaRPr lang="en-US" sz="4800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palovaroitin">
            <a:extLst>
              <a:ext uri="{FF2B5EF4-FFF2-40B4-BE49-F238E27FC236}">
                <a16:creationId xmlns:a16="http://schemas.microsoft.com/office/drawing/2014/main" id="{D7DB953F-7026-4E90-9B7A-9F7FAEF9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958" y="1221317"/>
            <a:ext cx="2224617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3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CB6F8CC-6A69-4878-A010-A08E7B163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33" t="1789" r="9952" b="-2"/>
          <a:stretch/>
        </p:blipFill>
        <p:spPr>
          <a:xfrm rot="5400000">
            <a:off x="6378098" y="640160"/>
            <a:ext cx="4965695" cy="467052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B93C431-82E7-45DA-A124-F98EF2910225}"/>
              </a:ext>
            </a:extLst>
          </p:cNvPr>
          <p:cNvSpPr txBox="1"/>
          <p:nvPr/>
        </p:nvSpPr>
        <p:spPr>
          <a:xfrm>
            <a:off x="838200" y="1950939"/>
            <a:ext cx="4987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Palovaroittimen pariston saa johdon avulla alas seinälle koteloon. </a:t>
            </a:r>
          </a:p>
          <a:p>
            <a:r>
              <a:rPr lang="fi-FI" sz="2800" dirty="0"/>
              <a:t>Paristo on helppo vaihtaa siitä.</a:t>
            </a:r>
          </a:p>
        </p:txBody>
      </p:sp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3DC3BC08-56A7-454D-961E-C2086D19D48B}"/>
              </a:ext>
            </a:extLst>
          </p:cNvPr>
          <p:cNvCxnSpPr>
            <a:cxnSpLocks/>
          </p:cNvCxnSpPr>
          <p:nvPr/>
        </p:nvCxnSpPr>
        <p:spPr>
          <a:xfrm>
            <a:off x="4868333" y="3766821"/>
            <a:ext cx="1820334" cy="12666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C094ACBD-E2D6-4C3F-BEF7-A8AFD94FA89A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AA317667-2C6B-40AA-9275-7A2FD309BA71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FA8116E-D520-4072-8435-FE4594F9C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8147F6-B440-43E4-B29A-076179D4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366" y="4337502"/>
            <a:ext cx="8033433" cy="18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Sisällön paikkamerkki 4">
            <a:extLst>
              <a:ext uri="{FF2B5EF4-FFF2-40B4-BE49-F238E27FC236}">
                <a16:creationId xmlns:a16="http://schemas.microsoft.com/office/drawing/2014/main" id="{D8BB71E3-1111-4459-AD3B-6173133B47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00" y="1681524"/>
            <a:ext cx="7478251" cy="406772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6C928BD-60CA-4E4B-A546-2C3A8E54E72B}"/>
              </a:ext>
            </a:extLst>
          </p:cNvPr>
          <p:cNvSpPr txBox="1"/>
          <p:nvPr/>
        </p:nvSpPr>
        <p:spPr>
          <a:xfrm>
            <a:off x="8681887" y="3093266"/>
            <a:ext cx="2970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Ei palovaroitinta = </a:t>
            </a:r>
          </a:p>
          <a:p>
            <a:pPr algn="ctr"/>
            <a:r>
              <a:rPr lang="fi-FI" sz="2800" b="1" dirty="0"/>
              <a:t>ihminen kuolee </a:t>
            </a:r>
          </a:p>
          <a:p>
            <a:pPr algn="ctr"/>
            <a:r>
              <a:rPr lang="fi-FI" sz="2800" b="1" dirty="0"/>
              <a:t>tulipalossa usein.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8FF45FF-C2DD-418B-AB87-7984C4BD5E88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62DF7726-3F8F-43B9-8308-E693061DB154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8846469-4EF0-44C0-AF78-69E311DA85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97A8610-BD52-42E5-AA23-428869562045}"/>
              </a:ext>
            </a:extLst>
          </p:cNvPr>
          <p:cNvSpPr/>
          <p:nvPr/>
        </p:nvSpPr>
        <p:spPr>
          <a:xfrm>
            <a:off x="539300" y="886038"/>
            <a:ext cx="6191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000" b="1" dirty="0">
                <a:solidFill>
                  <a:schemeClr val="accent1">
                    <a:lumMod val="75000"/>
                  </a:schemeClr>
                </a:solidFill>
              </a:rPr>
              <a:t>Tulipalossa kuolleet ihmiset</a:t>
            </a:r>
          </a:p>
        </p:txBody>
      </p:sp>
    </p:spTree>
    <p:extLst>
      <p:ext uri="{BB962C8B-B14F-4D97-AF65-F5344CB8AC3E}">
        <p14:creationId xmlns:p14="http://schemas.microsoft.com/office/powerpoint/2010/main" val="1722603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8D799D-1943-4372-9C26-48AE4CA1CE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b="1" dirty="0"/>
              <a:t>Palovaroitin asunnossa on 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b="1" dirty="0"/>
              <a:t>Palovaroitin ilmoittaa tulipalosta 112 hätäkeskukseen</a:t>
            </a:r>
          </a:p>
          <a:p>
            <a:pPr marL="0" indent="0">
              <a:buNone/>
            </a:pPr>
            <a:r>
              <a:rPr lang="fi-FI" sz="2600" dirty="0"/>
              <a:t>	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b="1" dirty="0"/>
              <a:t>Kuka huolehtii paristokäyttöisestä palovaroittimesta kotona</a:t>
            </a:r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14B247-A3BA-4038-B302-E7AE8980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0" y="69777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Tehtävä 1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A06937-73B1-48BC-B14A-886543DAD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5" y="1353494"/>
            <a:ext cx="5843516" cy="4151011"/>
          </a:xfrm>
          <a:noFill/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E46EDCBA-0695-4A1F-AB7D-514DBCB87A55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3">
            <a:extLst>
              <a:ext uri="{FF2B5EF4-FFF2-40B4-BE49-F238E27FC236}">
                <a16:creationId xmlns:a16="http://schemas.microsoft.com/office/drawing/2014/main" id="{CECF3C2C-B12F-439F-914C-C2672A5BD9B4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5B32073-B48B-4395-9E1B-0D4B08EE6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51B9E76E-9FC4-4200-B3E0-993F011C22A9}"/>
              </a:ext>
            </a:extLst>
          </p:cNvPr>
          <p:cNvSpPr/>
          <p:nvPr/>
        </p:nvSpPr>
        <p:spPr>
          <a:xfrm>
            <a:off x="942194" y="3881076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Kyllä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C3CA92E7-83FA-41D7-98E0-EEFEEDFE9BA2}"/>
              </a:ext>
            </a:extLst>
          </p:cNvPr>
          <p:cNvSpPr/>
          <p:nvPr/>
        </p:nvSpPr>
        <p:spPr>
          <a:xfrm>
            <a:off x="3355750" y="3881076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Ei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AEE2F89C-DEEA-483A-A693-23884DA5A555}"/>
              </a:ext>
            </a:extLst>
          </p:cNvPr>
          <p:cNvSpPr/>
          <p:nvPr/>
        </p:nvSpPr>
        <p:spPr>
          <a:xfrm>
            <a:off x="942194" y="2330925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Vapaaehtoinen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FAEA9758-F8CF-44E5-B020-BF73728CD145}"/>
              </a:ext>
            </a:extLst>
          </p:cNvPr>
          <p:cNvSpPr/>
          <p:nvPr/>
        </p:nvSpPr>
        <p:spPr>
          <a:xfrm>
            <a:off x="3323444" y="2330925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Pakollinen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A5FD0520-7373-4D47-BD89-3A96A36D05A7}"/>
              </a:ext>
            </a:extLst>
          </p:cNvPr>
          <p:cNvSpPr/>
          <p:nvPr/>
        </p:nvSpPr>
        <p:spPr>
          <a:xfrm>
            <a:off x="942194" y="5540389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Asukas	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FA4EF5B0-0E22-433C-9CB4-A3EB3CA270B0}"/>
              </a:ext>
            </a:extLst>
          </p:cNvPr>
          <p:cNvSpPr/>
          <p:nvPr/>
        </p:nvSpPr>
        <p:spPr>
          <a:xfrm>
            <a:off x="3323444" y="5540389"/>
            <a:ext cx="2253053" cy="438150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Huoltomies</a:t>
            </a:r>
          </a:p>
        </p:txBody>
      </p:sp>
    </p:spTree>
    <p:extLst>
      <p:ext uri="{BB962C8B-B14F-4D97-AF65-F5344CB8AC3E}">
        <p14:creationId xmlns:p14="http://schemas.microsoft.com/office/powerpoint/2010/main" val="227487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76B5B3-DA24-416E-AEED-38C0D965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05" y="544130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TOIMI NÄIN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29153B-5F9D-45F1-94B9-C1F3E7E1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05" y="2022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Palovaroitin</a:t>
            </a:r>
            <a:r>
              <a:rPr lang="en-US" dirty="0"/>
              <a:t> </a:t>
            </a:r>
            <a:r>
              <a:rPr lang="en-US" dirty="0" err="1"/>
              <a:t>hälyttää</a:t>
            </a:r>
            <a:r>
              <a:rPr lang="en-US" dirty="0"/>
              <a:t>, </a:t>
            </a:r>
            <a:r>
              <a:rPr lang="en-US" dirty="0" err="1"/>
              <a:t>kuulet</a:t>
            </a:r>
            <a:r>
              <a:rPr lang="en-US" dirty="0"/>
              <a:t> </a:t>
            </a:r>
            <a:r>
              <a:rPr lang="en-US" dirty="0" err="1"/>
              <a:t>hälytysäänen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Yritä</a:t>
            </a:r>
            <a:r>
              <a:rPr lang="en-US" dirty="0"/>
              <a:t> </a:t>
            </a:r>
            <a:r>
              <a:rPr lang="en-US" dirty="0" err="1"/>
              <a:t>sammuttaa</a:t>
            </a:r>
            <a:r>
              <a:rPr lang="en-US" dirty="0"/>
              <a:t> </a:t>
            </a:r>
            <a:r>
              <a:rPr lang="en-US" dirty="0" err="1"/>
              <a:t>tuli</a:t>
            </a:r>
            <a:r>
              <a:rPr lang="en-US" dirty="0"/>
              <a:t> </a:t>
            </a:r>
            <a:r>
              <a:rPr lang="en-US" dirty="0" err="1"/>
              <a:t>sammuttimella</a:t>
            </a:r>
            <a:r>
              <a:rPr lang="en-US" dirty="0"/>
              <a:t> tai </a:t>
            </a:r>
            <a:r>
              <a:rPr lang="en-US" dirty="0" err="1"/>
              <a:t>sammutuspeitteellä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Varoita</a:t>
            </a:r>
            <a:r>
              <a:rPr lang="en-US" dirty="0"/>
              <a:t> </a:t>
            </a:r>
            <a:r>
              <a:rPr lang="en-US" dirty="0" err="1"/>
              <a:t>muita</a:t>
            </a:r>
            <a:r>
              <a:rPr lang="en-US" dirty="0"/>
              <a:t> ja </a:t>
            </a:r>
            <a:r>
              <a:rPr lang="en-US" dirty="0" err="1"/>
              <a:t>poistu</a:t>
            </a:r>
            <a:r>
              <a:rPr lang="en-US" dirty="0"/>
              <a:t>. </a:t>
            </a:r>
            <a:r>
              <a:rPr lang="en-US" dirty="0" err="1"/>
              <a:t>Pelasta</a:t>
            </a:r>
            <a:r>
              <a:rPr lang="en-US" dirty="0"/>
              <a:t>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ihmiset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Hälytä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 112.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https://www.youtube.com/watch?v=Of8P13F6xI0&amp;t=</a:t>
            </a:r>
            <a:r>
              <a:rPr lang="en-US" sz="2000" dirty="0"/>
              <a:t> </a:t>
            </a:r>
          </a:p>
          <a:p>
            <a:endParaRPr lang="fi-FI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4E1EBD7-84CD-4829-803C-F40847EF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997" y="122837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F07D174-141C-4B32-BA3F-00253CA6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540" y="1808491"/>
            <a:ext cx="1428750" cy="1428750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93F66525-30A6-4FB5-B097-60F879FAD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37"/>
          <a:stretch/>
        </p:blipFill>
        <p:spPr bwMode="auto">
          <a:xfrm>
            <a:off x="9482395" y="2361174"/>
            <a:ext cx="53590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C71CB2AB-D590-4175-B38C-0FA89B9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6145" y="355305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 descr="Kuva, joka sisältää kohteen paita&#10;&#10;Kuvaus luotu automaattisesti">
            <a:extLst>
              <a:ext uri="{FF2B5EF4-FFF2-40B4-BE49-F238E27FC236}">
                <a16:creationId xmlns:a16="http://schemas.microsoft.com/office/drawing/2014/main" id="{D960DD96-73AE-47EE-832D-86F83CC74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727" y="4512553"/>
            <a:ext cx="1066800" cy="800100"/>
          </a:xfrm>
          <a:prstGeom prst="rect">
            <a:avLst/>
          </a:prstGeom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7B77B6ED-D891-4A3A-B12D-8C112E15D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6665" y="355305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08B80601-7537-4739-8193-B0C8F8052BCA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tsikko 3">
            <a:extLst>
              <a:ext uri="{FF2B5EF4-FFF2-40B4-BE49-F238E27FC236}">
                <a16:creationId xmlns:a16="http://schemas.microsoft.com/office/drawing/2014/main" id="{2016E816-32E4-44BE-9494-218D48525FFC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9564C1E-1EB6-464A-8DD9-7E21DE3F6E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177AE9C2-64C6-4A84-9D4C-3D61AB981FEF}"/>
              </a:ext>
            </a:extLst>
          </p:cNvPr>
          <p:cNvSpPr/>
          <p:nvPr/>
        </p:nvSpPr>
        <p:spPr>
          <a:xfrm>
            <a:off x="0" y="-1"/>
            <a:ext cx="12192000" cy="5629453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6600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85BB33A-A60B-404D-8735-B88985765E59}"/>
              </a:ext>
            </a:extLst>
          </p:cNvPr>
          <p:cNvSpPr/>
          <p:nvPr/>
        </p:nvSpPr>
        <p:spPr>
          <a:xfrm>
            <a:off x="1559168" y="1228547"/>
            <a:ext cx="9073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</a:rPr>
              <a:t>PALOVAROITIN</a:t>
            </a:r>
            <a:endParaRPr lang="fi-FI" sz="4000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546487-DC47-459B-BD5B-4E381E0F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846" y="2368196"/>
            <a:ext cx="1972663" cy="197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3BD4753-C070-4694-BA23-1030B9D88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365" y="2438172"/>
            <a:ext cx="1673563" cy="16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61D15F-2596-4F75-AAB6-8231F2D4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964" y="207269"/>
            <a:ext cx="1836016" cy="4392866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latin typeface="+mn-lt"/>
              </a:rPr>
              <a:t>Arabia</a:t>
            </a:r>
            <a:br>
              <a:rPr lang="fi-FI" b="1" dirty="0">
                <a:latin typeface="+mn-lt"/>
              </a:rPr>
            </a:br>
            <a:br>
              <a:rPr lang="fi-FI" b="1" dirty="0">
                <a:latin typeface="+mn-lt"/>
              </a:rPr>
            </a:br>
            <a:r>
              <a:rPr lang="fi-FI" sz="2000" b="1" dirty="0">
                <a:latin typeface="+mn-lt"/>
              </a:rPr>
              <a:t>hätänumero</a:t>
            </a:r>
            <a:r>
              <a:rPr lang="fi-FI" b="1" dirty="0">
                <a:latin typeface="+mn-lt"/>
              </a:rPr>
              <a:t> 112 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24B59090-73BC-45FC-ACD4-FC25010029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17" y="284863"/>
            <a:ext cx="4305740" cy="5748501"/>
          </a:xfrm>
        </p:spPr>
      </p:pic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1D814CD2-5A6B-4A05-ACA4-4571BD83F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4" y="207269"/>
            <a:ext cx="4429125" cy="5771632"/>
          </a:xfr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D9DCD227-7B29-4B02-86B4-3D16C57F1013}"/>
              </a:ext>
            </a:extLst>
          </p:cNvPr>
          <p:cNvSpPr/>
          <p:nvPr/>
        </p:nvSpPr>
        <p:spPr>
          <a:xfrm>
            <a:off x="9867753" y="3343384"/>
            <a:ext cx="264788" cy="8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493D155-1C44-4C50-96EB-DD95F21A8161}"/>
              </a:ext>
            </a:extLst>
          </p:cNvPr>
          <p:cNvSpPr txBox="1"/>
          <p:nvPr/>
        </p:nvSpPr>
        <p:spPr>
          <a:xfrm>
            <a:off x="9805969" y="3261315"/>
            <a:ext cx="388355" cy="24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47319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61D15F-2596-4F75-AAB6-8231F2D4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286" y="207268"/>
            <a:ext cx="2085388" cy="5458347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latin typeface="+mn-lt"/>
              </a:rPr>
              <a:t>Englanti</a:t>
            </a:r>
            <a:br>
              <a:rPr lang="fi-FI" b="1" dirty="0">
                <a:latin typeface="+mn-lt"/>
              </a:rPr>
            </a:br>
            <a:br>
              <a:rPr lang="fi-FI" b="1" dirty="0">
                <a:latin typeface="+mn-lt"/>
              </a:rPr>
            </a:br>
            <a:r>
              <a:rPr lang="fi-FI" sz="2000" b="1" dirty="0">
                <a:latin typeface="+mn-lt"/>
              </a:rPr>
              <a:t>hätänumero</a:t>
            </a:r>
            <a:br>
              <a:rPr lang="fi-FI" sz="2000" b="1" dirty="0">
                <a:latin typeface="+mn-lt"/>
              </a:rPr>
            </a:br>
            <a:r>
              <a:rPr lang="fi-FI" sz="4000" b="1" dirty="0">
                <a:latin typeface="+mn-lt"/>
              </a:rPr>
              <a:t>112</a:t>
            </a:r>
            <a:r>
              <a:rPr lang="fi-FI" b="1" dirty="0">
                <a:latin typeface="+mn-lt"/>
              </a:rPr>
              <a:t> </a:t>
            </a:r>
            <a:br>
              <a:rPr lang="fi-FI" b="1" dirty="0">
                <a:latin typeface="+mn-lt"/>
              </a:rPr>
            </a:br>
            <a:br>
              <a:rPr lang="fi-FI" b="1" dirty="0">
                <a:latin typeface="+mn-lt"/>
              </a:rPr>
            </a:br>
            <a:endParaRPr lang="fi-FI" b="1" dirty="0">
              <a:latin typeface="+mn-lt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FDC51C4-742E-4E9E-87C3-39C3A2607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1" y="330619"/>
            <a:ext cx="4429125" cy="5818209"/>
          </a:xfrm>
        </p:spPr>
      </p:pic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03C8ECE0-D84B-4B31-A26A-7969FD8AE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455" y="379745"/>
            <a:ext cx="4209495" cy="5458348"/>
          </a:xfr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F1A50E0-1AD2-4064-896F-729C981B7CC5}"/>
              </a:ext>
            </a:extLst>
          </p:cNvPr>
          <p:cNvSpPr/>
          <p:nvPr/>
        </p:nvSpPr>
        <p:spPr>
          <a:xfrm>
            <a:off x="10457347" y="3308080"/>
            <a:ext cx="247135" cy="812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BA72508-981B-4C99-B7B7-4F379F5DD370}"/>
              </a:ext>
            </a:extLst>
          </p:cNvPr>
          <p:cNvSpPr txBox="1"/>
          <p:nvPr/>
        </p:nvSpPr>
        <p:spPr>
          <a:xfrm>
            <a:off x="10457347" y="3308080"/>
            <a:ext cx="398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b="1" dirty="0"/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84621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D61D15F-2596-4F75-AAB6-8231F2D4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774" y="207268"/>
            <a:ext cx="1953511" cy="5462011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latin typeface="+mn-lt"/>
              </a:rPr>
              <a:t>Venäjä</a:t>
            </a:r>
            <a:br>
              <a:rPr lang="fi-FI" b="1" dirty="0">
                <a:latin typeface="+mn-lt"/>
              </a:rPr>
            </a:br>
            <a:br>
              <a:rPr lang="fi-FI" b="1" dirty="0">
                <a:latin typeface="+mn-lt"/>
              </a:rPr>
            </a:br>
            <a:r>
              <a:rPr lang="fi-FI" sz="2000" b="1" dirty="0">
                <a:latin typeface="+mn-lt"/>
              </a:rPr>
              <a:t>hätänumero</a:t>
            </a:r>
            <a:br>
              <a:rPr lang="fi-FI" sz="2000" b="1" dirty="0">
                <a:latin typeface="+mn-lt"/>
              </a:rPr>
            </a:br>
            <a:br>
              <a:rPr lang="fi-FI" sz="2000" b="1" dirty="0">
                <a:latin typeface="+mn-lt"/>
              </a:rPr>
            </a:br>
            <a:r>
              <a:rPr lang="fi-FI" sz="4000" b="1" dirty="0">
                <a:latin typeface="+mn-lt"/>
              </a:rPr>
              <a:t>112</a:t>
            </a:r>
            <a:r>
              <a:rPr lang="fi-FI" b="1" dirty="0">
                <a:latin typeface="+mn-lt"/>
              </a:rPr>
              <a:t>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41BB897-4FB6-423D-86F6-13B09176A1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2" y="207269"/>
            <a:ext cx="4425095" cy="5797218"/>
          </a:xfrm>
        </p:spPr>
      </p:pic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A7275016-EC17-4131-9A5A-04C6C1914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615" y="207269"/>
            <a:ext cx="4425095" cy="5756037"/>
          </a:xfr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784A30D-F9C7-4CE3-B92B-C0318FE29A7A}"/>
              </a:ext>
            </a:extLst>
          </p:cNvPr>
          <p:cNvSpPr/>
          <p:nvPr/>
        </p:nvSpPr>
        <p:spPr>
          <a:xfrm>
            <a:off x="10912781" y="3308080"/>
            <a:ext cx="236544" cy="882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31B3178-B911-4654-BF07-352AF2DECA29}"/>
              </a:ext>
            </a:extLst>
          </p:cNvPr>
          <p:cNvSpPr txBox="1"/>
          <p:nvPr/>
        </p:nvSpPr>
        <p:spPr>
          <a:xfrm>
            <a:off x="10912780" y="3308080"/>
            <a:ext cx="413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3785866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177AE9C2-64C6-4A84-9D4C-3D61AB981FEF}"/>
              </a:ext>
            </a:extLst>
          </p:cNvPr>
          <p:cNvSpPr/>
          <p:nvPr/>
        </p:nvSpPr>
        <p:spPr>
          <a:xfrm>
            <a:off x="0" y="-1"/>
            <a:ext cx="12192000" cy="562945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6600"/>
              </a:solidFill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485BB33A-A60B-404D-8735-B88985765E59}"/>
              </a:ext>
            </a:extLst>
          </p:cNvPr>
          <p:cNvSpPr/>
          <p:nvPr/>
        </p:nvSpPr>
        <p:spPr>
          <a:xfrm>
            <a:off x="1559168" y="1228547"/>
            <a:ext cx="9073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6000" b="1" dirty="0">
                <a:solidFill>
                  <a:schemeClr val="bg1"/>
                </a:solidFill>
              </a:rPr>
              <a:t>PALOILMOITIN</a:t>
            </a:r>
            <a:endParaRPr lang="fi-FI" sz="40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59F76FC6-808C-4FF5-8C26-314EED42B1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3575620" y="2244210"/>
            <a:ext cx="2869056" cy="2934263"/>
          </a:xfrm>
          <a:prstGeom prst="rect">
            <a:avLst/>
          </a:prstGeom>
          <a:noFill/>
        </p:spPr>
      </p:pic>
      <p:pic>
        <p:nvPicPr>
          <p:cNvPr id="7" name="Kuva 6" descr="Kuva, joka sisältää kohteen jääkaappi, keittiö, valkoinen, merkki&#10;&#10;Kuvaus luotu automaattisesti">
            <a:extLst>
              <a:ext uri="{FF2B5EF4-FFF2-40B4-BE49-F238E27FC236}">
                <a16:creationId xmlns:a16="http://schemas.microsoft.com/office/drawing/2014/main" id="{D5B8C749-9B71-42C4-A01E-9907FD829A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2" t="2340" r="74461" b="76790"/>
          <a:stretch/>
        </p:blipFill>
        <p:spPr>
          <a:xfrm>
            <a:off x="6824028" y="2749650"/>
            <a:ext cx="2138997" cy="19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1CFE04-6C78-4CB2-A359-80112A4B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797880"/>
            <a:ext cx="7952146" cy="11465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Automaattinen paloilmoitin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B480D5-9215-49D7-89C6-64D2031B5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797326"/>
            <a:ext cx="6370847" cy="458943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400" dirty="0" err="1"/>
              <a:t>Varoittaa</a:t>
            </a:r>
            <a:r>
              <a:rPr lang="en-US" sz="2400" dirty="0"/>
              <a:t> </a:t>
            </a:r>
            <a:r>
              <a:rPr lang="en-US" sz="2400" dirty="0" err="1"/>
              <a:t>tulipalosta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Käytetään</a:t>
            </a:r>
            <a:r>
              <a:rPr lang="en-US" sz="2400" dirty="0"/>
              <a:t> </a:t>
            </a:r>
            <a:r>
              <a:rPr lang="en-US" sz="2400" dirty="0" err="1"/>
              <a:t>laitoksissa</a:t>
            </a:r>
            <a:r>
              <a:rPr lang="en-US" sz="2400" dirty="0"/>
              <a:t>. </a:t>
            </a:r>
            <a:r>
              <a:rPr lang="en-US" sz="2400" dirty="0" err="1"/>
              <a:t>Laitos</a:t>
            </a:r>
            <a:r>
              <a:rPr lang="en-US" sz="2400" dirty="0"/>
              <a:t> on </a:t>
            </a:r>
            <a:r>
              <a:rPr lang="en-US" sz="2400" dirty="0" err="1"/>
              <a:t>asuntola</a:t>
            </a:r>
            <a:r>
              <a:rPr lang="en-US" sz="2400" dirty="0"/>
              <a:t> (</a:t>
            </a:r>
            <a:r>
              <a:rPr lang="en-US" sz="2400" dirty="0" err="1"/>
              <a:t>vastaanottokeskus</a:t>
            </a:r>
            <a:r>
              <a:rPr lang="en-US" sz="2400" dirty="0"/>
              <a:t>, </a:t>
            </a:r>
            <a:r>
              <a:rPr lang="en-US" sz="2400" dirty="0" err="1"/>
              <a:t>opiskelija-asuntola</a:t>
            </a:r>
            <a:r>
              <a:rPr lang="en-US" sz="2400" dirty="0"/>
              <a:t>, </a:t>
            </a:r>
            <a:r>
              <a:rPr lang="en-US" sz="2400" dirty="0" err="1"/>
              <a:t>vanhainkoti</a:t>
            </a:r>
            <a:r>
              <a:rPr lang="en-US" sz="2400" dirty="0"/>
              <a:t>)</a:t>
            </a:r>
          </a:p>
          <a:p>
            <a:r>
              <a:rPr lang="en-US" sz="2400" dirty="0"/>
              <a:t>Paloilmoittimen </a:t>
            </a:r>
            <a:r>
              <a:rPr lang="en-US" sz="2400" dirty="0" err="1"/>
              <a:t>hoitaja</a:t>
            </a:r>
            <a:r>
              <a:rPr lang="en-US" sz="2400" dirty="0"/>
              <a:t> </a:t>
            </a:r>
            <a:r>
              <a:rPr lang="en-US" sz="2400" dirty="0" err="1"/>
              <a:t>hoitaa</a:t>
            </a:r>
            <a:r>
              <a:rPr lang="en-US" sz="2400" dirty="0"/>
              <a:t> </a:t>
            </a:r>
            <a:r>
              <a:rPr lang="en-US" sz="2400" dirty="0" err="1"/>
              <a:t>laitteen</a:t>
            </a:r>
            <a:r>
              <a:rPr lang="en-US" sz="2400" dirty="0"/>
              <a:t>.</a:t>
            </a:r>
          </a:p>
          <a:p>
            <a:r>
              <a:rPr lang="en-US" sz="2400" dirty="0"/>
              <a:t>Hälytys yleensä hätäkeskukseen.</a:t>
            </a:r>
          </a:p>
          <a:p>
            <a:pPr lvl="1"/>
            <a:r>
              <a:rPr lang="en-US" dirty="0"/>
              <a:t>Lisäksi työntekijöille ja huoltoyhtiölle.</a:t>
            </a:r>
          </a:p>
          <a:p>
            <a:pPr lvl="1"/>
            <a:r>
              <a:rPr lang="en-US" dirty="0" err="1"/>
              <a:t>Työntekijät</a:t>
            </a:r>
            <a:r>
              <a:rPr lang="en-US" dirty="0"/>
              <a:t> </a:t>
            </a:r>
            <a:r>
              <a:rPr lang="en-US" dirty="0" err="1"/>
              <a:t>harjoittelevat</a:t>
            </a:r>
            <a:r>
              <a:rPr lang="en-US" dirty="0"/>
              <a:t> </a:t>
            </a:r>
            <a:r>
              <a:rPr lang="en-US" dirty="0" err="1"/>
              <a:t>toimintaa</a:t>
            </a:r>
            <a:r>
              <a:rPr lang="en-US" dirty="0"/>
              <a:t> </a:t>
            </a:r>
            <a:r>
              <a:rPr lang="en-US" dirty="0" err="1"/>
              <a:t>hälytystilanteessa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Asukkaat</a:t>
            </a:r>
            <a:r>
              <a:rPr lang="en-US" dirty="0"/>
              <a:t> </a:t>
            </a:r>
            <a:r>
              <a:rPr lang="en-US" dirty="0" err="1"/>
              <a:t>poistuvat</a:t>
            </a:r>
            <a:r>
              <a:rPr lang="en-US" dirty="0"/>
              <a:t> </a:t>
            </a:r>
            <a:r>
              <a:rPr lang="en-US" dirty="0" err="1"/>
              <a:t>kokoontumispaikalle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paloilmoitin</a:t>
            </a:r>
            <a:r>
              <a:rPr lang="en-US" dirty="0"/>
              <a:t> </a:t>
            </a:r>
            <a:r>
              <a:rPr lang="en-US" dirty="0" err="1"/>
              <a:t>hälyttää</a:t>
            </a:r>
            <a:r>
              <a:rPr lang="en-US" dirty="0"/>
              <a:t>.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Varmista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tulipalossa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hälytys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soittamalla</a:t>
            </a:r>
            <a:r>
              <a:rPr lang="en-US" b="1" dirty="0">
                <a:solidFill>
                  <a:srgbClr val="FF0000"/>
                </a:solidFill>
              </a:rPr>
              <a:t> 112</a:t>
            </a:r>
          </a:p>
          <a:p>
            <a:endParaRPr lang="en-US" sz="1800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B1E8FC2-5618-40B4-BE03-F44A096B4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37" t="24154" r="3129" b="1945"/>
          <a:stretch/>
        </p:blipFill>
        <p:spPr>
          <a:xfrm>
            <a:off x="7702332" y="826905"/>
            <a:ext cx="3651468" cy="5068149"/>
          </a:xfrm>
          <a:prstGeom prst="rect">
            <a:avLst/>
          </a:prstGeom>
          <a:effectLst/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2D76F9D-3A63-4147-983E-7B56C234153C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AB9F44E-D01E-487D-88D4-D8011D158DD9}"/>
              </a:ext>
            </a:extLst>
          </p:cNvPr>
          <p:cNvSpPr/>
          <p:nvPr/>
        </p:nvSpPr>
        <p:spPr>
          <a:xfrm>
            <a:off x="0" y="114"/>
            <a:ext cx="12192000" cy="6842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Otsikko 3">
            <a:extLst>
              <a:ext uri="{FF2B5EF4-FFF2-40B4-BE49-F238E27FC236}">
                <a16:creationId xmlns:a16="http://schemas.microsoft.com/office/drawing/2014/main" id="{C1056B3E-28B5-4E18-B5B1-FFC8DB8515E2}"/>
              </a:ext>
            </a:extLst>
          </p:cNvPr>
          <p:cNvSpPr txBox="1">
            <a:spLocks/>
          </p:cNvSpPr>
          <p:nvPr/>
        </p:nvSpPr>
        <p:spPr>
          <a:xfrm>
            <a:off x="1029201" y="118327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PALOILMOITIN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F430AE0A-0240-4087-8C8A-55126CCFC9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514601" y="66112"/>
            <a:ext cx="514350" cy="52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85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5D9737-83CF-4303-BB9B-37B83C4A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59215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Automaattinen paloilmoitin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BC3C8E-6DE8-4D31-895C-5D7D90300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776" y="3429000"/>
            <a:ext cx="5181600" cy="4351338"/>
          </a:xfrm>
        </p:spPr>
        <p:txBody>
          <a:bodyPr/>
          <a:lstStyle/>
          <a:p>
            <a:r>
              <a:rPr lang="en-US" dirty="0" err="1"/>
              <a:t>Katossa</a:t>
            </a:r>
            <a:r>
              <a:rPr lang="en-US" dirty="0"/>
              <a:t> </a:t>
            </a:r>
            <a:r>
              <a:rPr lang="en-US" dirty="0" err="1"/>
              <a:t>savuntunnistimet</a:t>
            </a:r>
            <a:r>
              <a:rPr lang="en-US" dirty="0"/>
              <a:t> tai </a:t>
            </a:r>
            <a:r>
              <a:rPr lang="en-US" dirty="0" err="1"/>
              <a:t>lämpöilmaisimet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on </a:t>
            </a:r>
            <a:r>
              <a:rPr lang="en-US" dirty="0" err="1"/>
              <a:t>numeroitu</a:t>
            </a:r>
            <a:r>
              <a:rPr lang="en-US" dirty="0"/>
              <a:t>. </a:t>
            </a:r>
          </a:p>
          <a:p>
            <a:r>
              <a:rPr lang="en-US" dirty="0" err="1"/>
              <a:t>Paloilmoitinkaapissa</a:t>
            </a:r>
            <a:r>
              <a:rPr lang="en-US" dirty="0"/>
              <a:t> </a:t>
            </a:r>
            <a:r>
              <a:rPr lang="en-US" dirty="0" err="1"/>
              <a:t>kartta</a:t>
            </a:r>
            <a:r>
              <a:rPr lang="en-US" dirty="0"/>
              <a:t>,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näkee</a:t>
            </a:r>
            <a:r>
              <a:rPr lang="en-US" dirty="0"/>
              <a:t> </a:t>
            </a:r>
            <a:r>
              <a:rPr lang="en-US" dirty="0" err="1"/>
              <a:t>hälytyspaikan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Älä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koske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laitteeseen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Kuva 9" descr="Kuva, joka sisältää kohteen jääkaappi, keittiö, valkoinen, merkki&#10;&#10;Kuvaus luotu automaattisesti">
            <a:extLst>
              <a:ext uri="{FF2B5EF4-FFF2-40B4-BE49-F238E27FC236}">
                <a16:creationId xmlns:a16="http://schemas.microsoft.com/office/drawing/2014/main" id="{311C210D-8669-4E5D-A84B-547CE1E2B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32" t="2340" r="2630" b="3952"/>
          <a:stretch/>
        </p:blipFill>
        <p:spPr>
          <a:xfrm>
            <a:off x="6395403" y="1718092"/>
            <a:ext cx="5301297" cy="4175245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BA170B2B-CBC8-4CF1-9435-2CDCE4D07966}"/>
              </a:ext>
            </a:extLst>
          </p:cNvPr>
          <p:cNvSpPr/>
          <p:nvPr/>
        </p:nvSpPr>
        <p:spPr>
          <a:xfrm>
            <a:off x="0" y="114"/>
            <a:ext cx="12192000" cy="6842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3">
            <a:extLst>
              <a:ext uri="{FF2B5EF4-FFF2-40B4-BE49-F238E27FC236}">
                <a16:creationId xmlns:a16="http://schemas.microsoft.com/office/drawing/2014/main" id="{728367AA-BE6D-4E24-93F0-9DC1C9CE38B4}"/>
              </a:ext>
            </a:extLst>
          </p:cNvPr>
          <p:cNvSpPr txBox="1">
            <a:spLocks/>
          </p:cNvSpPr>
          <p:nvPr/>
        </p:nvSpPr>
        <p:spPr>
          <a:xfrm>
            <a:off x="1029201" y="118327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PALOILMOITIN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50D42EA4-A10C-4925-8D77-BBBA3424C1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514601" y="66112"/>
            <a:ext cx="514350" cy="526040"/>
          </a:xfrm>
          <a:noFill/>
        </p:spPr>
      </p:pic>
      <p:pic>
        <p:nvPicPr>
          <p:cNvPr id="9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C09C66DF-75AC-4677-983D-826BE50FB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1085850" y="1718092"/>
            <a:ext cx="1666373" cy="1704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98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BD8E6DF-522D-4230-86E8-4AA00954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01" y="5061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Toiminta paloilmoittimen hälyttäessä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4955430-474E-44BB-8EE1-16BA85100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801" y="1711777"/>
            <a:ext cx="5895724" cy="5165558"/>
          </a:xfrm>
        </p:spPr>
        <p:txBody>
          <a:bodyPr>
            <a:normAutofit/>
          </a:bodyPr>
          <a:lstStyle/>
          <a:p>
            <a:r>
              <a:rPr lang="fi-FI" dirty="0"/>
              <a:t>Paloilmoitin hälyttää palokelloilla.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Palokellojen ääni käskee poistua – &gt; lähteä ulos kokoontumispaikalle.</a:t>
            </a:r>
            <a:br>
              <a:rPr lang="fi-FI" b="1" dirty="0"/>
            </a:br>
            <a:endParaRPr lang="fi-FI" b="1" dirty="0"/>
          </a:p>
          <a:p>
            <a:r>
              <a:rPr lang="fi-FI" dirty="0"/>
              <a:t>Ei tulipaloa, ilmoita se 112 soittamalla. POISTU SILTI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2000" b="1" dirty="0"/>
              <a:t>Kerro hälytyksen syy 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03BEC6E-34D7-47FB-B6A7-9DD6C3728A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2" r="2616" b="4699"/>
          <a:stretch/>
        </p:blipFill>
        <p:spPr>
          <a:xfrm>
            <a:off x="7912390" y="1128488"/>
            <a:ext cx="3765009" cy="4046370"/>
          </a:xfr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E6E29E2-8C6A-46DC-B721-4C7C51B9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340" y="39183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uva 2" descr="Kuva, joka sisältää kohteen piirtäminen, ulko, tie, lyöminen&#10;&#10;Kuvaus luotu automaattisesti">
            <a:extLst>
              <a:ext uri="{FF2B5EF4-FFF2-40B4-BE49-F238E27FC236}">
                <a16:creationId xmlns:a16="http://schemas.microsoft.com/office/drawing/2014/main" id="{2CE918D9-8EF9-4C47-96B4-28107CC61C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25" y="2692116"/>
            <a:ext cx="677779" cy="937594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F25D2FE-572E-449B-BD0C-8F4F2D15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000" y="149981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9160BFA-D647-4E5A-BCD1-B8233599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660" y="3860524"/>
            <a:ext cx="1030036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i sallittu -symboli 3">
            <a:extLst>
              <a:ext uri="{FF2B5EF4-FFF2-40B4-BE49-F238E27FC236}">
                <a16:creationId xmlns:a16="http://schemas.microsoft.com/office/drawing/2014/main" id="{E26EBFDD-E45C-40D8-A4CD-FE422FAA7BD9}"/>
              </a:ext>
            </a:extLst>
          </p:cNvPr>
          <p:cNvSpPr/>
          <p:nvPr/>
        </p:nvSpPr>
        <p:spPr>
          <a:xfrm>
            <a:off x="4822052" y="3949410"/>
            <a:ext cx="1111898" cy="921434"/>
          </a:xfrm>
          <a:prstGeom prst="noSmoking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E3EA504F-5E24-4034-96AF-159FA01A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858" y="5317104"/>
            <a:ext cx="586913" cy="5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12AEFA4-8383-4B61-BF58-42B887F2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580" y="5300208"/>
            <a:ext cx="586913" cy="5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1F3060FA-70BE-47A3-B554-31E3CFAB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120" y="5445129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4FDE89D5-9B07-4C90-9A0C-6241C086BEEF}"/>
              </a:ext>
            </a:extLst>
          </p:cNvPr>
          <p:cNvSpPr/>
          <p:nvPr/>
        </p:nvSpPr>
        <p:spPr>
          <a:xfrm>
            <a:off x="0" y="114"/>
            <a:ext cx="12192000" cy="6842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3">
            <a:extLst>
              <a:ext uri="{FF2B5EF4-FFF2-40B4-BE49-F238E27FC236}">
                <a16:creationId xmlns:a16="http://schemas.microsoft.com/office/drawing/2014/main" id="{782E7258-A390-494E-A0E4-5669A2839346}"/>
              </a:ext>
            </a:extLst>
          </p:cNvPr>
          <p:cNvSpPr txBox="1">
            <a:spLocks/>
          </p:cNvSpPr>
          <p:nvPr/>
        </p:nvSpPr>
        <p:spPr>
          <a:xfrm>
            <a:off x="1029201" y="118327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PALOILMOITIN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6AEC1EE2-CCCE-4EC7-923B-63354FD462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514601" y="66112"/>
            <a:ext cx="514350" cy="52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66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59BDB57-F177-4675-9964-FCEAEB9D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26" y="668698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Muistilista: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53E4D47-7FDB-4AC9-853E-C069139CD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01" y="188632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Palovaroitin kattoon asennettuna.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r>
              <a:rPr lang="fi-FI" dirty="0"/>
              <a:t>Sammutuspeite keittiön seinään ruuvattuna. 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r>
              <a:rPr lang="fi-FI" dirty="0"/>
              <a:t>Palokellon hälyttäessä, poistu!</a:t>
            </a:r>
            <a:br>
              <a:rPr lang="fi-FI" dirty="0"/>
            </a:b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10CC097-AE11-478F-A074-FFC579381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427" y="1145559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Kotivakuutus vakuutusyhtiöstä otettuna ja maksettuna.</a:t>
            </a:r>
          </a:p>
          <a:p>
            <a:r>
              <a:rPr lang="fi-FI" dirty="0"/>
              <a:t>Tulipalo tuhoaa asunnon ja siellä olevat tavarat.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Vain voimassa oleva kotivakuutus korvaa ne.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1900" dirty="0">
                <a:hlinkClick r:id="rId3"/>
              </a:rPr>
              <a:t>https://www.youtube.com/watch?v=4Jfdrh0fOtI&amp;t</a:t>
            </a:r>
            <a:r>
              <a:rPr lang="fi-FI" sz="1900" dirty="0"/>
              <a:t> </a:t>
            </a:r>
          </a:p>
        </p:txBody>
      </p:sp>
      <p:pic>
        <p:nvPicPr>
          <p:cNvPr id="3" name="Kuva 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C8CC83D-CA7E-491A-93CF-5B41209940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50"/>
          <a:stretch/>
        </p:blipFill>
        <p:spPr>
          <a:xfrm>
            <a:off x="3507984" y="1153263"/>
            <a:ext cx="952500" cy="79771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A47E728-6370-4836-8169-5D287362AB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15" y="3628145"/>
            <a:ext cx="1638969" cy="114916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23A7910-3421-4AD8-AFD5-25E5EB87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150" y="5496897"/>
            <a:ext cx="952501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AE90E4D-386D-40F3-A5F6-7A19EE34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756" y="5586415"/>
            <a:ext cx="773466" cy="7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FD938D2-8C50-4B39-91D6-7008A96E0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294" y="2543968"/>
            <a:ext cx="1210555" cy="121055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2E1ED5B1-8085-43D5-AC2C-B52DFD5D6FE9}"/>
              </a:ext>
            </a:extLst>
          </p:cNvPr>
          <p:cNvSpPr/>
          <p:nvPr/>
        </p:nvSpPr>
        <p:spPr>
          <a:xfrm>
            <a:off x="0" y="114"/>
            <a:ext cx="12192000" cy="6842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3">
            <a:extLst>
              <a:ext uri="{FF2B5EF4-FFF2-40B4-BE49-F238E27FC236}">
                <a16:creationId xmlns:a16="http://schemas.microsoft.com/office/drawing/2014/main" id="{C674384D-7524-4B26-9AF9-F1CA0B65A9BE}"/>
              </a:ext>
            </a:extLst>
          </p:cNvPr>
          <p:cNvSpPr txBox="1">
            <a:spLocks/>
          </p:cNvSpPr>
          <p:nvPr/>
        </p:nvSpPr>
        <p:spPr>
          <a:xfrm>
            <a:off x="1029201" y="118327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PALOILMOITIN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Sisällön paikkamerkki 5" descr="Kuva, joka sisältää kohteen sisä, objekti, valkoinen, istuminen&#10;&#10;Kuvaus luotu automaattisesti">
            <a:extLst>
              <a:ext uri="{FF2B5EF4-FFF2-40B4-BE49-F238E27FC236}">
                <a16:creationId xmlns:a16="http://schemas.microsoft.com/office/drawing/2014/main" id="{BA721E10-248E-4CBC-8C98-BF772D6690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51" t="26632" r="40467" b="43258"/>
          <a:stretch/>
        </p:blipFill>
        <p:spPr>
          <a:xfrm>
            <a:off x="514601" y="66112"/>
            <a:ext cx="514350" cy="526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94E8D6-619A-43D0-8D35-2C921FE5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Kuvat: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95F13E-2546-4D10-BB8A-4B89A7EF6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814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Palovaroitin kooste: Oulu-Koillismaan pelastuslaitos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SPEK, </a:t>
            </a:r>
            <a:r>
              <a:rPr lang="fi-FI" dirty="0" err="1"/>
              <a:t>NouHätä</a:t>
            </a:r>
            <a:r>
              <a:rPr lang="fi-FI" dirty="0"/>
              <a:t>! Aineisto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Papunetin kuvapankki, papunet.net, Elina Vanninen, Sergio </a:t>
            </a:r>
            <a:r>
              <a:rPr lang="fi-FI" dirty="0" err="1"/>
              <a:t>Palao</a:t>
            </a:r>
            <a:r>
              <a:rPr lang="fi-FI" dirty="0"/>
              <a:t> / ARASAAC,  </a:t>
            </a:r>
            <a:r>
              <a:rPr lang="fi-FI" dirty="0" err="1"/>
              <a:t>Sclera</a:t>
            </a:r>
            <a:r>
              <a:rPr lang="fi-FI" dirty="0"/>
              <a:t> ja KUVAKO</a:t>
            </a:r>
            <a:br>
              <a:rPr lang="fi-FI" dirty="0"/>
            </a:br>
            <a:br>
              <a:rPr lang="fi-FI" dirty="0"/>
            </a:br>
            <a:r>
              <a:rPr lang="fi-FI" dirty="0"/>
              <a:t>www.nfpa.org/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A33C13-158F-41CB-B3F0-7D5EF232F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49" y="952500"/>
            <a:ext cx="6724751" cy="4777006"/>
          </a:xfrm>
        </p:spPr>
      </p:pic>
    </p:spTree>
    <p:extLst>
      <p:ext uri="{BB962C8B-B14F-4D97-AF65-F5344CB8AC3E}">
        <p14:creationId xmlns:p14="http://schemas.microsoft.com/office/powerpoint/2010/main" val="254256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C8B1A97-4CE4-4B17-B16F-D0DB3F5EE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011" y="4384928"/>
            <a:ext cx="11495989" cy="4526610"/>
          </a:xfrm>
        </p:spPr>
        <p:txBody>
          <a:bodyPr>
            <a:normAutofit/>
          </a:bodyPr>
          <a:lstStyle/>
          <a:p>
            <a:r>
              <a:rPr lang="fi-FI" dirty="0"/>
              <a:t>Palovaroitin on pakko olla (=pakollinen) kotona ja mökillä.</a:t>
            </a:r>
          </a:p>
          <a:p>
            <a:r>
              <a:rPr lang="fi-FI" dirty="0"/>
              <a:t>Missä ihminen nukkuu.</a:t>
            </a:r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431D3B1-F650-41FA-98C8-4128632BF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9" y="1672981"/>
            <a:ext cx="2375588" cy="23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48817E0B-C98E-421A-A7A4-716D3D9F1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877" y="1672981"/>
            <a:ext cx="2375588" cy="23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n yhtä kuin 21">
            <a:extLst>
              <a:ext uri="{FF2B5EF4-FFF2-40B4-BE49-F238E27FC236}">
                <a16:creationId xmlns:a16="http://schemas.microsoft.com/office/drawing/2014/main" id="{F56E1D86-BFF4-4380-9284-65DDA9D38A31}"/>
              </a:ext>
            </a:extLst>
          </p:cNvPr>
          <p:cNvSpPr/>
          <p:nvPr/>
        </p:nvSpPr>
        <p:spPr>
          <a:xfrm>
            <a:off x="3408621" y="2388398"/>
            <a:ext cx="1894624" cy="884936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B6627E97-0C93-4B7C-AEA6-80C9F3BA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976" y="1643072"/>
            <a:ext cx="2375588" cy="23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6769C52-903D-44BD-A8AE-6E343194917A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1E75D85-F133-4381-B841-B8C0836D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64"/>
            <a:ext cx="10515600" cy="498156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BC8F1C7F-B886-4C41-87D8-C3AEF8655E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6;p7" descr="Palovaroitin_piirros.eps">
            <a:extLst>
              <a:ext uri="{FF2B5EF4-FFF2-40B4-BE49-F238E27FC236}">
                <a16:creationId xmlns:a16="http://schemas.microsoft.com/office/drawing/2014/main" id="{BAFD8D98-6848-461E-BAD5-50AA5BEDD7A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47822" r="134"/>
          <a:stretch/>
        </p:blipFill>
        <p:spPr>
          <a:xfrm>
            <a:off x="576362" y="4179310"/>
            <a:ext cx="5181601" cy="207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6;p7" descr="Palovaroitin_piirros.eps">
            <a:extLst>
              <a:ext uri="{FF2B5EF4-FFF2-40B4-BE49-F238E27FC236}">
                <a16:creationId xmlns:a16="http://schemas.microsoft.com/office/drawing/2014/main" id="{A755BC3E-A5F1-48B6-A8BD-E4CF641C5AB9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1421" b="52470"/>
          <a:stretch/>
        </p:blipFill>
        <p:spPr>
          <a:xfrm>
            <a:off x="666443" y="2410897"/>
            <a:ext cx="5091520" cy="16548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49E1DCD-050E-41A4-BFA1-12E1B1C17029}"/>
              </a:ext>
            </a:extLst>
          </p:cNvPr>
          <p:cNvSpPr txBox="1"/>
          <p:nvPr/>
        </p:nvSpPr>
        <p:spPr>
          <a:xfrm>
            <a:off x="8475779" y="3078723"/>
            <a:ext cx="16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59 m2 </a:t>
            </a:r>
            <a:br>
              <a:rPr lang="fi-FI" b="1" dirty="0"/>
            </a:br>
            <a:r>
              <a:rPr lang="fi-FI" b="1" dirty="0"/>
              <a:t>= 1 palovaroitin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2466358-5094-4B59-BE33-01B7EE1804E6}"/>
              </a:ext>
            </a:extLst>
          </p:cNvPr>
          <p:cNvSpPr txBox="1"/>
          <p:nvPr/>
        </p:nvSpPr>
        <p:spPr>
          <a:xfrm>
            <a:off x="8475779" y="4964089"/>
            <a:ext cx="381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62 m2 </a:t>
            </a:r>
          </a:p>
          <a:p>
            <a:r>
              <a:rPr lang="fi-FI" b="1" dirty="0"/>
              <a:t>= 2 palovaroitinta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D76A2707-DDDE-4C6C-8295-43905C7F5704}"/>
              </a:ext>
            </a:extLst>
          </p:cNvPr>
          <p:cNvCxnSpPr>
            <a:cxnSpLocks/>
          </p:cNvCxnSpPr>
          <p:nvPr/>
        </p:nvCxnSpPr>
        <p:spPr>
          <a:xfrm flipH="1" flipV="1">
            <a:off x="2448232" y="2638886"/>
            <a:ext cx="5928852" cy="7630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0098AC25-D233-4A7F-B5F6-3BD7A7C352F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188543" y="4513007"/>
            <a:ext cx="4287236" cy="7742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E7AC9722-A0C8-4756-825C-FF22ECE1FB0A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2812027" y="4513007"/>
            <a:ext cx="5663752" cy="7742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isällön paikkamerkki 9">
            <a:extLst>
              <a:ext uri="{FF2B5EF4-FFF2-40B4-BE49-F238E27FC236}">
                <a16:creationId xmlns:a16="http://schemas.microsoft.com/office/drawing/2014/main" id="{9DE9C22A-01EC-4A06-B29B-7FDC2FECA687}"/>
              </a:ext>
            </a:extLst>
          </p:cNvPr>
          <p:cNvSpPr txBox="1">
            <a:spLocks/>
          </p:cNvSpPr>
          <p:nvPr/>
        </p:nvSpPr>
        <p:spPr>
          <a:xfrm>
            <a:off x="841958" y="903434"/>
            <a:ext cx="11350041" cy="1568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800" dirty="0"/>
              <a:t>Alue (pinta-ala) alle 60 m2 (vähemmän &lt; 60 m2 ) </a:t>
            </a:r>
            <a:r>
              <a:rPr lang="fi-FI" sz="1800" b="1" dirty="0">
                <a:solidFill>
                  <a:srgbClr val="00B050"/>
                </a:solidFill>
              </a:rPr>
              <a:t>=</a:t>
            </a:r>
            <a:r>
              <a:rPr lang="fi-FI" sz="1800" dirty="0"/>
              <a:t> </a:t>
            </a:r>
            <a:r>
              <a:rPr lang="fi-FI" sz="1800" b="1" dirty="0">
                <a:solidFill>
                  <a:srgbClr val="00B050"/>
                </a:solidFill>
              </a:rPr>
              <a:t>1 palovaroitin.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800" dirty="0"/>
              <a:t>Jokaista 60 m2 kohden yksi palovaroitin kotona ja mökillä. (61 m2 </a:t>
            </a:r>
            <a:r>
              <a:rPr lang="fi-FI" sz="1800" b="1" dirty="0">
                <a:solidFill>
                  <a:srgbClr val="00B050"/>
                </a:solidFill>
              </a:rPr>
              <a:t>= 2 palovaroitinta</a:t>
            </a:r>
            <a:r>
              <a:rPr lang="fi-FI" sz="1800" dirty="0"/>
              <a:t>, 121 m2 </a:t>
            </a:r>
            <a:r>
              <a:rPr lang="fi-FI" sz="1800" b="1" dirty="0">
                <a:solidFill>
                  <a:srgbClr val="00B050"/>
                </a:solidFill>
              </a:rPr>
              <a:t>=</a:t>
            </a:r>
            <a:r>
              <a:rPr lang="fi-FI" sz="1800" dirty="0"/>
              <a:t> </a:t>
            </a:r>
            <a:r>
              <a:rPr lang="fi-FI" sz="1800" b="1" dirty="0">
                <a:solidFill>
                  <a:srgbClr val="00B050"/>
                </a:solidFill>
              </a:rPr>
              <a:t>3 palovaroitinta</a:t>
            </a:r>
            <a:r>
              <a:rPr lang="fi-FI" sz="1800" dirty="0"/>
              <a:t>…)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1800" dirty="0"/>
              <a:t>Joka kerroksessa on palovaroitin</a:t>
            </a: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CD2EF6B9-5B32-44CD-B681-710FED5AEAED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Otsikko 3">
            <a:extLst>
              <a:ext uri="{FF2B5EF4-FFF2-40B4-BE49-F238E27FC236}">
                <a16:creationId xmlns:a16="http://schemas.microsoft.com/office/drawing/2014/main" id="{24FDABFF-7A50-4B8B-9B2A-A0E38EDF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64"/>
            <a:ext cx="10515600" cy="498156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9" name="Kuva 38">
            <a:extLst>
              <a:ext uri="{FF2B5EF4-FFF2-40B4-BE49-F238E27FC236}">
                <a16:creationId xmlns:a16="http://schemas.microsoft.com/office/drawing/2014/main" id="{4442F87F-5776-4FDD-8361-037D49A04D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225AEF-19BE-4A0A-8CA2-4E6A11206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391989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Osta itse palovaroitin.</a:t>
            </a:r>
          </a:p>
          <a:p>
            <a:pPr lvl="1"/>
            <a:r>
              <a:rPr lang="fi-FI" dirty="0"/>
              <a:t>Palovaroitin maksaa noin 3 – 30€.</a:t>
            </a:r>
          </a:p>
          <a:p>
            <a:pPr lvl="1"/>
            <a:r>
              <a:rPr lang="fi-FI" dirty="0"/>
              <a:t>Myydään ruokakaupoissa, tavarataloissa ja rautakaupoissa</a:t>
            </a:r>
          </a:p>
        </p:txBody>
      </p:sp>
      <p:pic>
        <p:nvPicPr>
          <p:cNvPr id="5" name="Sisällön paikkamerkki 7">
            <a:extLst>
              <a:ext uri="{FF2B5EF4-FFF2-40B4-BE49-F238E27FC236}">
                <a16:creationId xmlns:a16="http://schemas.microsoft.com/office/drawing/2014/main" id="{B7583EBF-F0ED-4DA6-BA29-11BAE8E3C3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9977" b="63"/>
          <a:stretch/>
        </p:blipFill>
        <p:spPr>
          <a:xfrm>
            <a:off x="2415304" y="882066"/>
            <a:ext cx="7593936" cy="2894399"/>
          </a:xfr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E3FEBCF9-3568-48A7-AF96-A205AE5D24FA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tsikko 3">
            <a:extLst>
              <a:ext uri="{FF2B5EF4-FFF2-40B4-BE49-F238E27FC236}">
                <a16:creationId xmlns:a16="http://schemas.microsoft.com/office/drawing/2014/main" id="{025EE6F6-B9E8-4ACD-8F20-E168BC51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64"/>
            <a:ext cx="10515600" cy="498156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226603F4-765B-4EEF-A66E-662418A3C8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225AEF-19BE-4A0A-8CA2-4E6A11206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1200" y="4044987"/>
            <a:ext cx="10301749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Kiinnitä palovaroitin kattoon.</a:t>
            </a:r>
          </a:p>
          <a:p>
            <a:pPr lvl="1"/>
            <a:r>
              <a:rPr lang="fi-FI" dirty="0"/>
              <a:t>Savu on kuumaa.</a:t>
            </a:r>
          </a:p>
          <a:p>
            <a:pPr lvl="1"/>
            <a:r>
              <a:rPr lang="fi-FI" dirty="0"/>
              <a:t>Savu nousee ylös kattoon.</a:t>
            </a:r>
          </a:p>
          <a:p>
            <a:pPr lvl="1"/>
            <a:r>
              <a:rPr lang="fi-FI" dirty="0"/>
              <a:t>Savu ei pääse nurkkaan.</a:t>
            </a:r>
          </a:p>
          <a:p>
            <a:endParaRPr lang="fi-FI" dirty="0"/>
          </a:p>
        </p:txBody>
      </p:sp>
      <p:pic>
        <p:nvPicPr>
          <p:cNvPr id="6" name="Sisällön paikkamerkki 12">
            <a:extLst>
              <a:ext uri="{FF2B5EF4-FFF2-40B4-BE49-F238E27FC236}">
                <a16:creationId xmlns:a16="http://schemas.microsoft.com/office/drawing/2014/main" id="{901589EB-D844-414F-888E-165B87858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2" t="56830" r="44485"/>
          <a:stretch/>
        </p:blipFill>
        <p:spPr>
          <a:xfrm>
            <a:off x="3312326" y="826905"/>
            <a:ext cx="5287605" cy="3044399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90AA6035-D6C5-442D-BBFA-B8A413AAC34C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ko 3">
            <a:extLst>
              <a:ext uri="{FF2B5EF4-FFF2-40B4-BE49-F238E27FC236}">
                <a16:creationId xmlns:a16="http://schemas.microsoft.com/office/drawing/2014/main" id="{9F29A2FC-3C11-4DFF-84D3-62D8E949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64"/>
            <a:ext cx="10515600" cy="498156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061CEC5-6FB2-4DC7-84F7-9DBC53061C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C8FDBE-A992-45EC-A9BE-D89E1F4F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451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Palovaroittimen asennus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2C3C77-43A6-4E21-8BE1-6C6F594C8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0260"/>
            <a:ext cx="5408860" cy="4913454"/>
          </a:xfrm>
        </p:spPr>
        <p:txBody>
          <a:bodyPr>
            <a:normAutofit/>
          </a:bodyPr>
          <a:lstStyle/>
          <a:p>
            <a:r>
              <a:rPr lang="fi-FI" sz="2400" dirty="0"/>
              <a:t>Kiinnitä palovaroittimen pohjalevy kattoon.</a:t>
            </a:r>
          </a:p>
          <a:p>
            <a:pPr lvl="1"/>
            <a:r>
              <a:rPr lang="fi-FI" dirty="0"/>
              <a:t>(ruuvit, vahva liima tai kaksipuoleinen teippi)</a:t>
            </a:r>
          </a:p>
          <a:p>
            <a:r>
              <a:rPr lang="fi-FI" sz="2400" dirty="0"/>
              <a:t>Etäisyys seinistä, lampuista, ilmanvaihtolaitteista tms. on 50 cm.</a:t>
            </a:r>
          </a:p>
          <a:p>
            <a:r>
              <a:rPr lang="fi-FI" sz="2400" dirty="0"/>
              <a:t>Palovaroitin kierretään pohjalevyyn kiinni.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97E7F0C-C59B-479F-88E8-BF6993501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6" r="18022" b="12520"/>
          <a:stretch/>
        </p:blipFill>
        <p:spPr>
          <a:xfrm>
            <a:off x="6336119" y="1934818"/>
            <a:ext cx="2369828" cy="3207026"/>
          </a:xfr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072B1B6-F423-42CE-9792-66886F054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64" t="9931" r="16764" b="9931"/>
          <a:stretch/>
        </p:blipFill>
        <p:spPr>
          <a:xfrm>
            <a:off x="9409043" y="1934818"/>
            <a:ext cx="2215914" cy="3235849"/>
          </a:xfrm>
          <a:prstGeom prst="rect">
            <a:avLst/>
          </a:prstGeom>
        </p:spPr>
      </p:pic>
      <p:sp>
        <p:nvSpPr>
          <p:cNvPr id="5" name="Nuoli: Kaareva alas 4">
            <a:extLst>
              <a:ext uri="{FF2B5EF4-FFF2-40B4-BE49-F238E27FC236}">
                <a16:creationId xmlns:a16="http://schemas.microsoft.com/office/drawing/2014/main" id="{5E1FC214-D6A4-4011-9812-A08A5B343613}"/>
              </a:ext>
            </a:extLst>
          </p:cNvPr>
          <p:cNvSpPr/>
          <p:nvPr/>
        </p:nvSpPr>
        <p:spPr>
          <a:xfrm>
            <a:off x="9621078" y="2133600"/>
            <a:ext cx="2215914" cy="781878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37911D78-0689-4B20-8E75-1620AB542742}"/>
              </a:ext>
            </a:extLst>
          </p:cNvPr>
          <p:cNvCxnSpPr/>
          <p:nvPr/>
        </p:nvCxnSpPr>
        <p:spPr>
          <a:xfrm>
            <a:off x="7726017" y="3061252"/>
            <a:ext cx="0" cy="16167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>
            <a:extLst>
              <a:ext uri="{FF2B5EF4-FFF2-40B4-BE49-F238E27FC236}">
                <a16:creationId xmlns:a16="http://schemas.microsoft.com/office/drawing/2014/main" id="{E9EBB56B-3D64-4ECC-ABED-218B8A20E06B}"/>
              </a:ext>
            </a:extLst>
          </p:cNvPr>
          <p:cNvSpPr txBox="1"/>
          <p:nvPr/>
        </p:nvSpPr>
        <p:spPr>
          <a:xfrm>
            <a:off x="7845287" y="3617843"/>
            <a:ext cx="86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50 cm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6A3E570-13E9-48D7-AC7D-A220F6AE200B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3">
            <a:extLst>
              <a:ext uri="{FF2B5EF4-FFF2-40B4-BE49-F238E27FC236}">
                <a16:creationId xmlns:a16="http://schemas.microsoft.com/office/drawing/2014/main" id="{CD805793-D167-4774-A4B9-EDBFE72DCDE7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A5B76893-66C5-4EAE-A378-B69F9E6B0A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854342-43F2-4D8A-B6FC-ABC2EA7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8" y="70160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Palovaroittimen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B92CDC-678D-466D-A352-A031626C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845" y="4450838"/>
            <a:ext cx="10763865" cy="4351338"/>
          </a:xfrm>
        </p:spPr>
        <p:txBody>
          <a:bodyPr/>
          <a:lstStyle/>
          <a:p>
            <a:r>
              <a:rPr lang="fi-FI" dirty="0"/>
              <a:t>Palovaroittimen sisälle menee savua (tai vesihöyryä tms. savun näköistä)</a:t>
            </a:r>
          </a:p>
          <a:p>
            <a:r>
              <a:rPr lang="fi-FI" dirty="0"/>
              <a:t>Palovaroitin hälyttää äänellä.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64D5A76-6062-426C-BF3A-A2A15C6CA163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tsikko 3">
            <a:extLst>
              <a:ext uri="{FF2B5EF4-FFF2-40B4-BE49-F238E27FC236}">
                <a16:creationId xmlns:a16="http://schemas.microsoft.com/office/drawing/2014/main" id="{550468A7-75D7-4D0A-A46D-5FC6217F3EE5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300350D-0A86-4736-9BC6-E7717E99C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pic>
        <p:nvPicPr>
          <p:cNvPr id="22" name="Kuva 21" descr="Määrä">
            <a:extLst>
              <a:ext uri="{FF2B5EF4-FFF2-40B4-BE49-F238E27FC236}">
                <a16:creationId xmlns:a16="http://schemas.microsoft.com/office/drawing/2014/main" id="{D8741AE6-0587-4E2E-83F3-7511E01B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1350" y="2290439"/>
            <a:ext cx="1548109" cy="1548109"/>
          </a:xfrm>
          <a:prstGeom prst="rect">
            <a:avLst/>
          </a:prstGeom>
        </p:spPr>
      </p:pic>
      <p:pic>
        <p:nvPicPr>
          <p:cNvPr id="11" name="Kuva 10" descr="Kuva, joka sisältää kohteen pöytä, peli, piirtäminen, peili&#10;&#10;Kuvaus luotu automaattisesti">
            <a:extLst>
              <a:ext uri="{FF2B5EF4-FFF2-40B4-BE49-F238E27FC236}">
                <a16:creationId xmlns:a16="http://schemas.microsoft.com/office/drawing/2014/main" id="{64D2D682-6145-4D1C-8289-132627AC7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264" y="2109325"/>
            <a:ext cx="1910339" cy="19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854342-43F2-4D8A-B6FC-ABC2EA7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78" y="701600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Palovaroittimen toiminta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4ECBF570-81A4-4523-966A-E84001D636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65824" y="2101057"/>
            <a:ext cx="1884853" cy="18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7EDE6-1F6B-4BDC-9E6A-E57C03ADD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63" t="2046" r="-1542" b="48067"/>
          <a:stretch/>
        </p:blipFill>
        <p:spPr bwMode="auto">
          <a:xfrm>
            <a:off x="4891030" y="2025295"/>
            <a:ext cx="2409939" cy="19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F595A37-F9A3-4D01-921F-4C765268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2000" y="330305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2885010-6A4C-4E50-957E-C5B45BC9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112" y="3282214"/>
            <a:ext cx="629476" cy="6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0E2DA14-6DC7-4F0A-9B20-AEDB05A9A04C}"/>
              </a:ext>
            </a:extLst>
          </p:cNvPr>
          <p:cNvSpPr txBox="1"/>
          <p:nvPr/>
        </p:nvSpPr>
        <p:spPr>
          <a:xfrm>
            <a:off x="877239" y="4477544"/>
            <a:ext cx="794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Palovaroittimessa EI OLE kameraa tai mikrofonia.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Palovaroitin ei hälytä hätäkeskusta.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b="1" dirty="0"/>
              <a:t>Soita itse 112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64D5A76-6062-426C-BF3A-A2A15C6CA163}"/>
              </a:ext>
            </a:extLst>
          </p:cNvPr>
          <p:cNvSpPr/>
          <p:nvPr/>
        </p:nvSpPr>
        <p:spPr>
          <a:xfrm>
            <a:off x="0" y="0"/>
            <a:ext cx="12192000" cy="6842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tsikko 3">
            <a:extLst>
              <a:ext uri="{FF2B5EF4-FFF2-40B4-BE49-F238E27FC236}">
                <a16:creationId xmlns:a16="http://schemas.microsoft.com/office/drawing/2014/main" id="{550468A7-75D7-4D0A-A46D-5FC6217F3EE5}"/>
              </a:ext>
            </a:extLst>
          </p:cNvPr>
          <p:cNvSpPr txBox="1">
            <a:spLocks/>
          </p:cNvSpPr>
          <p:nvPr/>
        </p:nvSpPr>
        <p:spPr>
          <a:xfrm>
            <a:off x="838200" y="142664"/>
            <a:ext cx="10515600" cy="498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 dirty="0">
                <a:solidFill>
                  <a:schemeClr val="bg1"/>
                </a:solidFill>
                <a:latin typeface="+mn-lt"/>
              </a:rPr>
              <a:t>PALOVAROITIN</a:t>
            </a:r>
            <a:endParaRPr lang="fi-FI" sz="6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4300350D-0A86-4736-9BC6-E7717E99CC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03" y="73890"/>
            <a:ext cx="549394" cy="54999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8C1C55-851A-4ED5-8413-E9B09C89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054" y="2298165"/>
            <a:ext cx="1548111" cy="154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C7FA5A31-812A-46FF-BC5B-583F0745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825" y="2418198"/>
            <a:ext cx="1415106" cy="14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007AD8BF-6FAA-4A4A-BB8C-F879A321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41323" y="2298165"/>
            <a:ext cx="1548110" cy="14811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C992A295-2C57-486F-A083-9739523C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424" y="364448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C0CBBD0C-B9CB-4E6D-B136-18982C56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4895" y="3019758"/>
            <a:ext cx="629476" cy="6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8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T_OTE-M" id="{098D99CE-9C55-42F3-AEF4-2D029AC5DB06}" vid="{F089C719-F969-4232-B0E5-6A0224071A06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T_OTE-M" id="{098D99CE-9C55-42F3-AEF4-2D029AC5DB06}" vid="{126E4C32-7484-43C1-8006-776E262D7C3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1021</Words>
  <Application>Microsoft Macintosh PowerPoint</Application>
  <PresentationFormat>Widescreen</PresentationFormat>
  <Paragraphs>184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Office-teema</vt:lpstr>
      <vt:lpstr>Mukautettu suunnittelumalli</vt:lpstr>
      <vt:lpstr>PowerPoint Presentation</vt:lpstr>
      <vt:lpstr>PowerPoint Presentation</vt:lpstr>
      <vt:lpstr>PALOVAROITIN</vt:lpstr>
      <vt:lpstr>PALOVAROITIN</vt:lpstr>
      <vt:lpstr>PALOVAROITIN</vt:lpstr>
      <vt:lpstr>PALOVAROITIN</vt:lpstr>
      <vt:lpstr>Palovaroittimen asennus</vt:lpstr>
      <vt:lpstr>Palovaroittimen toiminta</vt:lpstr>
      <vt:lpstr>Palovaroittimen toiminta</vt:lpstr>
      <vt:lpstr>Palovaroittimen huoltaminen</vt:lpstr>
      <vt:lpstr>Palovaroitin vanhenee</vt:lpstr>
      <vt:lpstr>Sähköverkkoon kytketty palovaroitin</vt:lpstr>
      <vt:lpstr>Kuulovammaisen palovaroitin</vt:lpstr>
      <vt:lpstr>Palovaroittimia on erilaisia  </vt:lpstr>
      <vt:lpstr>Vain palovaroitin, joka on oikeassa paikassa ja toimii, voi pelastaa sinut. </vt:lpstr>
      <vt:lpstr>PowerPoint Presentation</vt:lpstr>
      <vt:lpstr>PowerPoint Presentation</vt:lpstr>
      <vt:lpstr>Tehtävä 1</vt:lpstr>
      <vt:lpstr>TOIMI NÄIN</vt:lpstr>
      <vt:lpstr>Arabia  hätänumero 112 </vt:lpstr>
      <vt:lpstr>Englanti  hätänumero 112   </vt:lpstr>
      <vt:lpstr>Venäjä  hätänumero  112 </vt:lpstr>
      <vt:lpstr>PowerPoint Presentation</vt:lpstr>
      <vt:lpstr>Automaattinen paloilmoitin</vt:lpstr>
      <vt:lpstr>Automaattinen paloilmoitin</vt:lpstr>
      <vt:lpstr>Toiminta paloilmoittimen hälyttäessä</vt:lpstr>
      <vt:lpstr>Muistilista:</vt:lpstr>
      <vt:lpstr>Kuvat: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Kristiina Mattila-Nousiainen</dc:creator>
  <cp:lastModifiedBy>KAARTINEN Olga</cp:lastModifiedBy>
  <cp:revision>12</cp:revision>
  <dcterms:created xsi:type="dcterms:W3CDTF">2020-04-09T07:25:55Z</dcterms:created>
  <dcterms:modified xsi:type="dcterms:W3CDTF">2021-10-24T16:52:09Z</dcterms:modified>
</cp:coreProperties>
</file>