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3"/>
  </p:notesMasterIdLst>
  <p:sldIdLst>
    <p:sldId id="262" r:id="rId3"/>
    <p:sldId id="353" r:id="rId4"/>
    <p:sldId id="339" r:id="rId5"/>
    <p:sldId id="340" r:id="rId6"/>
    <p:sldId id="341" r:id="rId7"/>
    <p:sldId id="342" r:id="rId8"/>
    <p:sldId id="351" r:id="rId9"/>
    <p:sldId id="344" r:id="rId10"/>
    <p:sldId id="352" r:id="rId11"/>
    <p:sldId id="261" r:id="rId12"/>
    <p:sldId id="346" r:id="rId13"/>
    <p:sldId id="350" r:id="rId14"/>
    <p:sldId id="355" r:id="rId15"/>
    <p:sldId id="348" r:id="rId16"/>
    <p:sldId id="349" r:id="rId17"/>
    <p:sldId id="358" r:id="rId18"/>
    <p:sldId id="357" r:id="rId19"/>
    <p:sldId id="356" r:id="rId20"/>
    <p:sldId id="337" r:id="rId21"/>
    <p:sldId id="338" r:id="rId22"/>
  </p:sldIdLst>
  <p:sldSz cx="6858000" cy="9144000" type="screen4x3"/>
  <p:notesSz cx="6797675" cy="9982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84" d="100"/>
          <a:sy n="184" d="100"/>
        </p:scale>
        <p:origin x="978" y="-1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5659" cy="500844"/>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0443" y="0"/>
            <a:ext cx="2945659" cy="500844"/>
          </a:xfrm>
          <a:prstGeom prst="rect">
            <a:avLst/>
          </a:prstGeom>
        </p:spPr>
        <p:txBody>
          <a:bodyPr vert="horz" lIns="91440" tIns="45720" rIns="91440" bIns="45720" rtlCol="0"/>
          <a:lstStyle>
            <a:lvl1pPr algn="r">
              <a:defRPr sz="1200"/>
            </a:lvl1pPr>
          </a:lstStyle>
          <a:p>
            <a:fld id="{25476455-3CBB-4D70-9874-4089FB5465D2}" type="datetimeFigureOut">
              <a:rPr lang="fi-FI" smtClean="0"/>
              <a:t>16.1.2026</a:t>
            </a:fld>
            <a:endParaRPr lang="fi-FI"/>
          </a:p>
        </p:txBody>
      </p:sp>
      <p:sp>
        <p:nvSpPr>
          <p:cNvPr id="4" name="Dian kuvan paikkamerkki 3"/>
          <p:cNvSpPr>
            <a:spLocks noGrp="1" noRot="1" noChangeAspect="1"/>
          </p:cNvSpPr>
          <p:nvPr>
            <p:ph type="sldImg" idx="2"/>
          </p:nvPr>
        </p:nvSpPr>
        <p:spPr>
          <a:xfrm>
            <a:off x="2136775" y="1247775"/>
            <a:ext cx="2524125" cy="336867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768" y="4803934"/>
            <a:ext cx="5438140" cy="3930491"/>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81358"/>
            <a:ext cx="2945659" cy="500842"/>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0443" y="9481358"/>
            <a:ext cx="2945659" cy="500842"/>
          </a:xfrm>
          <a:prstGeom prst="rect">
            <a:avLst/>
          </a:prstGeom>
        </p:spPr>
        <p:txBody>
          <a:bodyPr vert="horz" lIns="91440" tIns="45720" rIns="91440" bIns="45720" rtlCol="0" anchor="b"/>
          <a:lstStyle>
            <a:lvl1pPr algn="r">
              <a:defRPr sz="1200"/>
            </a:lvl1pPr>
          </a:lstStyle>
          <a:p>
            <a:fld id="{51AAF3C4-9C52-4145-BE3D-085CB5EA69E8}" type="slidenum">
              <a:rPr lang="fi-FI" smtClean="0"/>
              <a:t>‹#›</a:t>
            </a:fld>
            <a:endParaRPr lang="fi-FI"/>
          </a:p>
        </p:txBody>
      </p:sp>
    </p:spTree>
    <p:extLst>
      <p:ext uri="{BB962C8B-B14F-4D97-AF65-F5344CB8AC3E}">
        <p14:creationId xmlns:p14="http://schemas.microsoft.com/office/powerpoint/2010/main" val="261404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1AAF3C4-9C52-4145-BE3D-085CB5EA69E8}" type="slidenum">
              <a:rPr lang="fi-FI" smtClean="0"/>
              <a:t>4</a:t>
            </a:fld>
            <a:endParaRPr lang="fi-FI"/>
          </a:p>
        </p:txBody>
      </p:sp>
    </p:spTree>
    <p:extLst>
      <p:ext uri="{BB962C8B-B14F-4D97-AF65-F5344CB8AC3E}">
        <p14:creationId xmlns:p14="http://schemas.microsoft.com/office/powerpoint/2010/main" val="645903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E62DF0-8EA8-40BB-A4BE-48F6C965B7F4}" type="slidenum">
              <a:rPr kumimoji="0" lang="fi-FI"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fi-FI"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8018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1AAF3C4-9C52-4145-BE3D-085CB5EA69E8}" type="slidenum">
              <a:rPr lang="fi-FI" smtClean="0"/>
              <a:t>5</a:t>
            </a:fld>
            <a:endParaRPr lang="fi-FI"/>
          </a:p>
        </p:txBody>
      </p:sp>
    </p:spTree>
    <p:extLst>
      <p:ext uri="{BB962C8B-B14F-4D97-AF65-F5344CB8AC3E}">
        <p14:creationId xmlns:p14="http://schemas.microsoft.com/office/powerpoint/2010/main" val="1789073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1AAF3C4-9C52-4145-BE3D-085CB5EA69E8}" type="slidenum">
              <a:rPr lang="fi-FI" smtClean="0"/>
              <a:t>9</a:t>
            </a:fld>
            <a:endParaRPr lang="fi-FI"/>
          </a:p>
        </p:txBody>
      </p:sp>
    </p:spTree>
    <p:extLst>
      <p:ext uri="{BB962C8B-B14F-4D97-AF65-F5344CB8AC3E}">
        <p14:creationId xmlns:p14="http://schemas.microsoft.com/office/powerpoint/2010/main" val="3685438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1AAF3C4-9C52-4145-BE3D-085CB5EA69E8}" type="slidenum">
              <a:rPr lang="fi-FI" smtClean="0"/>
              <a:t>10</a:t>
            </a:fld>
            <a:endParaRPr lang="fi-FI"/>
          </a:p>
        </p:txBody>
      </p:sp>
    </p:spTree>
    <p:extLst>
      <p:ext uri="{BB962C8B-B14F-4D97-AF65-F5344CB8AC3E}">
        <p14:creationId xmlns:p14="http://schemas.microsoft.com/office/powerpoint/2010/main" val="474970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BAB4D-707C-3584-9F3B-0B54849890BA}"/>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261976D-1682-C183-CD38-A961A543586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DABB465E-F2A7-176F-F0C0-A346E6BA74CC}"/>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65CD65F1-27A8-63EE-2735-00534B9B9971}"/>
              </a:ext>
            </a:extLst>
          </p:cNvPr>
          <p:cNvSpPr>
            <a:spLocks noGrp="1"/>
          </p:cNvSpPr>
          <p:nvPr>
            <p:ph type="sldNum" sz="quarter" idx="5"/>
          </p:nvPr>
        </p:nvSpPr>
        <p:spPr/>
        <p:txBody>
          <a:bodyPr/>
          <a:lstStyle/>
          <a:p>
            <a:fld id="{51AAF3C4-9C52-4145-BE3D-085CB5EA69E8}" type="slidenum">
              <a:rPr lang="fi-FI" smtClean="0"/>
              <a:t>12</a:t>
            </a:fld>
            <a:endParaRPr lang="fi-FI"/>
          </a:p>
        </p:txBody>
      </p:sp>
    </p:spTree>
    <p:extLst>
      <p:ext uri="{BB962C8B-B14F-4D97-AF65-F5344CB8AC3E}">
        <p14:creationId xmlns:p14="http://schemas.microsoft.com/office/powerpoint/2010/main" val="3614530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FE793-B46B-2E65-4EF5-65BA03A0153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D9BAA40-A757-4207-1A97-3B64E0D82BE4}"/>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E9117C1B-CE78-A821-9192-AE7FDB14EB97}"/>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A207D32A-7780-C0FF-D404-3F4E4E9FDB4C}"/>
              </a:ext>
            </a:extLst>
          </p:cNvPr>
          <p:cNvSpPr>
            <a:spLocks noGrp="1"/>
          </p:cNvSpPr>
          <p:nvPr>
            <p:ph type="sldNum" sz="quarter" idx="5"/>
          </p:nvPr>
        </p:nvSpPr>
        <p:spPr/>
        <p:txBody>
          <a:bodyPr/>
          <a:lstStyle/>
          <a:p>
            <a:fld id="{51AAF3C4-9C52-4145-BE3D-085CB5EA69E8}" type="slidenum">
              <a:rPr lang="fi-FI" smtClean="0"/>
              <a:t>13</a:t>
            </a:fld>
            <a:endParaRPr lang="fi-FI"/>
          </a:p>
        </p:txBody>
      </p:sp>
    </p:spTree>
    <p:extLst>
      <p:ext uri="{BB962C8B-B14F-4D97-AF65-F5344CB8AC3E}">
        <p14:creationId xmlns:p14="http://schemas.microsoft.com/office/powerpoint/2010/main" val="3905024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1AAF3C4-9C52-4145-BE3D-085CB5EA69E8}" type="slidenum">
              <a:rPr lang="fi-FI" smtClean="0"/>
              <a:t>14</a:t>
            </a:fld>
            <a:endParaRPr lang="fi-FI"/>
          </a:p>
        </p:txBody>
      </p:sp>
    </p:spTree>
    <p:extLst>
      <p:ext uri="{BB962C8B-B14F-4D97-AF65-F5344CB8AC3E}">
        <p14:creationId xmlns:p14="http://schemas.microsoft.com/office/powerpoint/2010/main" val="885485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1AAF3C4-9C52-4145-BE3D-085CB5EA69E8}" type="slidenum">
              <a:rPr lang="fi-FI" smtClean="0"/>
              <a:t>15</a:t>
            </a:fld>
            <a:endParaRPr lang="fi-FI"/>
          </a:p>
        </p:txBody>
      </p:sp>
    </p:spTree>
    <p:extLst>
      <p:ext uri="{BB962C8B-B14F-4D97-AF65-F5344CB8AC3E}">
        <p14:creationId xmlns:p14="http://schemas.microsoft.com/office/powerpoint/2010/main" val="2121430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C6E44-2215-0450-2E6E-5E49E66E177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086AD2F-0387-E7A5-1BDD-687C84EE8F5D}"/>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60418602-7534-A35A-8708-D4DA37D4F5A7}"/>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98E27D55-883C-EBF3-7FA9-79BF2BBF8203}"/>
              </a:ext>
            </a:extLst>
          </p:cNvPr>
          <p:cNvSpPr>
            <a:spLocks noGrp="1"/>
          </p:cNvSpPr>
          <p:nvPr>
            <p:ph type="sldNum" sz="quarter" idx="5"/>
          </p:nvPr>
        </p:nvSpPr>
        <p:spPr/>
        <p:txBody>
          <a:bodyPr/>
          <a:lstStyle/>
          <a:p>
            <a:fld id="{51AAF3C4-9C52-4145-BE3D-085CB5EA69E8}" type="slidenum">
              <a:rPr lang="fi-FI" smtClean="0"/>
              <a:t>18</a:t>
            </a:fld>
            <a:endParaRPr lang="fi-FI"/>
          </a:p>
        </p:txBody>
      </p:sp>
    </p:spTree>
    <p:extLst>
      <p:ext uri="{BB962C8B-B14F-4D97-AF65-F5344CB8AC3E}">
        <p14:creationId xmlns:p14="http://schemas.microsoft.com/office/powerpoint/2010/main" val="2502003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154"/>
            </a:lvl1pPr>
          </a:lstStyle>
          <a:p>
            <a:r>
              <a:rPr lang="fi-FI"/>
              <a:t>Muokkaa ots. perustyyl. napsautt.</a:t>
            </a:r>
            <a:endParaRPr lang="en-US" dirty="0"/>
          </a:p>
        </p:txBody>
      </p:sp>
      <p:sp>
        <p:nvSpPr>
          <p:cNvPr id="3" name="Subtitle 2"/>
          <p:cNvSpPr>
            <a:spLocks noGrp="1"/>
          </p:cNvSpPr>
          <p:nvPr>
            <p:ph type="subTitle" idx="1"/>
          </p:nvPr>
        </p:nvSpPr>
        <p:spPr>
          <a:xfrm>
            <a:off x="857250" y="4802718"/>
            <a:ext cx="5143500" cy="2207682"/>
          </a:xfrm>
        </p:spPr>
        <p:txBody>
          <a:bodyPr/>
          <a:lstStyle>
            <a:lvl1pPr marL="0" indent="0" algn="ctr">
              <a:buNone/>
              <a:defRPr sz="1662"/>
            </a:lvl1pPr>
            <a:lvl2pPr marL="316531" indent="0" algn="ctr">
              <a:buNone/>
              <a:defRPr sz="1385"/>
            </a:lvl2pPr>
            <a:lvl3pPr marL="633062" indent="0" algn="ctr">
              <a:buNone/>
              <a:defRPr sz="1246"/>
            </a:lvl3pPr>
            <a:lvl4pPr marL="949593" indent="0" algn="ctr">
              <a:buNone/>
              <a:defRPr sz="1108"/>
            </a:lvl4pPr>
            <a:lvl5pPr marL="1266124" indent="0" algn="ctr">
              <a:buNone/>
              <a:defRPr sz="1108"/>
            </a:lvl5pPr>
            <a:lvl6pPr marL="1582655" indent="0" algn="ctr">
              <a:buNone/>
              <a:defRPr sz="1108"/>
            </a:lvl6pPr>
            <a:lvl7pPr marL="1899186" indent="0" algn="ctr">
              <a:buNone/>
              <a:defRPr sz="1108"/>
            </a:lvl7pPr>
            <a:lvl8pPr marL="2215717" indent="0" algn="ctr">
              <a:buNone/>
              <a:defRPr sz="1108"/>
            </a:lvl8pPr>
            <a:lvl9pPr marL="2532248" indent="0" algn="ctr">
              <a:buNone/>
              <a:defRPr sz="1108"/>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12A19DEC-5A7D-4D8E-A366-9899D2352212}" type="datetimeFigureOut">
              <a:rPr lang="fi-FI" smtClean="0"/>
              <a:t>16.1.2026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652653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12A19DEC-5A7D-4D8E-A366-9899D2352212}" type="datetimeFigureOut">
              <a:rPr lang="fi-FI" smtClean="0"/>
              <a:t>16.1.2026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2298149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467917" y="2279653"/>
            <a:ext cx="5915025" cy="3803649"/>
          </a:xfrm>
        </p:spPr>
        <p:txBody>
          <a:bodyPr anchor="b"/>
          <a:lstStyle>
            <a:lvl1pPr>
              <a:defRPr sz="4154"/>
            </a:lvl1pPr>
          </a:lstStyle>
          <a:p>
            <a:r>
              <a:rPr lang="fi-FI"/>
              <a:t>Muokkaa ots. perustyyl. napsautt.</a:t>
            </a:r>
            <a:endParaRPr lang="en-US" dirty="0"/>
          </a:p>
        </p:txBody>
      </p:sp>
      <p:sp>
        <p:nvSpPr>
          <p:cNvPr id="3" name="Text Placeholder 2"/>
          <p:cNvSpPr>
            <a:spLocks noGrp="1"/>
          </p:cNvSpPr>
          <p:nvPr>
            <p:ph type="body" idx="1"/>
          </p:nvPr>
        </p:nvSpPr>
        <p:spPr>
          <a:xfrm>
            <a:off x="467917" y="6119286"/>
            <a:ext cx="5915025" cy="2000250"/>
          </a:xfrm>
        </p:spPr>
        <p:txBody>
          <a:bodyPr/>
          <a:lstStyle>
            <a:lvl1pPr marL="0" indent="0">
              <a:buNone/>
              <a:defRPr sz="1662">
                <a:solidFill>
                  <a:schemeClr val="tx1">
                    <a:tint val="82000"/>
                  </a:schemeClr>
                </a:solidFill>
              </a:defRPr>
            </a:lvl1pPr>
            <a:lvl2pPr marL="316531" indent="0">
              <a:buNone/>
              <a:defRPr sz="1385">
                <a:solidFill>
                  <a:schemeClr val="tx1">
                    <a:tint val="82000"/>
                  </a:schemeClr>
                </a:solidFill>
              </a:defRPr>
            </a:lvl2pPr>
            <a:lvl3pPr marL="633062" indent="0">
              <a:buNone/>
              <a:defRPr sz="1246">
                <a:solidFill>
                  <a:schemeClr val="tx1">
                    <a:tint val="82000"/>
                  </a:schemeClr>
                </a:solidFill>
              </a:defRPr>
            </a:lvl3pPr>
            <a:lvl4pPr marL="949593" indent="0">
              <a:buNone/>
              <a:defRPr sz="1108">
                <a:solidFill>
                  <a:schemeClr val="tx1">
                    <a:tint val="82000"/>
                  </a:schemeClr>
                </a:solidFill>
              </a:defRPr>
            </a:lvl4pPr>
            <a:lvl5pPr marL="1266124" indent="0">
              <a:buNone/>
              <a:defRPr sz="1108">
                <a:solidFill>
                  <a:schemeClr val="tx1">
                    <a:tint val="82000"/>
                  </a:schemeClr>
                </a:solidFill>
              </a:defRPr>
            </a:lvl5pPr>
            <a:lvl6pPr marL="1582655" indent="0">
              <a:buNone/>
              <a:defRPr sz="1108">
                <a:solidFill>
                  <a:schemeClr val="tx1">
                    <a:tint val="82000"/>
                  </a:schemeClr>
                </a:solidFill>
              </a:defRPr>
            </a:lvl6pPr>
            <a:lvl7pPr marL="1899186" indent="0">
              <a:buNone/>
              <a:defRPr sz="1108">
                <a:solidFill>
                  <a:schemeClr val="tx1">
                    <a:tint val="82000"/>
                  </a:schemeClr>
                </a:solidFill>
              </a:defRPr>
            </a:lvl7pPr>
            <a:lvl8pPr marL="2215717" indent="0">
              <a:buNone/>
              <a:defRPr sz="1108">
                <a:solidFill>
                  <a:schemeClr val="tx1">
                    <a:tint val="82000"/>
                  </a:schemeClr>
                </a:solidFill>
              </a:defRPr>
            </a:lvl8pPr>
            <a:lvl9pPr marL="2532248" indent="0">
              <a:buNone/>
              <a:defRPr sz="1108">
                <a:solidFill>
                  <a:schemeClr val="tx1">
                    <a:tint val="82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12A19DEC-5A7D-4D8E-A366-9899D2352212}" type="datetimeFigureOut">
              <a:rPr lang="fi-FI" smtClean="0"/>
              <a:t>16.1.2026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3673640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12A19DEC-5A7D-4D8E-A366-9899D2352212}" type="datetimeFigureOut">
              <a:rPr lang="fi-FI" smtClean="0"/>
              <a:t>16.1.2026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1910356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a:xfrm>
            <a:off x="472382" y="486836"/>
            <a:ext cx="5915025" cy="1767417"/>
          </a:xfrm>
        </p:spPr>
        <p:txBody>
          <a:bodyPr/>
          <a:lstStyle/>
          <a:p>
            <a:r>
              <a:rPr lang="fi-FI"/>
              <a:t>Muokkaa ots. perustyyl. napsautt.</a:t>
            </a:r>
            <a:endParaRPr lang="en-US" dirty="0"/>
          </a:p>
        </p:txBody>
      </p:sp>
      <p:sp>
        <p:nvSpPr>
          <p:cNvPr id="3" name="Text Placeholder 2"/>
          <p:cNvSpPr>
            <a:spLocks noGrp="1"/>
          </p:cNvSpPr>
          <p:nvPr>
            <p:ph type="body" idx="1"/>
          </p:nvPr>
        </p:nvSpPr>
        <p:spPr>
          <a:xfrm>
            <a:off x="472381" y="2241552"/>
            <a:ext cx="2901255" cy="1098549"/>
          </a:xfrm>
        </p:spPr>
        <p:txBody>
          <a:bodyPr anchor="b"/>
          <a:lstStyle>
            <a:lvl1pPr marL="0" indent="0">
              <a:buNone/>
              <a:defRPr sz="1662" b="1"/>
            </a:lvl1pPr>
            <a:lvl2pPr marL="316531" indent="0">
              <a:buNone/>
              <a:defRPr sz="1385" b="1"/>
            </a:lvl2pPr>
            <a:lvl3pPr marL="633062" indent="0">
              <a:buNone/>
              <a:defRPr sz="1246" b="1"/>
            </a:lvl3pPr>
            <a:lvl4pPr marL="949593" indent="0">
              <a:buNone/>
              <a:defRPr sz="1108" b="1"/>
            </a:lvl4pPr>
            <a:lvl5pPr marL="1266124" indent="0">
              <a:buNone/>
              <a:defRPr sz="1108" b="1"/>
            </a:lvl5pPr>
            <a:lvl6pPr marL="1582655" indent="0">
              <a:buNone/>
              <a:defRPr sz="1108" b="1"/>
            </a:lvl6pPr>
            <a:lvl7pPr marL="1899186" indent="0">
              <a:buNone/>
              <a:defRPr sz="1108" b="1"/>
            </a:lvl7pPr>
            <a:lvl8pPr marL="2215717" indent="0">
              <a:buNone/>
              <a:defRPr sz="1108" b="1"/>
            </a:lvl8pPr>
            <a:lvl9pPr marL="2532248" indent="0">
              <a:buNone/>
              <a:defRPr sz="1108" b="1"/>
            </a:lvl9pPr>
          </a:lstStyle>
          <a:p>
            <a:pPr lvl="0"/>
            <a:r>
              <a:rPr lang="fi-FI"/>
              <a:t>Muokkaa tekstin perustyylejä napsauttamalla</a:t>
            </a:r>
          </a:p>
        </p:txBody>
      </p:sp>
      <p:sp>
        <p:nvSpPr>
          <p:cNvPr id="4" name="Content Placeholder 3"/>
          <p:cNvSpPr>
            <a:spLocks noGrp="1"/>
          </p:cNvSpPr>
          <p:nvPr>
            <p:ph sz="half" idx="2"/>
          </p:nvPr>
        </p:nvSpPr>
        <p:spPr>
          <a:xfrm>
            <a:off x="472381" y="3340101"/>
            <a:ext cx="2901255" cy="49127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3471864" y="2241552"/>
            <a:ext cx="2915543" cy="1098549"/>
          </a:xfrm>
        </p:spPr>
        <p:txBody>
          <a:bodyPr anchor="b"/>
          <a:lstStyle>
            <a:lvl1pPr marL="0" indent="0">
              <a:buNone/>
              <a:defRPr sz="1662" b="1"/>
            </a:lvl1pPr>
            <a:lvl2pPr marL="316531" indent="0">
              <a:buNone/>
              <a:defRPr sz="1385" b="1"/>
            </a:lvl2pPr>
            <a:lvl3pPr marL="633062" indent="0">
              <a:buNone/>
              <a:defRPr sz="1246" b="1"/>
            </a:lvl3pPr>
            <a:lvl4pPr marL="949593" indent="0">
              <a:buNone/>
              <a:defRPr sz="1108" b="1"/>
            </a:lvl4pPr>
            <a:lvl5pPr marL="1266124" indent="0">
              <a:buNone/>
              <a:defRPr sz="1108" b="1"/>
            </a:lvl5pPr>
            <a:lvl6pPr marL="1582655" indent="0">
              <a:buNone/>
              <a:defRPr sz="1108" b="1"/>
            </a:lvl6pPr>
            <a:lvl7pPr marL="1899186" indent="0">
              <a:buNone/>
              <a:defRPr sz="1108" b="1"/>
            </a:lvl7pPr>
            <a:lvl8pPr marL="2215717" indent="0">
              <a:buNone/>
              <a:defRPr sz="1108" b="1"/>
            </a:lvl8pPr>
            <a:lvl9pPr marL="2532248" indent="0">
              <a:buNone/>
              <a:defRPr sz="1108" b="1"/>
            </a:lvl9pPr>
          </a:lstStyle>
          <a:p>
            <a:pPr lvl="0"/>
            <a:r>
              <a:rPr lang="fi-FI"/>
              <a:t>Muokkaa tekstin perustyylejä napsauttamalla</a:t>
            </a:r>
          </a:p>
        </p:txBody>
      </p:sp>
      <p:sp>
        <p:nvSpPr>
          <p:cNvPr id="6" name="Content Placeholder 5"/>
          <p:cNvSpPr>
            <a:spLocks noGrp="1"/>
          </p:cNvSpPr>
          <p:nvPr>
            <p:ph sz="quarter" idx="4"/>
          </p:nvPr>
        </p:nvSpPr>
        <p:spPr>
          <a:xfrm>
            <a:off x="3471864" y="3340101"/>
            <a:ext cx="2915543" cy="491278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12A19DEC-5A7D-4D8E-A366-9899D2352212}" type="datetimeFigureOut">
              <a:rPr lang="fi-FI" smtClean="0"/>
              <a:t>16.1.2026</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4119621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Date Placeholder 2"/>
          <p:cNvSpPr>
            <a:spLocks noGrp="1"/>
          </p:cNvSpPr>
          <p:nvPr>
            <p:ph type="dt" sz="half" idx="10"/>
          </p:nvPr>
        </p:nvSpPr>
        <p:spPr/>
        <p:txBody>
          <a:bodyPr/>
          <a:lstStyle/>
          <a:p>
            <a:fld id="{12A19DEC-5A7D-4D8E-A366-9899D2352212}" type="datetimeFigureOut">
              <a:rPr lang="fi-FI" smtClean="0"/>
              <a:t>16.1.2026</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975870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A19DEC-5A7D-4D8E-A366-9899D2352212}" type="datetimeFigureOut">
              <a:rPr lang="fi-FI" smtClean="0"/>
              <a:t>16.1.2026</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2648560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215"/>
            </a:lvl1pPr>
          </a:lstStyle>
          <a:p>
            <a:r>
              <a:rPr lang="fi-FI"/>
              <a:t>Muokkaa ots. perustyyl. napsautt.</a:t>
            </a:r>
            <a:endParaRPr lang="en-US" dirty="0"/>
          </a:p>
        </p:txBody>
      </p:sp>
      <p:sp>
        <p:nvSpPr>
          <p:cNvPr id="3" name="Content Placeholder 2"/>
          <p:cNvSpPr>
            <a:spLocks noGrp="1"/>
          </p:cNvSpPr>
          <p:nvPr>
            <p:ph idx="1"/>
          </p:nvPr>
        </p:nvSpPr>
        <p:spPr>
          <a:xfrm>
            <a:off x="2915544" y="1316569"/>
            <a:ext cx="3471863" cy="6498167"/>
          </a:xfrm>
        </p:spPr>
        <p:txBody>
          <a:bodyPr/>
          <a:lstStyle>
            <a:lvl1pPr>
              <a:defRPr sz="2215"/>
            </a:lvl1pPr>
            <a:lvl2pPr>
              <a:defRPr sz="1939"/>
            </a:lvl2pPr>
            <a:lvl3pPr>
              <a:defRPr sz="1662"/>
            </a:lvl3pPr>
            <a:lvl4pPr>
              <a:defRPr sz="1385"/>
            </a:lvl4pPr>
            <a:lvl5pPr>
              <a:defRPr sz="1385"/>
            </a:lvl5pPr>
            <a:lvl6pPr>
              <a:defRPr sz="1385"/>
            </a:lvl6pPr>
            <a:lvl7pPr>
              <a:defRPr sz="1385"/>
            </a:lvl7pPr>
            <a:lvl8pPr>
              <a:defRPr sz="1385"/>
            </a:lvl8pPr>
            <a:lvl9pPr>
              <a:defRPr sz="1385"/>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472381" y="2743201"/>
            <a:ext cx="2211884" cy="5082117"/>
          </a:xfrm>
        </p:spPr>
        <p:txBody>
          <a:bodyPr/>
          <a:lstStyle>
            <a:lvl1pPr marL="0" indent="0">
              <a:buNone/>
              <a:defRPr sz="1108"/>
            </a:lvl1pPr>
            <a:lvl2pPr marL="316531" indent="0">
              <a:buNone/>
              <a:defRPr sz="969"/>
            </a:lvl2pPr>
            <a:lvl3pPr marL="633062" indent="0">
              <a:buNone/>
              <a:defRPr sz="831"/>
            </a:lvl3pPr>
            <a:lvl4pPr marL="949593" indent="0">
              <a:buNone/>
              <a:defRPr sz="692"/>
            </a:lvl4pPr>
            <a:lvl5pPr marL="1266124" indent="0">
              <a:buNone/>
              <a:defRPr sz="692"/>
            </a:lvl5pPr>
            <a:lvl6pPr marL="1582655" indent="0">
              <a:buNone/>
              <a:defRPr sz="692"/>
            </a:lvl6pPr>
            <a:lvl7pPr marL="1899186" indent="0">
              <a:buNone/>
              <a:defRPr sz="692"/>
            </a:lvl7pPr>
            <a:lvl8pPr marL="2215717" indent="0">
              <a:buNone/>
              <a:defRPr sz="692"/>
            </a:lvl8pPr>
            <a:lvl9pPr marL="2532248" indent="0">
              <a:buNone/>
              <a:defRPr sz="692"/>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12A19DEC-5A7D-4D8E-A366-9899D2352212}" type="datetimeFigureOut">
              <a:rPr lang="fi-FI" smtClean="0"/>
              <a:t>16.1.2026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305328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215"/>
            </a:lvl1pPr>
          </a:lstStyle>
          <a:p>
            <a:r>
              <a:rPr lang="fi-FI"/>
              <a:t>Muokkaa ots. perustyyl. napsautt.</a:t>
            </a:r>
            <a:endParaRPr lang="en-US" dirty="0"/>
          </a:p>
        </p:txBody>
      </p:sp>
      <p:sp>
        <p:nvSpPr>
          <p:cNvPr id="3" name="Picture Placeholder 2"/>
          <p:cNvSpPr>
            <a:spLocks noGrp="1" noChangeAspect="1"/>
          </p:cNvSpPr>
          <p:nvPr>
            <p:ph type="pic" idx="1"/>
          </p:nvPr>
        </p:nvSpPr>
        <p:spPr>
          <a:xfrm>
            <a:off x="2915544" y="1316569"/>
            <a:ext cx="3471863" cy="6498167"/>
          </a:xfrm>
        </p:spPr>
        <p:txBody>
          <a:bodyPr anchor="t"/>
          <a:lstStyle>
            <a:lvl1pPr marL="0" indent="0">
              <a:buNone/>
              <a:defRPr sz="2215"/>
            </a:lvl1pPr>
            <a:lvl2pPr marL="316531" indent="0">
              <a:buNone/>
              <a:defRPr sz="1939"/>
            </a:lvl2pPr>
            <a:lvl3pPr marL="633062" indent="0">
              <a:buNone/>
              <a:defRPr sz="1662"/>
            </a:lvl3pPr>
            <a:lvl4pPr marL="949593" indent="0">
              <a:buNone/>
              <a:defRPr sz="1385"/>
            </a:lvl4pPr>
            <a:lvl5pPr marL="1266124" indent="0">
              <a:buNone/>
              <a:defRPr sz="1385"/>
            </a:lvl5pPr>
            <a:lvl6pPr marL="1582655" indent="0">
              <a:buNone/>
              <a:defRPr sz="1385"/>
            </a:lvl6pPr>
            <a:lvl7pPr marL="1899186" indent="0">
              <a:buNone/>
              <a:defRPr sz="1385"/>
            </a:lvl7pPr>
            <a:lvl8pPr marL="2215717" indent="0">
              <a:buNone/>
              <a:defRPr sz="1385"/>
            </a:lvl8pPr>
            <a:lvl9pPr marL="2532248" indent="0">
              <a:buNone/>
              <a:defRPr sz="1385"/>
            </a:lvl9pPr>
          </a:lstStyle>
          <a:p>
            <a:r>
              <a:rPr lang="fi-FI"/>
              <a:t>Lisää kuva napsauttamalla kuvaketta</a:t>
            </a:r>
            <a:endParaRPr lang="en-US" dirty="0"/>
          </a:p>
        </p:txBody>
      </p:sp>
      <p:sp>
        <p:nvSpPr>
          <p:cNvPr id="4" name="Text Placeholder 3"/>
          <p:cNvSpPr>
            <a:spLocks noGrp="1"/>
          </p:cNvSpPr>
          <p:nvPr>
            <p:ph type="body" sz="half" idx="2"/>
          </p:nvPr>
        </p:nvSpPr>
        <p:spPr>
          <a:xfrm>
            <a:off x="472381" y="2743201"/>
            <a:ext cx="2211884" cy="5082117"/>
          </a:xfrm>
        </p:spPr>
        <p:txBody>
          <a:bodyPr/>
          <a:lstStyle>
            <a:lvl1pPr marL="0" indent="0">
              <a:buNone/>
              <a:defRPr sz="1108"/>
            </a:lvl1pPr>
            <a:lvl2pPr marL="316531" indent="0">
              <a:buNone/>
              <a:defRPr sz="969"/>
            </a:lvl2pPr>
            <a:lvl3pPr marL="633062" indent="0">
              <a:buNone/>
              <a:defRPr sz="831"/>
            </a:lvl3pPr>
            <a:lvl4pPr marL="949593" indent="0">
              <a:buNone/>
              <a:defRPr sz="692"/>
            </a:lvl4pPr>
            <a:lvl5pPr marL="1266124" indent="0">
              <a:buNone/>
              <a:defRPr sz="692"/>
            </a:lvl5pPr>
            <a:lvl6pPr marL="1582655" indent="0">
              <a:buNone/>
              <a:defRPr sz="692"/>
            </a:lvl6pPr>
            <a:lvl7pPr marL="1899186" indent="0">
              <a:buNone/>
              <a:defRPr sz="692"/>
            </a:lvl7pPr>
            <a:lvl8pPr marL="2215717" indent="0">
              <a:buNone/>
              <a:defRPr sz="692"/>
            </a:lvl8pPr>
            <a:lvl9pPr marL="2532248" indent="0">
              <a:buNone/>
              <a:defRPr sz="692"/>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12A19DEC-5A7D-4D8E-A366-9899D2352212}" type="datetimeFigureOut">
              <a:rPr lang="fi-FI" smtClean="0"/>
              <a:t>16.1.2026</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415270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Vertical Text Placeholder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12A19DEC-5A7D-4D8E-A366-9899D2352212}" type="datetimeFigureOut">
              <a:rPr lang="fi-FI" smtClean="0"/>
              <a:t>16.1.2026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2249254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fi-FI"/>
              <a:t>Muokkaa ots. perustyyl. napsautt.</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12A19DEC-5A7D-4D8E-A366-9899D2352212}" type="datetimeFigureOut">
              <a:rPr lang="fi-FI" smtClean="0"/>
              <a:t>16.1.2026</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1813C377-4FED-4CB5-9D73-3AEC68E958FF}" type="slidenum">
              <a:rPr lang="fi-FI" smtClean="0"/>
              <a:t>‹#›</a:t>
            </a:fld>
            <a:endParaRPr lang="fi-FI"/>
          </a:p>
        </p:txBody>
      </p:sp>
    </p:spTree>
    <p:extLst>
      <p:ext uri="{BB962C8B-B14F-4D97-AF65-F5344CB8AC3E}">
        <p14:creationId xmlns:p14="http://schemas.microsoft.com/office/powerpoint/2010/main" val="2365314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ubtitle - 2 Contents">
    <p:spTree>
      <p:nvGrpSpPr>
        <p:cNvPr id="1" name=""/>
        <p:cNvGrpSpPr/>
        <p:nvPr/>
      </p:nvGrpSpPr>
      <p:grpSpPr>
        <a:xfrm>
          <a:off x="0" y="0"/>
          <a:ext cx="0" cy="0"/>
          <a:chOff x="0" y="0"/>
          <a:chExt cx="0" cy="0"/>
        </a:xfrm>
      </p:grpSpPr>
      <p:sp>
        <p:nvSpPr>
          <p:cNvPr id="2" name="Title 1"/>
          <p:cNvSpPr>
            <a:spLocks noGrp="1"/>
          </p:cNvSpPr>
          <p:nvPr>
            <p:ph type="title"/>
          </p:nvPr>
        </p:nvSpPr>
        <p:spPr>
          <a:xfrm>
            <a:off x="471490" y="635001"/>
            <a:ext cx="5104087" cy="1104415"/>
          </a:xfrm>
        </p:spPr>
        <p:txBody>
          <a:bodyPr tIns="36000" anchor="t" anchorCtr="0"/>
          <a:lstStyle/>
          <a:p>
            <a:r>
              <a:rPr lang="en-US"/>
              <a:t>Click to edit Master title style</a:t>
            </a:r>
          </a:p>
        </p:txBody>
      </p:sp>
      <p:sp>
        <p:nvSpPr>
          <p:cNvPr id="3" name="Content Placeholder 2"/>
          <p:cNvSpPr>
            <a:spLocks noGrp="1"/>
          </p:cNvSpPr>
          <p:nvPr>
            <p:ph idx="1"/>
          </p:nvPr>
        </p:nvSpPr>
        <p:spPr>
          <a:xfrm>
            <a:off x="471488" y="3035830"/>
            <a:ext cx="2917008" cy="5040290"/>
          </a:xfrm>
        </p:spPr>
        <p:txBody>
          <a:bodyPr/>
          <a:lstStyle>
            <a:lvl2pPr marL="231629" indent="-116227">
              <a:buFont typeface="Arial" panose="020B0604020202020204" pitchFamily="34" charset="0"/>
              <a:buChar char="•"/>
              <a:defRPr/>
            </a:lvl2pPr>
            <a:lvl4pPr marL="417095" indent="-93146">
              <a:buFont typeface="Arial" panose="020B06040202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472381" y="2384800"/>
            <a:ext cx="5103316" cy="338860"/>
          </a:xfrm>
        </p:spPr>
        <p:txBody>
          <a:bodyPr anchor="t" anchorCtr="0"/>
          <a:lstStyle>
            <a:lvl1pPr marL="0" indent="0">
              <a:lnSpc>
                <a:spcPct val="100000"/>
              </a:lnSpc>
              <a:spcBef>
                <a:spcPts val="0"/>
              </a:spcBef>
              <a:buNone/>
              <a:defRPr sz="935" b="1"/>
            </a:lvl1pPr>
            <a:lvl2pPr marL="237398" indent="0">
              <a:buNone/>
              <a:defRPr sz="1038" b="1"/>
            </a:lvl2pPr>
            <a:lvl3pPr marL="474796" indent="0">
              <a:buNone/>
              <a:defRPr sz="935" b="1"/>
            </a:lvl3pPr>
            <a:lvl4pPr marL="712195" indent="0">
              <a:buNone/>
              <a:defRPr sz="831" b="1"/>
            </a:lvl4pPr>
            <a:lvl5pPr marL="949593" indent="0">
              <a:buNone/>
              <a:defRPr sz="831" b="1"/>
            </a:lvl5pPr>
            <a:lvl6pPr marL="1186991" indent="0">
              <a:buNone/>
              <a:defRPr sz="831" b="1"/>
            </a:lvl6pPr>
            <a:lvl7pPr marL="1424389" indent="0">
              <a:buNone/>
              <a:defRPr sz="831" b="1"/>
            </a:lvl7pPr>
            <a:lvl8pPr marL="1661788" indent="0">
              <a:buNone/>
              <a:defRPr sz="831" b="1"/>
            </a:lvl8pPr>
            <a:lvl9pPr marL="1899186" indent="0">
              <a:buNone/>
              <a:defRPr sz="831" b="1"/>
            </a:lvl9pPr>
          </a:lstStyle>
          <a:p>
            <a:pPr lvl="0"/>
            <a:r>
              <a:rPr lang="en-US"/>
              <a:t>Click to edit Master text styles</a:t>
            </a:r>
          </a:p>
        </p:txBody>
      </p:sp>
      <p:sp>
        <p:nvSpPr>
          <p:cNvPr id="12" name="Content Placeholder 2">
            <a:extLst>
              <a:ext uri="{FF2B5EF4-FFF2-40B4-BE49-F238E27FC236}">
                <a16:creationId xmlns:a16="http://schemas.microsoft.com/office/drawing/2014/main" id="{F6F2B29B-9C41-694D-B63A-5992A8DA6933}"/>
              </a:ext>
            </a:extLst>
          </p:cNvPr>
          <p:cNvSpPr>
            <a:spLocks noGrp="1"/>
          </p:cNvSpPr>
          <p:nvPr>
            <p:ph idx="14"/>
          </p:nvPr>
        </p:nvSpPr>
        <p:spPr>
          <a:xfrm>
            <a:off x="3550513" y="3035830"/>
            <a:ext cx="2836000" cy="5040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äivämäärän paikkamerkki 6">
            <a:extLst>
              <a:ext uri="{FF2B5EF4-FFF2-40B4-BE49-F238E27FC236}">
                <a16:creationId xmlns:a16="http://schemas.microsoft.com/office/drawing/2014/main" id="{278E4580-753A-5B41-BD26-164AB279A4EA}"/>
              </a:ext>
            </a:extLst>
          </p:cNvPr>
          <p:cNvSpPr>
            <a:spLocks noGrp="1"/>
          </p:cNvSpPr>
          <p:nvPr>
            <p:ph type="dt" sz="half" idx="15"/>
          </p:nvPr>
        </p:nvSpPr>
        <p:spPr>
          <a:xfrm>
            <a:off x="207922" y="8700460"/>
            <a:ext cx="466772" cy="261508"/>
          </a:xfrm>
          <a:prstGeom prst="rect">
            <a:avLst/>
          </a:prstGeom>
        </p:spPr>
        <p:txBody>
          <a:bodyPr/>
          <a:lstStyle/>
          <a:p>
            <a:fld id="{7D7FFCDC-92C7-4EDA-8DEE-58FF5B811D27}" type="datetime1">
              <a:rPr lang="fi-FI" smtClean="0"/>
              <a:t>16.1.2026</a:t>
            </a:fld>
            <a:endParaRPr lang="fi-FI"/>
          </a:p>
        </p:txBody>
      </p:sp>
      <p:sp>
        <p:nvSpPr>
          <p:cNvPr id="13" name="Alatunnisteen paikkamerkki 12">
            <a:extLst>
              <a:ext uri="{FF2B5EF4-FFF2-40B4-BE49-F238E27FC236}">
                <a16:creationId xmlns:a16="http://schemas.microsoft.com/office/drawing/2014/main" id="{12ECB419-6D79-8548-BC2A-63BBBF7874CB}"/>
              </a:ext>
            </a:extLst>
          </p:cNvPr>
          <p:cNvSpPr>
            <a:spLocks noGrp="1"/>
          </p:cNvSpPr>
          <p:nvPr>
            <p:ph type="ftr" sz="quarter" idx="16"/>
          </p:nvPr>
        </p:nvSpPr>
        <p:spPr/>
        <p:txBody>
          <a:bodyPr/>
          <a:lstStyle/>
          <a:p>
            <a:endParaRPr lang="fi-FI"/>
          </a:p>
        </p:txBody>
      </p:sp>
      <p:sp>
        <p:nvSpPr>
          <p:cNvPr id="14" name="Dian numeron paikkamerkki 13">
            <a:extLst>
              <a:ext uri="{FF2B5EF4-FFF2-40B4-BE49-F238E27FC236}">
                <a16:creationId xmlns:a16="http://schemas.microsoft.com/office/drawing/2014/main" id="{1E8BCD53-2BA8-4A44-AC08-6A64D458C19A}"/>
              </a:ext>
            </a:extLst>
          </p:cNvPr>
          <p:cNvSpPr>
            <a:spLocks noGrp="1"/>
          </p:cNvSpPr>
          <p:nvPr>
            <p:ph type="sldNum" sz="quarter" idx="17"/>
          </p:nvPr>
        </p:nvSpPr>
        <p:spPr/>
        <p:txBody>
          <a:bodyPr/>
          <a:lstStyle/>
          <a:p>
            <a:fld id="{F23030FC-A9C8-4849-A1AE-8A0E7691EBDB}" type="slidenum">
              <a:rPr lang="en-US" smtClean="0"/>
              <a:pPr/>
              <a:t>‹#›</a:t>
            </a:fld>
            <a:endParaRPr lang="en-US"/>
          </a:p>
        </p:txBody>
      </p:sp>
    </p:spTree>
    <p:extLst>
      <p:ext uri="{BB962C8B-B14F-4D97-AF65-F5344CB8AC3E}">
        <p14:creationId xmlns:p14="http://schemas.microsoft.com/office/powerpoint/2010/main" val="672165599"/>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ubtitle- 3 contents">
    <p:spTree>
      <p:nvGrpSpPr>
        <p:cNvPr id="1" name=""/>
        <p:cNvGrpSpPr/>
        <p:nvPr/>
      </p:nvGrpSpPr>
      <p:grpSpPr>
        <a:xfrm>
          <a:off x="0" y="0"/>
          <a:ext cx="0" cy="0"/>
          <a:chOff x="0" y="0"/>
          <a:chExt cx="0" cy="0"/>
        </a:xfrm>
      </p:grpSpPr>
      <p:sp>
        <p:nvSpPr>
          <p:cNvPr id="7" name="Päivämäärän paikkamerkki 6">
            <a:extLst>
              <a:ext uri="{FF2B5EF4-FFF2-40B4-BE49-F238E27FC236}">
                <a16:creationId xmlns:a16="http://schemas.microsoft.com/office/drawing/2014/main" id="{278E4580-753A-5B41-BD26-164AB279A4EA}"/>
              </a:ext>
            </a:extLst>
          </p:cNvPr>
          <p:cNvSpPr>
            <a:spLocks noGrp="1"/>
          </p:cNvSpPr>
          <p:nvPr>
            <p:ph type="dt" sz="half" idx="15"/>
          </p:nvPr>
        </p:nvSpPr>
        <p:spPr>
          <a:xfrm>
            <a:off x="207922" y="8700460"/>
            <a:ext cx="466772" cy="261508"/>
          </a:xfrm>
          <a:prstGeom prst="rect">
            <a:avLst/>
          </a:prstGeom>
        </p:spPr>
        <p:txBody>
          <a:bodyPr/>
          <a:lstStyle/>
          <a:p>
            <a:fld id="{973EF755-6B02-460B-A2C8-1A77516B82E7}" type="datetime1">
              <a:rPr lang="fi-FI" smtClean="0"/>
              <a:t>16.1.2026</a:t>
            </a:fld>
            <a:endParaRPr lang="fi-FI"/>
          </a:p>
        </p:txBody>
      </p:sp>
      <p:sp>
        <p:nvSpPr>
          <p:cNvPr id="13" name="Alatunnisteen paikkamerkki 12">
            <a:extLst>
              <a:ext uri="{FF2B5EF4-FFF2-40B4-BE49-F238E27FC236}">
                <a16:creationId xmlns:a16="http://schemas.microsoft.com/office/drawing/2014/main" id="{12ECB419-6D79-8548-BC2A-63BBBF7874CB}"/>
              </a:ext>
            </a:extLst>
          </p:cNvPr>
          <p:cNvSpPr>
            <a:spLocks noGrp="1"/>
          </p:cNvSpPr>
          <p:nvPr>
            <p:ph type="ftr" sz="quarter" idx="16"/>
          </p:nvPr>
        </p:nvSpPr>
        <p:spPr/>
        <p:txBody>
          <a:bodyPr/>
          <a:lstStyle/>
          <a:p>
            <a:endParaRPr lang="fi-FI"/>
          </a:p>
        </p:txBody>
      </p:sp>
      <p:sp>
        <p:nvSpPr>
          <p:cNvPr id="14" name="Dian numeron paikkamerkki 13">
            <a:extLst>
              <a:ext uri="{FF2B5EF4-FFF2-40B4-BE49-F238E27FC236}">
                <a16:creationId xmlns:a16="http://schemas.microsoft.com/office/drawing/2014/main" id="{1E8BCD53-2BA8-4A44-AC08-6A64D458C19A}"/>
              </a:ext>
            </a:extLst>
          </p:cNvPr>
          <p:cNvSpPr>
            <a:spLocks noGrp="1"/>
          </p:cNvSpPr>
          <p:nvPr>
            <p:ph type="sldNum" sz="quarter" idx="17"/>
          </p:nvPr>
        </p:nvSpPr>
        <p:spPr/>
        <p:txBody>
          <a:bodyPr/>
          <a:lstStyle/>
          <a:p>
            <a:fld id="{F23030FC-A9C8-4849-A1AE-8A0E7691EBDB}" type="slidenum">
              <a:rPr lang="en-US" smtClean="0"/>
              <a:pPr/>
              <a:t>‹#›</a:t>
            </a:fld>
            <a:endParaRPr lang="en-US"/>
          </a:p>
        </p:txBody>
      </p:sp>
      <p:sp>
        <p:nvSpPr>
          <p:cNvPr id="3" name="Content Placeholder 2"/>
          <p:cNvSpPr>
            <a:spLocks noGrp="1"/>
          </p:cNvSpPr>
          <p:nvPr>
            <p:ph idx="1"/>
          </p:nvPr>
        </p:nvSpPr>
        <p:spPr>
          <a:xfrm>
            <a:off x="471490" y="3031413"/>
            <a:ext cx="1904703" cy="5044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F6F2B29B-9C41-694D-B63A-5992A8DA6933}"/>
              </a:ext>
            </a:extLst>
          </p:cNvPr>
          <p:cNvSpPr>
            <a:spLocks noGrp="1"/>
          </p:cNvSpPr>
          <p:nvPr>
            <p:ph idx="14"/>
          </p:nvPr>
        </p:nvSpPr>
        <p:spPr>
          <a:xfrm>
            <a:off x="2508452" y="3031413"/>
            <a:ext cx="1863206" cy="5044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88DEBEBE-BD7A-AB46-BC3C-318F2750D5E9}"/>
              </a:ext>
            </a:extLst>
          </p:cNvPr>
          <p:cNvSpPr>
            <a:spLocks noGrp="1"/>
          </p:cNvSpPr>
          <p:nvPr>
            <p:ph idx="20"/>
          </p:nvPr>
        </p:nvSpPr>
        <p:spPr>
          <a:xfrm>
            <a:off x="4503921" y="3031413"/>
            <a:ext cx="1863206" cy="5044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1487" y="635000"/>
            <a:ext cx="5895640" cy="1124583"/>
          </a:xfrm>
        </p:spPr>
        <p:txBody>
          <a:bodyPr tIns="36000" anchor="t" anchorCtr="0"/>
          <a:lstStyle/>
          <a:p>
            <a:r>
              <a:rPr lang="en-US"/>
              <a:t>Click to edit Master title style</a:t>
            </a:r>
          </a:p>
        </p:txBody>
      </p:sp>
      <p:sp>
        <p:nvSpPr>
          <p:cNvPr id="8" name="Text Placeholder 2"/>
          <p:cNvSpPr>
            <a:spLocks noGrp="1"/>
          </p:cNvSpPr>
          <p:nvPr>
            <p:ph type="body" idx="13"/>
          </p:nvPr>
        </p:nvSpPr>
        <p:spPr>
          <a:xfrm>
            <a:off x="472385" y="2383924"/>
            <a:ext cx="5894745" cy="384043"/>
          </a:xfrm>
        </p:spPr>
        <p:txBody>
          <a:bodyPr anchor="t" anchorCtr="0"/>
          <a:lstStyle>
            <a:lvl1pPr marL="0" indent="0">
              <a:lnSpc>
                <a:spcPct val="100000"/>
              </a:lnSpc>
              <a:spcBef>
                <a:spcPts val="0"/>
              </a:spcBef>
              <a:buNone/>
              <a:defRPr sz="935" b="1"/>
            </a:lvl1pPr>
            <a:lvl2pPr marL="237398" indent="0">
              <a:buNone/>
              <a:defRPr sz="1038" b="1"/>
            </a:lvl2pPr>
            <a:lvl3pPr marL="474796" indent="0">
              <a:buNone/>
              <a:defRPr sz="935" b="1"/>
            </a:lvl3pPr>
            <a:lvl4pPr marL="712195" indent="0">
              <a:buNone/>
              <a:defRPr sz="831" b="1"/>
            </a:lvl4pPr>
            <a:lvl5pPr marL="949593" indent="0">
              <a:buNone/>
              <a:defRPr sz="831" b="1"/>
            </a:lvl5pPr>
            <a:lvl6pPr marL="1186991" indent="0">
              <a:buNone/>
              <a:defRPr sz="831" b="1"/>
            </a:lvl6pPr>
            <a:lvl7pPr marL="1424389" indent="0">
              <a:buNone/>
              <a:defRPr sz="831" b="1"/>
            </a:lvl7pPr>
            <a:lvl8pPr marL="1661788" indent="0">
              <a:buNone/>
              <a:defRPr sz="831" b="1"/>
            </a:lvl8pPr>
            <a:lvl9pPr marL="1899186" indent="0">
              <a:buNone/>
              <a:defRPr sz="831" b="1"/>
            </a:lvl9pPr>
          </a:lstStyle>
          <a:p>
            <a:pPr lvl="0"/>
            <a:r>
              <a:rPr lang="en-US"/>
              <a:t>Click to edit Master text styles</a:t>
            </a:r>
          </a:p>
        </p:txBody>
      </p:sp>
    </p:spTree>
    <p:extLst>
      <p:ext uri="{BB962C8B-B14F-4D97-AF65-F5344CB8AC3E}">
        <p14:creationId xmlns:p14="http://schemas.microsoft.com/office/powerpoint/2010/main" val="298017146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1/16/2026</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9" y="486836"/>
            <a:ext cx="5915025" cy="1767417"/>
          </a:xfrm>
          <a:prstGeom prst="rect">
            <a:avLst/>
          </a:prstGeom>
        </p:spPr>
        <p:txBody>
          <a:bodyPr vert="horz" lIns="91440" tIns="45720" rIns="91440" bIns="45720" rtlCol="0" anchor="ctr">
            <a:normAutofit/>
          </a:bodyPr>
          <a:lstStyle/>
          <a:p>
            <a:r>
              <a:rPr lang="fi-FI"/>
              <a:t>Muokkaa ots. perustyyl. napsautt.</a:t>
            </a:r>
            <a:endParaRPr lang="en-US" dirty="0"/>
          </a:p>
        </p:txBody>
      </p:sp>
      <p:sp>
        <p:nvSpPr>
          <p:cNvPr id="3" name="Text Placeholder 2"/>
          <p:cNvSpPr>
            <a:spLocks noGrp="1"/>
          </p:cNvSpPr>
          <p:nvPr>
            <p:ph type="body" idx="1"/>
          </p:nvPr>
        </p:nvSpPr>
        <p:spPr>
          <a:xfrm>
            <a:off x="471489" y="2434167"/>
            <a:ext cx="5915025" cy="5801784"/>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471488" y="8475136"/>
            <a:ext cx="1543050" cy="486834"/>
          </a:xfrm>
          <a:prstGeom prst="rect">
            <a:avLst/>
          </a:prstGeom>
        </p:spPr>
        <p:txBody>
          <a:bodyPr vert="horz" lIns="91440" tIns="45720" rIns="91440" bIns="45720" rtlCol="0" anchor="ctr"/>
          <a:lstStyle>
            <a:lvl1pPr algn="l">
              <a:defRPr sz="831">
                <a:solidFill>
                  <a:schemeClr val="tx1">
                    <a:tint val="82000"/>
                  </a:schemeClr>
                </a:solidFill>
              </a:defRPr>
            </a:lvl1pPr>
          </a:lstStyle>
          <a:p>
            <a:fld id="{12A19DEC-5A7D-4D8E-A366-9899D2352212}" type="datetimeFigureOut">
              <a:rPr lang="fi-FI" smtClean="0"/>
              <a:t>16.1.2026</a:t>
            </a:fld>
            <a:endParaRPr lang="fi-FI"/>
          </a:p>
        </p:txBody>
      </p:sp>
      <p:sp>
        <p:nvSpPr>
          <p:cNvPr id="5" name="Footer Placeholder 4"/>
          <p:cNvSpPr>
            <a:spLocks noGrp="1"/>
          </p:cNvSpPr>
          <p:nvPr>
            <p:ph type="ftr" sz="quarter" idx="3"/>
          </p:nvPr>
        </p:nvSpPr>
        <p:spPr>
          <a:xfrm>
            <a:off x="2271714" y="8475136"/>
            <a:ext cx="2314575" cy="486834"/>
          </a:xfrm>
          <a:prstGeom prst="rect">
            <a:avLst/>
          </a:prstGeom>
        </p:spPr>
        <p:txBody>
          <a:bodyPr vert="horz" lIns="91440" tIns="45720" rIns="91440" bIns="45720" rtlCol="0" anchor="ctr"/>
          <a:lstStyle>
            <a:lvl1pPr algn="ctr">
              <a:defRPr sz="831">
                <a:solidFill>
                  <a:schemeClr val="tx1">
                    <a:tint val="82000"/>
                  </a:schemeClr>
                </a:solidFill>
              </a:defRPr>
            </a:lvl1pPr>
          </a:lstStyle>
          <a:p>
            <a:endParaRPr lang="fi-FI"/>
          </a:p>
        </p:txBody>
      </p:sp>
      <p:sp>
        <p:nvSpPr>
          <p:cNvPr id="6" name="Slide Number Placeholder 5"/>
          <p:cNvSpPr>
            <a:spLocks noGrp="1"/>
          </p:cNvSpPr>
          <p:nvPr>
            <p:ph type="sldNum" sz="quarter" idx="4"/>
          </p:nvPr>
        </p:nvSpPr>
        <p:spPr>
          <a:xfrm>
            <a:off x="4843463" y="8475136"/>
            <a:ext cx="1543050" cy="486834"/>
          </a:xfrm>
          <a:prstGeom prst="rect">
            <a:avLst/>
          </a:prstGeom>
        </p:spPr>
        <p:txBody>
          <a:bodyPr vert="horz" lIns="91440" tIns="45720" rIns="91440" bIns="45720" rtlCol="0" anchor="ctr"/>
          <a:lstStyle>
            <a:lvl1pPr algn="r">
              <a:defRPr sz="831">
                <a:solidFill>
                  <a:schemeClr val="tx1">
                    <a:tint val="82000"/>
                  </a:schemeClr>
                </a:solidFill>
              </a:defRPr>
            </a:lvl1pPr>
          </a:lstStyle>
          <a:p>
            <a:fld id="{1813C377-4FED-4CB5-9D73-3AEC68E958FF}" type="slidenum">
              <a:rPr lang="fi-FI" smtClean="0"/>
              <a:t>‹#›</a:t>
            </a:fld>
            <a:endParaRPr lang="fi-FI"/>
          </a:p>
        </p:txBody>
      </p:sp>
    </p:spTree>
    <p:extLst>
      <p:ext uri="{BB962C8B-B14F-4D97-AF65-F5344CB8AC3E}">
        <p14:creationId xmlns:p14="http://schemas.microsoft.com/office/powerpoint/2010/main" val="3678981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633062" rtl="0" eaLnBrk="1" latinLnBrk="0" hangingPunct="1">
        <a:lnSpc>
          <a:spcPct val="90000"/>
        </a:lnSpc>
        <a:spcBef>
          <a:spcPct val="0"/>
        </a:spcBef>
        <a:buNone/>
        <a:defRPr sz="3046" kern="1200">
          <a:solidFill>
            <a:schemeClr val="tx1"/>
          </a:solidFill>
          <a:latin typeface="+mj-lt"/>
          <a:ea typeface="+mj-ea"/>
          <a:cs typeface="+mj-cs"/>
        </a:defRPr>
      </a:lvl1pPr>
    </p:titleStyle>
    <p:bodyStyle>
      <a:lvl1pPr marL="158265" indent="-158265" algn="l" defTabSz="633062" rtl="0" eaLnBrk="1" latinLnBrk="0" hangingPunct="1">
        <a:lnSpc>
          <a:spcPct val="90000"/>
        </a:lnSpc>
        <a:spcBef>
          <a:spcPts val="692"/>
        </a:spcBef>
        <a:buFont typeface="Arial" panose="020B0604020202020204" pitchFamily="34" charset="0"/>
        <a:buChar char="•"/>
        <a:defRPr sz="1939" kern="1200">
          <a:solidFill>
            <a:schemeClr val="tx1"/>
          </a:solidFill>
          <a:latin typeface="+mn-lt"/>
          <a:ea typeface="+mn-ea"/>
          <a:cs typeface="+mn-cs"/>
        </a:defRPr>
      </a:lvl1pPr>
      <a:lvl2pPr marL="474796" indent="-158265" algn="l" defTabSz="633062" rtl="0" eaLnBrk="1" latinLnBrk="0" hangingPunct="1">
        <a:lnSpc>
          <a:spcPct val="90000"/>
        </a:lnSpc>
        <a:spcBef>
          <a:spcPts val="346"/>
        </a:spcBef>
        <a:buFont typeface="Arial" panose="020B0604020202020204" pitchFamily="34" charset="0"/>
        <a:buChar char="•"/>
        <a:defRPr sz="1662" kern="1200">
          <a:solidFill>
            <a:schemeClr val="tx1"/>
          </a:solidFill>
          <a:latin typeface="+mn-lt"/>
          <a:ea typeface="+mn-ea"/>
          <a:cs typeface="+mn-cs"/>
        </a:defRPr>
      </a:lvl2pPr>
      <a:lvl3pPr marL="791327" indent="-158265" algn="l" defTabSz="633062" rtl="0" eaLnBrk="1" latinLnBrk="0" hangingPunct="1">
        <a:lnSpc>
          <a:spcPct val="90000"/>
        </a:lnSpc>
        <a:spcBef>
          <a:spcPts val="346"/>
        </a:spcBef>
        <a:buFont typeface="Arial" panose="020B0604020202020204" pitchFamily="34" charset="0"/>
        <a:buChar char="•"/>
        <a:defRPr sz="1385" kern="1200">
          <a:solidFill>
            <a:schemeClr val="tx1"/>
          </a:solidFill>
          <a:latin typeface="+mn-lt"/>
          <a:ea typeface="+mn-ea"/>
          <a:cs typeface="+mn-cs"/>
        </a:defRPr>
      </a:lvl3pPr>
      <a:lvl4pPr marL="1107858" indent="-158265" algn="l" defTabSz="633062"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4pPr>
      <a:lvl5pPr marL="1424389" indent="-158265" algn="l" defTabSz="633062"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5pPr>
      <a:lvl6pPr marL="1740920" indent="-158265" algn="l" defTabSz="633062"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6pPr>
      <a:lvl7pPr marL="2057451" indent="-158265" algn="l" defTabSz="633062"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7pPr>
      <a:lvl8pPr marL="2373982" indent="-158265" algn="l" defTabSz="633062"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8pPr>
      <a:lvl9pPr marL="2690513" indent="-158265" algn="l" defTabSz="633062"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9pPr>
    </p:bodyStyle>
    <p:otherStyle>
      <a:defPPr>
        <a:defRPr lang="en-US"/>
      </a:defPPr>
      <a:lvl1pPr marL="0" algn="l" defTabSz="633062" rtl="0" eaLnBrk="1" latinLnBrk="0" hangingPunct="1">
        <a:defRPr sz="1246" kern="1200">
          <a:solidFill>
            <a:schemeClr val="tx1"/>
          </a:solidFill>
          <a:latin typeface="+mn-lt"/>
          <a:ea typeface="+mn-ea"/>
          <a:cs typeface="+mn-cs"/>
        </a:defRPr>
      </a:lvl1pPr>
      <a:lvl2pPr marL="316531" algn="l" defTabSz="633062" rtl="0" eaLnBrk="1" latinLnBrk="0" hangingPunct="1">
        <a:defRPr sz="1246" kern="1200">
          <a:solidFill>
            <a:schemeClr val="tx1"/>
          </a:solidFill>
          <a:latin typeface="+mn-lt"/>
          <a:ea typeface="+mn-ea"/>
          <a:cs typeface="+mn-cs"/>
        </a:defRPr>
      </a:lvl2pPr>
      <a:lvl3pPr marL="633062" algn="l" defTabSz="633062" rtl="0" eaLnBrk="1" latinLnBrk="0" hangingPunct="1">
        <a:defRPr sz="1246" kern="1200">
          <a:solidFill>
            <a:schemeClr val="tx1"/>
          </a:solidFill>
          <a:latin typeface="+mn-lt"/>
          <a:ea typeface="+mn-ea"/>
          <a:cs typeface="+mn-cs"/>
        </a:defRPr>
      </a:lvl3pPr>
      <a:lvl4pPr marL="949593" algn="l" defTabSz="633062" rtl="0" eaLnBrk="1" latinLnBrk="0" hangingPunct="1">
        <a:defRPr sz="1246" kern="1200">
          <a:solidFill>
            <a:schemeClr val="tx1"/>
          </a:solidFill>
          <a:latin typeface="+mn-lt"/>
          <a:ea typeface="+mn-ea"/>
          <a:cs typeface="+mn-cs"/>
        </a:defRPr>
      </a:lvl4pPr>
      <a:lvl5pPr marL="1266124" algn="l" defTabSz="633062" rtl="0" eaLnBrk="1" latinLnBrk="0" hangingPunct="1">
        <a:defRPr sz="1246" kern="1200">
          <a:solidFill>
            <a:schemeClr val="tx1"/>
          </a:solidFill>
          <a:latin typeface="+mn-lt"/>
          <a:ea typeface="+mn-ea"/>
          <a:cs typeface="+mn-cs"/>
        </a:defRPr>
      </a:lvl5pPr>
      <a:lvl6pPr marL="1582655" algn="l" defTabSz="633062" rtl="0" eaLnBrk="1" latinLnBrk="0" hangingPunct="1">
        <a:defRPr sz="1246" kern="1200">
          <a:solidFill>
            <a:schemeClr val="tx1"/>
          </a:solidFill>
          <a:latin typeface="+mn-lt"/>
          <a:ea typeface="+mn-ea"/>
          <a:cs typeface="+mn-cs"/>
        </a:defRPr>
      </a:lvl6pPr>
      <a:lvl7pPr marL="1899186" algn="l" defTabSz="633062" rtl="0" eaLnBrk="1" latinLnBrk="0" hangingPunct="1">
        <a:defRPr sz="1246" kern="1200">
          <a:solidFill>
            <a:schemeClr val="tx1"/>
          </a:solidFill>
          <a:latin typeface="+mn-lt"/>
          <a:ea typeface="+mn-ea"/>
          <a:cs typeface="+mn-cs"/>
        </a:defRPr>
      </a:lvl7pPr>
      <a:lvl8pPr marL="2215717" algn="l" defTabSz="633062" rtl="0" eaLnBrk="1" latinLnBrk="0" hangingPunct="1">
        <a:defRPr sz="1246" kern="1200">
          <a:solidFill>
            <a:schemeClr val="tx1"/>
          </a:solidFill>
          <a:latin typeface="+mn-lt"/>
          <a:ea typeface="+mn-ea"/>
          <a:cs typeface="+mn-cs"/>
        </a:defRPr>
      </a:lvl8pPr>
      <a:lvl9pPr marL="2532248" algn="l" defTabSz="633062" rtl="0" eaLnBrk="1" latinLnBrk="0" hangingPunct="1">
        <a:defRPr sz="12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http://www.ruokavirasto.fi/elintarvikkeet/hygieniapassi/"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osaamisenpaikka.fi/hygieni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7.xml"/><Relationship Id="rId5" Type="http://schemas.openxmlformats.org/officeDocument/2006/relationships/hyperlink" Target="https://osaamisenpaikka.fi/hygienia/" TargetMode="External"/><Relationship Id="rId4" Type="http://schemas.openxmlformats.org/officeDocument/2006/relationships/hyperlink" Target="https://osaamisenpaikka.fi/hygieniaosaamine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7.xml"/><Relationship Id="rId4" Type="http://schemas.openxmlformats.org/officeDocument/2006/relationships/hyperlink" Target="https://www.ruokavirasto.fi/elintarvikkeet/elintarvikeala/hygieeninen-toiminta/henkilokunta/kasihygieni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17.xml"/><Relationship Id="rId5" Type="http://schemas.openxmlformats.org/officeDocument/2006/relationships/hyperlink" Target="https://thl.fi/aiheet/infektiotaudit-ja-rokotukset/taudit-ja-torjunta/infektioiden-ehkaisy-ja-torjuntaohjeita/kasihygieniaohjeet-ammattilaisille" TargetMode="External"/><Relationship Id="rId4" Type="http://schemas.openxmlformats.org/officeDocument/2006/relationships/hyperlink" Target="https://www.ruokavirasto.fi/elintarvikkeet/elintarvikeala/hygieeninen-toiminta/henkilokunta/kasihygienia/"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17.xml"/><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2FFBCD5D-4F2A-3226-AF4C-F9D87342B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110917" y="3590001"/>
            <a:ext cx="4800642" cy="5737489"/>
          </a:xfrm>
          <a:prstGeom prst="rect">
            <a:avLst/>
          </a:prstGeom>
        </p:spPr>
      </p:pic>
      <p:pic>
        <p:nvPicPr>
          <p:cNvPr id="13" name="Kuva 12" descr="Kuva, joka sisältää kohteen teksti, kuvakaappaus, Fontti, logo&#10;&#10;Tekoälyllä luotu sisältö voi olla virheellistä.">
            <a:extLst>
              <a:ext uri="{FF2B5EF4-FFF2-40B4-BE49-F238E27FC236}">
                <a16:creationId xmlns:a16="http://schemas.microsoft.com/office/drawing/2014/main" id="{A1F12CFC-8D20-9FBC-2D2E-5B0C6B72CFFE}"/>
              </a:ext>
            </a:extLst>
          </p:cNvPr>
          <p:cNvPicPr>
            <a:picLocks noChangeAspect="1"/>
          </p:cNvPicPr>
          <p:nvPr/>
        </p:nvPicPr>
        <p:blipFill>
          <a:blip r:embed="rId3">
            <a:extLst>
              <a:ext uri="{28A0092B-C50C-407E-A947-70E740481C1C}">
                <a14:useLocalDpi xmlns:a14="http://schemas.microsoft.com/office/drawing/2010/main" val="0"/>
              </a:ext>
            </a:extLst>
          </a:blip>
          <a:srcRect l="68019" b="29706"/>
          <a:stretch>
            <a:fillRect/>
          </a:stretch>
        </p:blipFill>
        <p:spPr>
          <a:xfrm>
            <a:off x="4334347" y="87526"/>
            <a:ext cx="2467601" cy="2503069"/>
          </a:xfrm>
          <a:prstGeom prst="rect">
            <a:avLst/>
          </a:prstGeom>
        </p:spPr>
      </p:pic>
      <p:pic>
        <p:nvPicPr>
          <p:cNvPr id="5" name="Kuva 4">
            <a:extLst>
              <a:ext uri="{FF2B5EF4-FFF2-40B4-BE49-F238E27FC236}">
                <a16:creationId xmlns:a16="http://schemas.microsoft.com/office/drawing/2014/main" id="{26410D58-18D3-42ED-232C-5E1666B02AB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969" y="241544"/>
            <a:ext cx="869347" cy="867795"/>
          </a:xfrm>
          <a:prstGeom prst="rect">
            <a:avLst/>
          </a:prstGeom>
        </p:spPr>
      </p:pic>
      <p:sp>
        <p:nvSpPr>
          <p:cNvPr id="6" name="Suorakulmio 5">
            <a:extLst>
              <a:ext uri="{FF2B5EF4-FFF2-40B4-BE49-F238E27FC236}">
                <a16:creationId xmlns:a16="http://schemas.microsoft.com/office/drawing/2014/main" id="{2FCFDF93-845D-417A-9C87-B2E4A9715AD1}"/>
              </a:ext>
              <a:ext uri="{C183D7F6-B498-43B3-948B-1728B52AA6E4}">
                <adec:decorative xmlns:adec="http://schemas.microsoft.com/office/drawing/2017/decorative" val="1"/>
              </a:ext>
            </a:extLst>
          </p:cNvPr>
          <p:cNvSpPr/>
          <p:nvPr/>
        </p:nvSpPr>
        <p:spPr>
          <a:xfrm>
            <a:off x="-342900" y="2475417"/>
            <a:ext cx="7620000" cy="1621359"/>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r>
              <a:rPr lang="en-US" sz="3323" dirty="0">
                <a:solidFill>
                  <a:srgbClr val="333F48"/>
                </a:solidFill>
                <a:latin typeface="Montserrat Black" panose="00000A00000000000000" pitchFamily="2" charset="0"/>
                <a:cs typeface="Segoe UI" panose="020B0502040204020203" pitchFamily="34" charset="0"/>
              </a:rPr>
              <a:t>HYGIENIA TYÖSSÄ</a:t>
            </a:r>
            <a:br>
              <a:rPr lang="fi-FI" sz="831" kern="100" dirty="0">
                <a:solidFill>
                  <a:prstClr val="white"/>
                </a:solidFill>
                <a:latin typeface="Aptos" panose="020B0004020202020204" pitchFamily="34" charset="0"/>
                <a:ea typeface="Aptos" panose="020B0004020202020204" pitchFamily="34" charset="0"/>
                <a:cs typeface="Times New Roman" panose="02020603050405020304" pitchFamily="18" charset="0"/>
              </a:rPr>
            </a:br>
            <a:r>
              <a:rPr lang="en-US" sz="831" dirty="0">
                <a:solidFill>
                  <a:srgbClr val="333F48"/>
                </a:solidFill>
                <a:latin typeface="Segoe UI" panose="020B0502040204020203" pitchFamily="34" charset="0"/>
                <a:cs typeface="Segoe UI" panose="020B0502040204020203" pitchFamily="34" charset="0"/>
              </a:rPr>
              <a:t> </a:t>
            </a:r>
            <a:br>
              <a:rPr lang="en-US" sz="969" dirty="0">
                <a:solidFill>
                  <a:srgbClr val="9CBD1D"/>
                </a:solidFill>
                <a:latin typeface="Arial"/>
              </a:rPr>
            </a:br>
            <a:endParaRPr lang="fi-FI" sz="935" dirty="0">
              <a:solidFill>
                <a:prstClr val="white"/>
              </a:solidFill>
              <a:latin typeface="Aptos" panose="02110004020202020204"/>
            </a:endParaRPr>
          </a:p>
        </p:txBody>
      </p:sp>
      <p:sp>
        <p:nvSpPr>
          <p:cNvPr id="7" name="Subtitle 2">
            <a:extLst>
              <a:ext uri="{FF2B5EF4-FFF2-40B4-BE49-F238E27FC236}">
                <a16:creationId xmlns:a16="http://schemas.microsoft.com/office/drawing/2014/main" id="{67676D1D-3D74-3EFA-0276-929E8FD57BD3}"/>
              </a:ext>
            </a:extLst>
          </p:cNvPr>
          <p:cNvSpPr txBox="1">
            <a:spLocks/>
          </p:cNvSpPr>
          <p:nvPr/>
        </p:nvSpPr>
        <p:spPr>
          <a:xfrm>
            <a:off x="581100" y="3388235"/>
            <a:ext cx="5695800" cy="378897"/>
          </a:xfrm>
          <a:prstGeom prst="rect">
            <a:avLst/>
          </a:prstGeom>
        </p:spPr>
        <p:txBody>
          <a:bodyPr vert="horz" lIns="84406" tIns="42203" rIns="84406" bIns="42203"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defTabSz="633062">
              <a:spcBef>
                <a:spcPts val="692"/>
              </a:spcBef>
            </a:pPr>
            <a:r>
              <a:rPr lang="en-US" sz="1662" dirty="0" err="1">
                <a:solidFill>
                  <a:prstClr val="black"/>
                </a:solidFill>
                <a:latin typeface="Montserrat" pitchFamily="2" charset="0"/>
                <a:cs typeface="Segoe UI" panose="020B0502040204020203" pitchFamily="34" charset="0"/>
              </a:rPr>
              <a:t>Selkeitä</a:t>
            </a:r>
            <a:r>
              <a:rPr lang="en-US" sz="1662" dirty="0">
                <a:solidFill>
                  <a:prstClr val="black"/>
                </a:solidFill>
                <a:latin typeface="Montserrat" pitchFamily="2" charset="0"/>
                <a:cs typeface="Segoe UI" panose="020B0502040204020203" pitchFamily="34" charset="0"/>
              </a:rPr>
              <a:t> </a:t>
            </a:r>
            <a:r>
              <a:rPr lang="en-US" sz="1662" dirty="0" err="1">
                <a:solidFill>
                  <a:prstClr val="black"/>
                </a:solidFill>
                <a:latin typeface="Montserrat" pitchFamily="2" charset="0"/>
                <a:cs typeface="Segoe UI" panose="020B0502040204020203" pitchFamily="34" charset="0"/>
              </a:rPr>
              <a:t>ohjeita</a:t>
            </a:r>
            <a:r>
              <a:rPr lang="en-US" sz="1662" dirty="0">
                <a:solidFill>
                  <a:prstClr val="black"/>
                </a:solidFill>
                <a:latin typeface="Montserrat" pitchFamily="2" charset="0"/>
                <a:cs typeface="Segoe UI" panose="020B0502040204020203" pitchFamily="34" charset="0"/>
              </a:rPr>
              <a:t> </a:t>
            </a:r>
            <a:r>
              <a:rPr lang="en-US" sz="1662" spc="-6" dirty="0" err="1">
                <a:solidFill>
                  <a:prstClr val="black"/>
                </a:solidFill>
                <a:latin typeface="Montserrat" pitchFamily="2" charset="0"/>
                <a:cs typeface="Segoe UI" panose="020B0502040204020203" pitchFamily="34" charset="0"/>
              </a:rPr>
              <a:t>t</a:t>
            </a:r>
            <a:r>
              <a:rPr lang="en-US" sz="1662" spc="-26" dirty="0" err="1">
                <a:solidFill>
                  <a:prstClr val="black"/>
                </a:solidFill>
                <a:latin typeface="Montserrat" pitchFamily="2" charset="0"/>
                <a:cs typeface="Segoe UI" panose="020B0502040204020203" pitchFamily="34" charset="0"/>
              </a:rPr>
              <a:t>y</a:t>
            </a:r>
            <a:r>
              <a:rPr lang="en-US" sz="1662" dirty="0" err="1">
                <a:solidFill>
                  <a:prstClr val="black"/>
                </a:solidFill>
                <a:latin typeface="Montserrat" pitchFamily="2" charset="0"/>
                <a:cs typeface="Segoe UI" panose="020B0502040204020203" pitchFamily="34" charset="0"/>
              </a:rPr>
              <a:t>öntekijälle</a:t>
            </a:r>
            <a:endParaRPr lang="en-US" sz="1662" dirty="0">
              <a:solidFill>
                <a:prstClr val="black"/>
              </a:solidFill>
              <a:latin typeface="Montserrat" pitchFamily="2" charset="0"/>
              <a:cs typeface="Segoe UI" panose="020B0502040204020203" pitchFamily="34" charset="0"/>
            </a:endParaRPr>
          </a:p>
        </p:txBody>
      </p:sp>
      <p:sp>
        <p:nvSpPr>
          <p:cNvPr id="8" name="Suorakulmio 7">
            <a:extLst>
              <a:ext uri="{FF2B5EF4-FFF2-40B4-BE49-F238E27FC236}">
                <a16:creationId xmlns:a16="http://schemas.microsoft.com/office/drawing/2014/main" id="{031DED81-E403-0D7F-2EB0-54800C44ECDD}"/>
              </a:ext>
              <a:ext uri="{C183D7F6-B498-43B3-948B-1728B52AA6E4}">
                <adec:decorative xmlns:adec="http://schemas.microsoft.com/office/drawing/2017/decorative" val="1"/>
              </a:ext>
            </a:extLst>
          </p:cNvPr>
          <p:cNvSpPr/>
          <p:nvPr/>
        </p:nvSpPr>
        <p:spPr>
          <a:xfrm>
            <a:off x="263769" y="8537079"/>
            <a:ext cx="6330462" cy="606920"/>
          </a:xfrm>
          <a:prstGeom prst="rect">
            <a:avLst/>
          </a:prstGeom>
          <a:solidFill>
            <a:srgbClr val="FFCF9B"/>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fi-FI" sz="935" dirty="0">
              <a:solidFill>
                <a:prstClr val="white"/>
              </a:solidFill>
              <a:latin typeface="Aptos" panose="02110004020202020204"/>
            </a:endParaRPr>
          </a:p>
        </p:txBody>
      </p:sp>
      <p:sp>
        <p:nvSpPr>
          <p:cNvPr id="9" name="Suorakulmio 8">
            <a:extLst>
              <a:ext uri="{FF2B5EF4-FFF2-40B4-BE49-F238E27FC236}">
                <a16:creationId xmlns:a16="http://schemas.microsoft.com/office/drawing/2014/main" id="{DEA455F3-3EA8-D374-B35D-9AF91526AE09}"/>
              </a:ext>
              <a:ext uri="{C183D7F6-B498-43B3-948B-1728B52AA6E4}">
                <adec:decorative xmlns:adec="http://schemas.microsoft.com/office/drawing/2017/decorative" val="1"/>
              </a:ext>
            </a:extLst>
          </p:cNvPr>
          <p:cNvSpPr/>
          <p:nvPr/>
        </p:nvSpPr>
        <p:spPr>
          <a:xfrm>
            <a:off x="-431800" y="8537079"/>
            <a:ext cx="8343900" cy="606920"/>
          </a:xfrm>
          <a:prstGeom prst="rect">
            <a:avLst/>
          </a:prstGeom>
          <a:solidFill>
            <a:srgbClr val="FFCF9B"/>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fi-FI" sz="935" dirty="0">
              <a:solidFill>
                <a:prstClr val="white"/>
              </a:solidFill>
              <a:latin typeface="Aptos" panose="02110004020202020204"/>
            </a:endParaRPr>
          </a:p>
        </p:txBody>
      </p:sp>
      <p:pic>
        <p:nvPicPr>
          <p:cNvPr id="10" name="Kuva 9">
            <a:extLst>
              <a:ext uri="{FF2B5EF4-FFF2-40B4-BE49-F238E27FC236}">
                <a16:creationId xmlns:a16="http://schemas.microsoft.com/office/drawing/2014/main" id="{B3084241-8F17-A030-6C9A-C9D025FB3AF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3685" y="8687071"/>
            <a:ext cx="2496401" cy="306934"/>
          </a:xfrm>
          <a:prstGeom prst="rect">
            <a:avLst/>
          </a:prstGeom>
        </p:spPr>
      </p:pic>
    </p:spTree>
    <p:extLst>
      <p:ext uri="{BB962C8B-B14F-4D97-AF65-F5344CB8AC3E}">
        <p14:creationId xmlns:p14="http://schemas.microsoft.com/office/powerpoint/2010/main" val="1422406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7764" y="983996"/>
            <a:ext cx="6008120" cy="7446827"/>
          </a:xfrm>
        </p:spPr>
        <p:txBody>
          <a:bodyPr>
            <a:normAutofit/>
          </a:bodyPr>
          <a:lstStyle/>
          <a:p>
            <a:pPr marL="0" indent="0">
              <a:buNone/>
            </a:pPr>
            <a:r>
              <a:rPr lang="fi-FI" sz="1600" b="1" dirty="0">
                <a:solidFill>
                  <a:srgbClr val="000000"/>
                </a:solidFill>
                <a:latin typeface="Aptos" panose="020B0004020202020204" pitchFamily="34" charset="0"/>
              </a:rPr>
              <a:t>Mitä täytyy osata, jos työskentelee ruoan kanssa?</a:t>
            </a:r>
          </a:p>
          <a:p>
            <a:pPr marL="0" indent="0">
              <a:buNone/>
            </a:pPr>
            <a:endParaRPr lang="fi-FI" sz="1600" dirty="0">
              <a:solidFill>
                <a:srgbClr val="000000"/>
              </a:solidFill>
              <a:latin typeface="Aptos" panose="020B0004020202020204" pitchFamily="34" charset="0"/>
            </a:endParaRPr>
          </a:p>
          <a:p>
            <a:pPr>
              <a:buAutoNum type="arabicParenR"/>
            </a:pPr>
            <a:r>
              <a:rPr lang="fi-FI" sz="1600" dirty="0">
                <a:solidFill>
                  <a:srgbClr val="000000"/>
                </a:solidFill>
                <a:latin typeface="Aptos" panose="020B0004020202020204" pitchFamily="34" charset="0"/>
              </a:rPr>
              <a:t>Lainsäädäntö (laki): Mitä laki sanoo ja mitä se</a:t>
            </a:r>
          </a:p>
          <a:p>
            <a:pPr marL="0" indent="0">
              <a:buNone/>
            </a:pPr>
            <a:r>
              <a:rPr lang="fi-FI" sz="1600" dirty="0">
                <a:solidFill>
                  <a:srgbClr val="000000"/>
                </a:solidFill>
                <a:latin typeface="Aptos" panose="020B0004020202020204" pitchFamily="34" charset="0"/>
              </a:rPr>
              <a:t>vaatii työntekijältä ja työpaikalta.</a:t>
            </a:r>
          </a:p>
          <a:p>
            <a:pPr marL="400050" lvl="1" indent="0">
              <a:buNone/>
            </a:pPr>
            <a:endParaRPr lang="fi-FI" sz="1600" dirty="0">
              <a:solidFill>
                <a:srgbClr val="000000"/>
              </a:solidFill>
              <a:latin typeface="Aptos" panose="020B0004020202020204" pitchFamily="34" charset="0"/>
            </a:endParaRPr>
          </a:p>
          <a:p>
            <a:pPr marL="0" indent="0">
              <a:buNone/>
            </a:pPr>
            <a:r>
              <a:rPr lang="fi-FI" sz="1600" dirty="0">
                <a:solidFill>
                  <a:srgbClr val="000000"/>
                </a:solidFill>
                <a:latin typeface="Aptos" panose="020B0004020202020204" pitchFamily="34" charset="0"/>
              </a:rPr>
              <a:t>2) Perustiedot mikrobiologiasta ja elintarvikkeiden</a:t>
            </a:r>
          </a:p>
          <a:p>
            <a:pPr marL="0" indent="0">
              <a:buNone/>
            </a:pPr>
            <a:r>
              <a:rPr lang="fi-FI" sz="1600" dirty="0">
                <a:solidFill>
                  <a:srgbClr val="000000"/>
                </a:solidFill>
                <a:latin typeface="Aptos" panose="020B0004020202020204" pitchFamily="34" charset="0"/>
              </a:rPr>
              <a:t> saastumisesta (kontaminaatio): Mitä mikrobit ovat ja missä niitä on. Miten ne käyttäytyvät elintarvikkeissa ja miten niitä voi hallita.</a:t>
            </a:r>
          </a:p>
          <a:p>
            <a:pPr marL="0" indent="0">
              <a:buNone/>
            </a:pPr>
            <a:endParaRPr lang="fi-FI" sz="1600" dirty="0">
              <a:solidFill>
                <a:srgbClr val="000000"/>
              </a:solidFill>
              <a:latin typeface="Aptos" panose="020B0004020202020204" pitchFamily="34" charset="0"/>
            </a:endParaRPr>
          </a:p>
          <a:p>
            <a:pPr marL="0" indent="0">
              <a:buNone/>
            </a:pPr>
            <a:r>
              <a:rPr lang="fi-FI" sz="1600" dirty="0">
                <a:solidFill>
                  <a:srgbClr val="000000"/>
                </a:solidFill>
                <a:latin typeface="Aptos" panose="020B0004020202020204" pitchFamily="34" charset="0"/>
              </a:rPr>
              <a:t>3) Ruokamyrkytykset ja hygieeniset työtavat: Mitkä ovat riskitekijät ja  miten työtä voi tehdä niin, että ruokamyrkytyksiä ei tule.</a:t>
            </a:r>
          </a:p>
          <a:p>
            <a:pPr marL="0" indent="0">
              <a:buNone/>
            </a:pPr>
            <a:endParaRPr lang="fi-FI" sz="1600" dirty="0">
              <a:solidFill>
                <a:srgbClr val="000000"/>
              </a:solidFill>
              <a:latin typeface="Aptos" panose="020B0004020202020204" pitchFamily="34" charset="0"/>
            </a:endParaRPr>
          </a:p>
          <a:p>
            <a:pPr marL="0" indent="0">
              <a:buNone/>
            </a:pPr>
            <a:r>
              <a:rPr lang="fi-FI" sz="1600" dirty="0">
                <a:solidFill>
                  <a:srgbClr val="000000"/>
                </a:solidFill>
                <a:latin typeface="Aptos" panose="020B0004020202020204" pitchFamily="34" charset="0"/>
              </a:rPr>
              <a:t>4) Henkilökohtainen hygienia: Mitä on henkilökohtainen hygienia, oikea pukeutuminen ja suojavarusteet.</a:t>
            </a:r>
          </a:p>
          <a:p>
            <a:pPr marL="0" indent="0">
              <a:buNone/>
            </a:pPr>
            <a:endParaRPr lang="fi-FI" sz="1600" dirty="0">
              <a:solidFill>
                <a:srgbClr val="000000"/>
              </a:solidFill>
              <a:latin typeface="Aptos" panose="020B0004020202020204" pitchFamily="34" charset="0"/>
            </a:endParaRPr>
          </a:p>
          <a:p>
            <a:pPr marL="0" indent="0">
              <a:buNone/>
            </a:pPr>
            <a:r>
              <a:rPr lang="fi-FI" sz="1600" dirty="0">
                <a:solidFill>
                  <a:srgbClr val="000000"/>
                </a:solidFill>
                <a:latin typeface="Aptos" panose="020B0004020202020204" pitchFamily="34" charset="0"/>
              </a:rPr>
              <a:t>5) Puhtaanapito: Miten, mitä ja millä täytyy siivota eri asiat, mitä on oikea astiahuolto ja mitä eri jätteille täytyy tehdä. </a:t>
            </a:r>
          </a:p>
          <a:p>
            <a:pPr marL="0" indent="0">
              <a:buNone/>
            </a:pPr>
            <a:endParaRPr lang="fi-FI" sz="1600" dirty="0">
              <a:solidFill>
                <a:srgbClr val="000000"/>
              </a:solidFill>
              <a:latin typeface="Aptos" panose="020B0004020202020204" pitchFamily="34" charset="0"/>
            </a:endParaRPr>
          </a:p>
          <a:p>
            <a:pPr marL="0" indent="0">
              <a:buNone/>
            </a:pPr>
            <a:r>
              <a:rPr lang="fi-FI" sz="1600" dirty="0">
                <a:solidFill>
                  <a:srgbClr val="000000"/>
                </a:solidFill>
                <a:latin typeface="Aptos" panose="020B0004020202020204" pitchFamily="34" charset="0"/>
              </a:rPr>
              <a:t>6) Omavalvonta: Miten analysoidaan riskit ja dokumentoidaan asiat oikein.  </a:t>
            </a:r>
          </a:p>
          <a:p>
            <a:endParaRPr lang="fi-FI" sz="2800" dirty="0">
              <a:solidFill>
                <a:srgbClr val="000000"/>
              </a:solidFill>
              <a:latin typeface="Arial"/>
            </a:endParaRPr>
          </a:p>
        </p:txBody>
      </p:sp>
      <p:sp>
        <p:nvSpPr>
          <p:cNvPr id="4" name="Otsikko 4">
            <a:extLst>
              <a:ext uri="{FF2B5EF4-FFF2-40B4-BE49-F238E27FC236}">
                <a16:creationId xmlns:a16="http://schemas.microsoft.com/office/drawing/2014/main" id="{41511930-4D83-1B18-2474-A15129BFD2B5}"/>
              </a:ext>
              <a:ext uri="{C183D7F6-B498-43B3-948B-1728B52AA6E4}">
                <adec:decorative xmlns:adec="http://schemas.microsoft.com/office/drawing/2017/decorative" val="1"/>
              </a:ext>
            </a:extLst>
          </p:cNvPr>
          <p:cNvSpPr txBox="1">
            <a:spLocks/>
          </p:cNvSpPr>
          <p:nvPr/>
        </p:nvSpPr>
        <p:spPr>
          <a:xfrm>
            <a:off x="183481" y="198606"/>
            <a:ext cx="6491037" cy="679700"/>
          </a:xfrm>
          <a:prstGeom prst="rect">
            <a:avLst/>
          </a:prstGeom>
          <a:solidFill>
            <a:srgbClr val="51C6E1"/>
          </a:solidFill>
          <a:ln w="25400" cap="flat" cmpd="sng" algn="ctr">
            <a:noFill/>
            <a:prstDash val="solid"/>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422041"/>
            <a:r>
              <a:rPr lang="fi-FI" sz="2215" b="1" dirty="0">
                <a:solidFill>
                  <a:prstClr val="black"/>
                </a:solidFill>
                <a:effectLst>
                  <a:glow rad="127000">
                    <a:srgbClr val="51C6E1"/>
                  </a:glow>
                </a:effectLst>
                <a:latin typeface="Biome" panose="020B0502040204020203" pitchFamily="34" charset="0"/>
                <a:cs typeface="Biome" panose="020B0502040204020203" pitchFamily="34" charset="0"/>
              </a:rPr>
              <a:t>Elintarvikehygienia</a:t>
            </a:r>
            <a:endParaRPr lang="fi-FI" sz="935" dirty="0">
              <a:solidFill>
                <a:srgbClr val="51C6E1"/>
              </a:solidFill>
              <a:effectLst>
                <a:glow rad="127000">
                  <a:srgbClr val="51C6E1"/>
                </a:glow>
              </a:effectLst>
              <a:latin typeface="Biome" panose="020B0502040204020203" pitchFamily="34" charset="0"/>
              <a:cs typeface="Biome" panose="020B0502040204020203" pitchFamily="34" charset="0"/>
            </a:endParaRPr>
          </a:p>
        </p:txBody>
      </p:sp>
      <p:sp>
        <p:nvSpPr>
          <p:cNvPr id="2" name="Suorakulmio 1">
            <a:extLst>
              <a:ext uri="{FF2B5EF4-FFF2-40B4-BE49-F238E27FC236}">
                <a16:creationId xmlns:a16="http://schemas.microsoft.com/office/drawing/2014/main" id="{CBCFAF99-79B7-4911-7A62-214A00B386CE}"/>
              </a:ext>
            </a:extLst>
          </p:cNvPr>
          <p:cNvSpPr/>
          <p:nvPr/>
        </p:nvSpPr>
        <p:spPr>
          <a:xfrm>
            <a:off x="0" y="6975935"/>
            <a:ext cx="6858000" cy="80267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600" b="1" dirty="0">
                <a:solidFill>
                  <a:schemeClr val="tx1"/>
                </a:solidFill>
              </a:rPr>
              <a:t>	Sinun täytyy itse huolehtia, että tiedät nämä asiat. </a:t>
            </a:r>
            <a:r>
              <a:rPr lang="fi-FI" sz="1600" dirty="0">
                <a:solidFill>
                  <a:schemeClr val="tx1"/>
                </a:solidFill>
              </a:rPr>
              <a:t>Jos et tiedä, kerro siitä rehellisesti työnantajalle. Virheet voivat olla vaara ihmisten terveydelle. </a:t>
            </a:r>
          </a:p>
        </p:txBody>
      </p:sp>
      <p:pic>
        <p:nvPicPr>
          <p:cNvPr id="7" name="Kuva 6" descr="Kuva, joka sisältää kohteen sisä-, henkilö, taikina, Välipala&#10;&#10;Tekoälyllä luotu sisältö voi olla virheellistä.">
            <a:extLst>
              <a:ext uri="{FF2B5EF4-FFF2-40B4-BE49-F238E27FC236}">
                <a16:creationId xmlns:a16="http://schemas.microsoft.com/office/drawing/2014/main" id="{97DF48BD-312A-B672-29EA-6BA101ACF27C}"/>
              </a:ext>
            </a:extLst>
          </p:cNvPr>
          <p:cNvPicPr>
            <a:picLocks noChangeAspect="1"/>
          </p:cNvPicPr>
          <p:nvPr/>
        </p:nvPicPr>
        <p:blipFill>
          <a:blip r:embed="rId3"/>
          <a:srcRect r="7530"/>
          <a:stretch>
            <a:fillRect/>
          </a:stretch>
        </p:blipFill>
        <p:spPr>
          <a:xfrm>
            <a:off x="5021226" y="1327365"/>
            <a:ext cx="1758732" cy="1267968"/>
          </a:xfrm>
          <a:prstGeom prst="rect">
            <a:avLst/>
          </a:prstGeom>
        </p:spPr>
      </p:pic>
      <p:pic>
        <p:nvPicPr>
          <p:cNvPr id="5" name="Kuva 4">
            <a:extLst>
              <a:ext uri="{FF2B5EF4-FFF2-40B4-BE49-F238E27FC236}">
                <a16:creationId xmlns:a16="http://schemas.microsoft.com/office/drawing/2014/main" id="{D7EBFB65-756E-DAC4-D9A5-619BA1D213D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0592" y="8293176"/>
            <a:ext cx="653385" cy="65221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0C3E8-7CD9-1965-75B1-6F9C0C422579}"/>
            </a:ext>
          </a:extLst>
        </p:cNvPr>
        <p:cNvGrpSpPr/>
        <p:nvPr/>
      </p:nvGrpSpPr>
      <p:grpSpPr>
        <a:xfrm>
          <a:off x="0" y="0"/>
          <a:ext cx="0" cy="0"/>
          <a:chOff x="0" y="0"/>
          <a:chExt cx="0" cy="0"/>
        </a:xfrm>
      </p:grpSpPr>
      <p:sp>
        <p:nvSpPr>
          <p:cNvPr id="4" name="Suorakulmio 3">
            <a:extLst>
              <a:ext uri="{FF2B5EF4-FFF2-40B4-BE49-F238E27FC236}">
                <a16:creationId xmlns:a16="http://schemas.microsoft.com/office/drawing/2014/main" id="{2CF595CF-4C09-AD0C-7FA6-28AF1E379DF7}"/>
              </a:ext>
            </a:extLst>
          </p:cNvPr>
          <p:cNvSpPr/>
          <p:nvPr/>
        </p:nvSpPr>
        <p:spPr>
          <a:xfrm>
            <a:off x="245726" y="7840503"/>
            <a:ext cx="5713162" cy="91790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orakulmio 2">
            <a:extLst>
              <a:ext uri="{FF2B5EF4-FFF2-40B4-BE49-F238E27FC236}">
                <a16:creationId xmlns:a16="http://schemas.microsoft.com/office/drawing/2014/main" id="{779C8FB6-DF59-726A-DD21-3A50C9C3CAB2}"/>
              </a:ext>
              <a:ext uri="{C183D7F6-B498-43B3-948B-1728B52AA6E4}">
                <adec:decorative xmlns:adec="http://schemas.microsoft.com/office/drawing/2017/decorative" val="1"/>
              </a:ext>
            </a:extLst>
          </p:cNvPr>
          <p:cNvSpPr/>
          <p:nvPr/>
        </p:nvSpPr>
        <p:spPr>
          <a:xfrm>
            <a:off x="245727" y="186270"/>
            <a:ext cx="6366546" cy="621322"/>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r>
              <a:rPr lang="fi-FI" sz="2215" b="1" dirty="0">
                <a:solidFill>
                  <a:prstClr val="black"/>
                </a:solidFill>
                <a:effectLst>
                  <a:glow rad="127000">
                    <a:srgbClr val="51C6E1"/>
                  </a:glow>
                </a:effectLst>
                <a:latin typeface="Biome" panose="020B0502040204020203" pitchFamily="34" charset="0"/>
                <a:cs typeface="Biome" panose="020B0502040204020203" pitchFamily="34" charset="0"/>
              </a:rPr>
              <a:t>Siisti ja puhdas työympäristö</a:t>
            </a:r>
            <a:endParaRPr lang="fi-FI" sz="935" dirty="0">
              <a:solidFill>
                <a:srgbClr val="51C6E1"/>
              </a:solidFill>
              <a:effectLst>
                <a:glow rad="127000">
                  <a:srgbClr val="51C6E1"/>
                </a:glow>
              </a:effectLst>
              <a:latin typeface="Biome" panose="020B0502040204020203" pitchFamily="34" charset="0"/>
              <a:cs typeface="Biome" panose="020B0502040204020203" pitchFamily="34" charset="0"/>
            </a:endParaRPr>
          </a:p>
        </p:txBody>
      </p:sp>
      <p:sp>
        <p:nvSpPr>
          <p:cNvPr id="2" name="Tekstiruutu 1">
            <a:extLst>
              <a:ext uri="{FF2B5EF4-FFF2-40B4-BE49-F238E27FC236}">
                <a16:creationId xmlns:a16="http://schemas.microsoft.com/office/drawing/2014/main" id="{389696C1-F652-EC20-E117-143B635D0E65}"/>
              </a:ext>
            </a:extLst>
          </p:cNvPr>
          <p:cNvSpPr txBox="1"/>
          <p:nvPr/>
        </p:nvSpPr>
        <p:spPr>
          <a:xfrm>
            <a:off x="337124" y="929513"/>
            <a:ext cx="6516020" cy="8309967"/>
          </a:xfrm>
          <a:prstGeom prst="rect">
            <a:avLst/>
          </a:prstGeom>
          <a:noFill/>
        </p:spPr>
        <p:txBody>
          <a:bodyPr wrap="square" rtlCol="0">
            <a:spAutoFit/>
          </a:bodyPr>
          <a:lstStyle/>
          <a:p>
            <a:r>
              <a:rPr lang="fi-FI" sz="1600" b="1" dirty="0"/>
              <a:t>Työympäristön siisteys on kaikkien tehtävä ja vastuu. </a:t>
            </a:r>
            <a:r>
              <a:rPr lang="fi-FI" sz="1600" dirty="0"/>
              <a:t>Kaikki työntekijät huolehtivat puhtaudesta ja hygieniasta. </a:t>
            </a:r>
          </a:p>
          <a:p>
            <a:endParaRPr lang="fi-FI" sz="1200" dirty="0"/>
          </a:p>
          <a:p>
            <a:r>
              <a:rPr lang="fi-FI" sz="1600" dirty="0"/>
              <a:t>Puhdista työtasot ja pinnat usein, ainakin 2-4h välein, pese välineet huolellisesti ja käytä aina puhtaita välineitä. Käytä oikeita desinfiointi- ja puhdistusaineita. </a:t>
            </a:r>
          </a:p>
          <a:p>
            <a:endParaRPr lang="fi-FI" sz="1200" dirty="0"/>
          </a:p>
          <a:p>
            <a:r>
              <a:rPr lang="fi-FI" sz="1600" dirty="0"/>
              <a:t>Työpaikalla täytyy olla kirjallinen </a:t>
            </a:r>
            <a:r>
              <a:rPr lang="fi-FI" sz="1600" b="1" dirty="0"/>
              <a:t>siivoussuunnitelma. </a:t>
            </a:r>
            <a:r>
              <a:rPr lang="fi-FI" sz="1600" dirty="0"/>
              <a:t>Suunnitelma kertoo: </a:t>
            </a:r>
          </a:p>
          <a:p>
            <a:endParaRPr lang="fi-FI" sz="400" dirty="0"/>
          </a:p>
          <a:p>
            <a:pPr marL="285750" indent="-285750">
              <a:buFont typeface="Wingdings" panose="05000000000000000000" pitchFamily="2" charset="2"/>
              <a:buChar char="ü"/>
            </a:pPr>
            <a:r>
              <a:rPr lang="fi-FI" sz="1600" dirty="0"/>
              <a:t>Miten tilat, koneet ja välineet voi pitää puhtaana. Mitkä täytyy pyyhkiä, pestä tai desinfioida.</a:t>
            </a:r>
          </a:p>
          <a:p>
            <a:pPr marL="285750" indent="-285750">
              <a:buFont typeface="Wingdings" panose="05000000000000000000" pitchFamily="2" charset="2"/>
              <a:buChar char="ü"/>
            </a:pPr>
            <a:r>
              <a:rPr lang="fi-FI" sz="1600" dirty="0"/>
              <a:t>Mitä puhdistusaineita ja siivousvälineitä täytyy käyttää.</a:t>
            </a:r>
          </a:p>
          <a:p>
            <a:pPr marL="285750" indent="-285750">
              <a:buFont typeface="Wingdings" panose="05000000000000000000" pitchFamily="2" charset="2"/>
              <a:buChar char="ü"/>
            </a:pPr>
            <a:r>
              <a:rPr lang="fi-FI" sz="1600" dirty="0"/>
              <a:t>Kuinka usein täytyy siivota.</a:t>
            </a:r>
          </a:p>
          <a:p>
            <a:pPr marL="285750" indent="-285750">
              <a:buFont typeface="Wingdings" panose="05000000000000000000" pitchFamily="2" charset="2"/>
              <a:buChar char="ü"/>
            </a:pPr>
            <a:r>
              <a:rPr lang="fi-FI" sz="1600" dirty="0"/>
              <a:t>Miten astiat  ja välineet täytyy pestä, mitä on oikea astiahuolto.</a:t>
            </a:r>
          </a:p>
          <a:p>
            <a:r>
              <a:rPr lang="fi-FI" sz="1600" dirty="0"/>
              <a:t>       Mitkä asiat voit pestä astianpesukoneessa, mikä on oikea  lämpötila. </a:t>
            </a:r>
          </a:p>
          <a:p>
            <a:pPr marL="285750" indent="-285750">
              <a:buFont typeface="Wingdings" panose="05000000000000000000" pitchFamily="2" charset="2"/>
              <a:buChar char="ü"/>
            </a:pPr>
            <a:r>
              <a:rPr lang="fi-FI" sz="1600" dirty="0"/>
              <a:t>Kuka on vastuussa siivouksesta ja milloin (esim. kuka siivoaa aamulla, kuka illalla ja mitkä tilat). </a:t>
            </a:r>
          </a:p>
          <a:p>
            <a:pPr marL="285750" indent="-285750">
              <a:buFont typeface="Wingdings" panose="05000000000000000000" pitchFamily="2" charset="2"/>
              <a:buChar char="ü"/>
            </a:pPr>
            <a:r>
              <a:rPr lang="fi-FI" sz="1600" dirty="0"/>
              <a:t>Miten siisteyttä seurataan ja dokumentoidaan: Mitä kirjoitat omavalvonnan dokumentointiin. </a:t>
            </a:r>
          </a:p>
          <a:p>
            <a:endParaRPr lang="fi-FI" sz="1200" dirty="0"/>
          </a:p>
          <a:p>
            <a:r>
              <a:rPr lang="fi-FI" sz="1600" b="1" dirty="0"/>
              <a:t>Kunnossapitosuunnitelman</a:t>
            </a:r>
            <a:r>
              <a:rPr lang="fi-FI" sz="1600" dirty="0"/>
              <a:t> mukaan </a:t>
            </a:r>
          </a:p>
          <a:p>
            <a:r>
              <a:rPr lang="fi-FI" sz="1600" dirty="0"/>
              <a:t>tarkistetaan, että lattiat, pöytätasot, </a:t>
            </a:r>
          </a:p>
          <a:p>
            <a:r>
              <a:rPr lang="fi-FI" sz="1600" dirty="0"/>
              <a:t>vesipisteet, ilmastointi, </a:t>
            </a:r>
          </a:p>
          <a:p>
            <a:r>
              <a:rPr lang="fi-FI" sz="1600" dirty="0"/>
              <a:t>valot ja viemärit toimivat aina oikein.</a:t>
            </a:r>
          </a:p>
          <a:p>
            <a:endParaRPr lang="fi-FI" sz="1600" dirty="0"/>
          </a:p>
          <a:p>
            <a:r>
              <a:rPr lang="fi-FI" sz="1600" dirty="0"/>
              <a:t>Kun huolehdit hygieniasta ja </a:t>
            </a:r>
          </a:p>
          <a:p>
            <a:r>
              <a:rPr lang="fi-FI" sz="1600" dirty="0"/>
              <a:t>siisteydestä, huolehdit myös omasta ja työkavereiden työturvallisuudesta. </a:t>
            </a:r>
            <a:r>
              <a:rPr lang="fi-FI" sz="1600" b="1" dirty="0"/>
              <a:t>Puhdas paikka on turvallinen paikka!</a:t>
            </a:r>
          </a:p>
          <a:p>
            <a:endParaRPr lang="fi-FI" sz="1600" b="1" dirty="0"/>
          </a:p>
          <a:p>
            <a:r>
              <a:rPr lang="fi-FI" sz="1600" b="1" dirty="0"/>
              <a:t>Sinulla on vastuu: </a:t>
            </a:r>
            <a:r>
              <a:rPr lang="fi-FI" sz="1600" dirty="0"/>
              <a:t>Jos et ole varma, mitä kemikaaleja ja puhdistusaineita voi käyttää, kysy! Väärä kemikaali esimerkiksi leikkuulaudassa voi olla vakava terveysriski.</a:t>
            </a:r>
          </a:p>
          <a:p>
            <a:endParaRPr lang="fi-FI" dirty="0"/>
          </a:p>
        </p:txBody>
      </p:sp>
      <p:pic>
        <p:nvPicPr>
          <p:cNvPr id="6" name="Kuva 5">
            <a:extLst>
              <a:ext uri="{FF2B5EF4-FFF2-40B4-BE49-F238E27FC236}">
                <a16:creationId xmlns:a16="http://schemas.microsoft.com/office/drawing/2014/main" id="{ABE57C62-B1AB-39A5-E9BD-B114FC8C957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4897" y="8299456"/>
            <a:ext cx="653385" cy="652218"/>
          </a:xfrm>
          <a:prstGeom prst="rect">
            <a:avLst/>
          </a:prstGeom>
        </p:spPr>
      </p:pic>
      <p:pic>
        <p:nvPicPr>
          <p:cNvPr id="7" name="Kuva 6" descr="Kuva, joka sisältää kohteen henkilö, sisä-, Muovipullo, seinä&#10;&#10;Tekoälyllä luotu sisältö voi olla virheellistä.">
            <a:extLst>
              <a:ext uri="{FF2B5EF4-FFF2-40B4-BE49-F238E27FC236}">
                <a16:creationId xmlns:a16="http://schemas.microsoft.com/office/drawing/2014/main" id="{3DE8672C-2599-E427-28EE-293DC088078F}"/>
              </a:ext>
            </a:extLst>
          </p:cNvPr>
          <p:cNvPicPr>
            <a:picLocks noChangeAspect="1"/>
          </p:cNvPicPr>
          <p:nvPr/>
        </p:nvPicPr>
        <p:blipFill>
          <a:blip r:embed="rId3"/>
          <a:stretch>
            <a:fillRect/>
          </a:stretch>
        </p:blipFill>
        <p:spPr>
          <a:xfrm>
            <a:off x="3809684" y="5462205"/>
            <a:ext cx="2551905" cy="1701270"/>
          </a:xfrm>
          <a:prstGeom prst="rect">
            <a:avLst/>
          </a:prstGeom>
        </p:spPr>
      </p:pic>
    </p:spTree>
    <p:extLst>
      <p:ext uri="{BB962C8B-B14F-4D97-AF65-F5344CB8AC3E}">
        <p14:creationId xmlns:p14="http://schemas.microsoft.com/office/powerpoint/2010/main" val="112207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6C825-EFC4-44DB-E784-ACAD5527A0CB}"/>
            </a:ext>
          </a:extLst>
        </p:cNvPr>
        <p:cNvGrpSpPr/>
        <p:nvPr/>
      </p:nvGrpSpPr>
      <p:grpSpPr>
        <a:xfrm>
          <a:off x="0" y="0"/>
          <a:ext cx="0" cy="0"/>
          <a:chOff x="0" y="0"/>
          <a:chExt cx="0" cy="0"/>
        </a:xfrm>
      </p:grpSpPr>
      <p:sp>
        <p:nvSpPr>
          <p:cNvPr id="3" name="Suorakulmio 2">
            <a:extLst>
              <a:ext uri="{FF2B5EF4-FFF2-40B4-BE49-F238E27FC236}">
                <a16:creationId xmlns:a16="http://schemas.microsoft.com/office/drawing/2014/main" id="{69041F51-22CE-FF54-D7A4-1E3DD4094363}"/>
              </a:ext>
              <a:ext uri="{C183D7F6-B498-43B3-948B-1728B52AA6E4}">
                <adec:decorative xmlns:adec="http://schemas.microsoft.com/office/drawing/2017/decorative" val="1"/>
              </a:ext>
            </a:extLst>
          </p:cNvPr>
          <p:cNvSpPr/>
          <p:nvPr/>
        </p:nvSpPr>
        <p:spPr>
          <a:xfrm>
            <a:off x="245727" y="186270"/>
            <a:ext cx="6366546" cy="778930"/>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r>
              <a:rPr lang="fi-FI" sz="2215" b="1" dirty="0">
                <a:solidFill>
                  <a:prstClr val="black"/>
                </a:solidFill>
                <a:effectLst>
                  <a:glow rad="127000">
                    <a:srgbClr val="51C6E1"/>
                  </a:glow>
                </a:effectLst>
                <a:latin typeface="Biome" panose="020B0502040204020203" pitchFamily="34" charset="0"/>
                <a:cs typeface="Biome" panose="020B0502040204020203" pitchFamily="34" charset="0"/>
              </a:rPr>
              <a:t>Siisti ja puhdas työympäristö: </a:t>
            </a:r>
          </a:p>
          <a:p>
            <a:pPr algn="ctr" defTabSz="422041"/>
            <a:r>
              <a:rPr lang="fi-FI" sz="2215" b="1" dirty="0">
                <a:solidFill>
                  <a:prstClr val="black"/>
                </a:solidFill>
                <a:effectLst>
                  <a:glow rad="127000">
                    <a:srgbClr val="51C6E1"/>
                  </a:glow>
                </a:effectLst>
                <a:latin typeface="Biome" panose="020B0502040204020203" pitchFamily="34" charset="0"/>
                <a:cs typeface="Biome" panose="020B0502040204020203" pitchFamily="34" charset="0"/>
              </a:rPr>
              <a:t>Työtapahygienia ja aseptiikka</a:t>
            </a:r>
            <a:endParaRPr lang="fi-FI" sz="935" dirty="0">
              <a:solidFill>
                <a:srgbClr val="51C6E1"/>
              </a:solidFill>
              <a:effectLst>
                <a:glow rad="127000">
                  <a:srgbClr val="51C6E1"/>
                </a:glow>
              </a:effectLst>
              <a:latin typeface="Biome" panose="020B0502040204020203" pitchFamily="34" charset="0"/>
              <a:cs typeface="Biome" panose="020B0502040204020203" pitchFamily="34" charset="0"/>
            </a:endParaRPr>
          </a:p>
        </p:txBody>
      </p:sp>
      <p:pic>
        <p:nvPicPr>
          <p:cNvPr id="6" name="Kuva 5">
            <a:extLst>
              <a:ext uri="{FF2B5EF4-FFF2-40B4-BE49-F238E27FC236}">
                <a16:creationId xmlns:a16="http://schemas.microsoft.com/office/drawing/2014/main" id="{291B17D4-39E1-1886-1565-E4BFFFDC567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6506" y="8305512"/>
            <a:ext cx="653385" cy="652218"/>
          </a:xfrm>
          <a:prstGeom prst="rect">
            <a:avLst/>
          </a:prstGeom>
        </p:spPr>
      </p:pic>
      <p:sp>
        <p:nvSpPr>
          <p:cNvPr id="7" name="Tekstiruutu 6">
            <a:extLst>
              <a:ext uri="{FF2B5EF4-FFF2-40B4-BE49-F238E27FC236}">
                <a16:creationId xmlns:a16="http://schemas.microsoft.com/office/drawing/2014/main" id="{7E2BD503-C7D9-CD50-E2E2-1308C2BEAEB4}"/>
              </a:ext>
            </a:extLst>
          </p:cNvPr>
          <p:cNvSpPr txBox="1"/>
          <p:nvPr/>
        </p:nvSpPr>
        <p:spPr>
          <a:xfrm>
            <a:off x="450264" y="1174950"/>
            <a:ext cx="5957472" cy="7602081"/>
          </a:xfrm>
          <a:prstGeom prst="rect">
            <a:avLst/>
          </a:prstGeom>
          <a:noFill/>
        </p:spPr>
        <p:txBody>
          <a:bodyPr wrap="square" rtlCol="0">
            <a:spAutoFit/>
          </a:bodyPr>
          <a:lstStyle/>
          <a:p>
            <a:r>
              <a:rPr lang="fi-FI" sz="1600" b="1" dirty="0"/>
              <a:t>Työtapahygienia ja aseptiikka ovat tärkeitä niin hoitoalan, elintarvikealan kuin puhtausalan töissä. </a:t>
            </a:r>
          </a:p>
          <a:p>
            <a:endParaRPr lang="fi-FI" sz="1600" b="1" dirty="0"/>
          </a:p>
          <a:p>
            <a:r>
              <a:rPr lang="fi-FI" sz="1600" b="1" dirty="0"/>
              <a:t>Työtapahygienia</a:t>
            </a:r>
            <a:r>
              <a:rPr lang="fi-FI" sz="1600" dirty="0"/>
              <a:t> tarkoittaa yleisiä toimintatapoja, joilla työssä pidetään asiat puhtaina ja turvallisina. On tärkeää, että ymmärrät roolisi hygienian ja puhtauden hoidossa ja tiedät oikeat toimintatavat. </a:t>
            </a:r>
          </a:p>
          <a:p>
            <a:endParaRPr lang="fi-FI" sz="1600" b="1" dirty="0"/>
          </a:p>
          <a:p>
            <a:r>
              <a:rPr lang="fi-FI" sz="1600" b="1" dirty="0"/>
              <a:t>Aseptiikka </a:t>
            </a:r>
            <a:r>
              <a:rPr lang="fi-FI" sz="1600" dirty="0"/>
              <a:t>on osa työtapahygieniaa, mutta erityisen tarkkaa. Aseptiikka ja aseptinen siivous ovat erityisesti terveydenhuollossa tärkeitä. </a:t>
            </a:r>
          </a:p>
          <a:p>
            <a:endParaRPr lang="fi-FI" sz="1600" dirty="0"/>
          </a:p>
          <a:p>
            <a:r>
              <a:rPr lang="fi-FI" sz="1600" dirty="0"/>
              <a:t>Aseptiikalla estät, etteivät huonot (haitalliset) mikrobit pääse ruokaan, potilaan haavoihin, steriileihin välineisiin tai potilaan kehoon.</a:t>
            </a:r>
          </a:p>
          <a:p>
            <a:endParaRPr lang="fi-FI" sz="1600" b="1" dirty="0"/>
          </a:p>
          <a:p>
            <a:r>
              <a:rPr lang="fi-FI" sz="1600" b="1" dirty="0"/>
              <a:t>Aseptinen työjärjestys tarkoittaa:</a:t>
            </a:r>
          </a:p>
          <a:p>
            <a:pPr marL="285750" indent="-285750">
              <a:buFontTx/>
              <a:buChar char="-"/>
            </a:pPr>
            <a:r>
              <a:rPr lang="fi-FI" sz="1600" dirty="0"/>
              <a:t>Työ tehdään aina </a:t>
            </a:r>
            <a:r>
              <a:rPr lang="fi-FI" sz="1600" b="1" dirty="0"/>
              <a:t>puhtaasta vaiheesta likaiseen. </a:t>
            </a:r>
          </a:p>
          <a:p>
            <a:pPr marL="285750" indent="-285750">
              <a:buFontTx/>
              <a:buChar char="-"/>
            </a:pPr>
            <a:r>
              <a:rPr lang="fi-FI" sz="1600" dirty="0"/>
              <a:t>Työ aloitetaan korkeaa hygieniaa vaativista tehtävistä ja edetään matalampaa vaativille. </a:t>
            </a:r>
          </a:p>
          <a:p>
            <a:pPr marL="285750" indent="-285750">
              <a:buFontTx/>
              <a:buChar char="-"/>
            </a:pPr>
            <a:endParaRPr lang="fi-FI" sz="1600" dirty="0"/>
          </a:p>
          <a:p>
            <a:r>
              <a:rPr lang="fi-FI" sz="1600" b="1" dirty="0"/>
              <a:t>Aseptiseen työskentelyyn kuuluvat:</a:t>
            </a:r>
          </a:p>
          <a:p>
            <a:pPr marL="285750" indent="-285750">
              <a:buFontTx/>
              <a:buChar char="-"/>
            </a:pPr>
            <a:r>
              <a:rPr lang="fi-FI" sz="1600" dirty="0"/>
              <a:t>Oikea työjärjestys</a:t>
            </a:r>
          </a:p>
          <a:p>
            <a:pPr marL="285750" indent="-285750">
              <a:buFontTx/>
              <a:buChar char="-"/>
            </a:pPr>
            <a:r>
              <a:rPr lang="fi-FI" sz="1600" dirty="0"/>
              <a:t>Puhtaat välineet</a:t>
            </a:r>
          </a:p>
          <a:p>
            <a:pPr marL="285750" indent="-285750">
              <a:buFontTx/>
              <a:buChar char="-"/>
            </a:pPr>
            <a:r>
              <a:rPr lang="fi-FI" sz="1600" dirty="0"/>
              <a:t>Rauhalliset ja tarkat työliikkeet</a:t>
            </a:r>
          </a:p>
          <a:p>
            <a:pPr marL="285750" indent="-285750">
              <a:buFontTx/>
              <a:buChar char="-"/>
            </a:pPr>
            <a:r>
              <a:rPr lang="fi-FI" sz="1600" dirty="0"/>
              <a:t>Puhtaat kädet / suojakäsineet</a:t>
            </a:r>
          </a:p>
          <a:p>
            <a:pPr marL="285750" indent="-285750">
              <a:buFontTx/>
              <a:buChar char="-"/>
            </a:pPr>
            <a:endParaRPr lang="fi-FI" dirty="0"/>
          </a:p>
          <a:p>
            <a:endParaRPr lang="fi-FI" b="1" dirty="0"/>
          </a:p>
          <a:p>
            <a:endParaRPr lang="fi-FI" b="1" dirty="0"/>
          </a:p>
          <a:p>
            <a:endParaRPr lang="fi-FI" dirty="0"/>
          </a:p>
        </p:txBody>
      </p:sp>
    </p:spTree>
    <p:extLst>
      <p:ext uri="{BB962C8B-B14F-4D97-AF65-F5344CB8AC3E}">
        <p14:creationId xmlns:p14="http://schemas.microsoft.com/office/powerpoint/2010/main" val="2756210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0F62E-10A8-6DEC-A023-88F0708732A4}"/>
            </a:ext>
          </a:extLst>
        </p:cNvPr>
        <p:cNvGrpSpPr/>
        <p:nvPr/>
      </p:nvGrpSpPr>
      <p:grpSpPr>
        <a:xfrm>
          <a:off x="0" y="0"/>
          <a:ext cx="0" cy="0"/>
          <a:chOff x="0" y="0"/>
          <a:chExt cx="0" cy="0"/>
        </a:xfrm>
      </p:grpSpPr>
      <p:sp>
        <p:nvSpPr>
          <p:cNvPr id="3" name="Suorakulmio 2">
            <a:extLst>
              <a:ext uri="{FF2B5EF4-FFF2-40B4-BE49-F238E27FC236}">
                <a16:creationId xmlns:a16="http://schemas.microsoft.com/office/drawing/2014/main" id="{77277FF0-ADEF-A96A-614A-D292C85BD2C8}"/>
              </a:ext>
              <a:ext uri="{C183D7F6-B498-43B3-948B-1728B52AA6E4}">
                <adec:decorative xmlns:adec="http://schemas.microsoft.com/office/drawing/2017/decorative" val="1"/>
              </a:ext>
            </a:extLst>
          </p:cNvPr>
          <p:cNvSpPr/>
          <p:nvPr/>
        </p:nvSpPr>
        <p:spPr>
          <a:xfrm>
            <a:off x="245727" y="186270"/>
            <a:ext cx="6366546" cy="778930"/>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r>
              <a:rPr lang="fi-FI" sz="2215" b="1" dirty="0">
                <a:solidFill>
                  <a:prstClr val="black"/>
                </a:solidFill>
                <a:effectLst>
                  <a:glow rad="127000">
                    <a:srgbClr val="51C6E1"/>
                  </a:glow>
                </a:effectLst>
                <a:latin typeface="Biome" panose="020B0502040204020203" pitchFamily="34" charset="0"/>
                <a:cs typeface="Biome" panose="020B0502040204020203" pitchFamily="34" charset="0"/>
              </a:rPr>
              <a:t>Siisti ja puhdas työympäristö: </a:t>
            </a:r>
          </a:p>
          <a:p>
            <a:pPr algn="ctr" defTabSz="422041"/>
            <a:r>
              <a:rPr lang="fi-FI" sz="2215" b="1" dirty="0">
                <a:solidFill>
                  <a:prstClr val="black"/>
                </a:solidFill>
                <a:effectLst>
                  <a:glow rad="127000">
                    <a:srgbClr val="51C6E1"/>
                  </a:glow>
                </a:effectLst>
                <a:latin typeface="Biome" panose="020B0502040204020203" pitchFamily="34" charset="0"/>
                <a:cs typeface="Biome" panose="020B0502040204020203" pitchFamily="34" charset="0"/>
              </a:rPr>
              <a:t>Puhdistuksen vaiheet</a:t>
            </a:r>
            <a:endParaRPr lang="fi-FI" sz="935" dirty="0">
              <a:solidFill>
                <a:srgbClr val="51C6E1"/>
              </a:solidFill>
              <a:effectLst>
                <a:glow rad="127000">
                  <a:srgbClr val="51C6E1"/>
                </a:glow>
              </a:effectLst>
              <a:latin typeface="Biome" panose="020B0502040204020203" pitchFamily="34" charset="0"/>
              <a:cs typeface="Biome" panose="020B0502040204020203" pitchFamily="34" charset="0"/>
            </a:endParaRPr>
          </a:p>
        </p:txBody>
      </p:sp>
      <p:pic>
        <p:nvPicPr>
          <p:cNvPr id="6" name="Kuva 5">
            <a:extLst>
              <a:ext uri="{FF2B5EF4-FFF2-40B4-BE49-F238E27FC236}">
                <a16:creationId xmlns:a16="http://schemas.microsoft.com/office/drawing/2014/main" id="{6D3E23F3-0D12-902D-A791-130315C058B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7185" y="8288647"/>
            <a:ext cx="653385" cy="652218"/>
          </a:xfrm>
          <a:prstGeom prst="rect">
            <a:avLst/>
          </a:prstGeom>
        </p:spPr>
      </p:pic>
      <p:sp>
        <p:nvSpPr>
          <p:cNvPr id="7" name="Tekstiruutu 6">
            <a:extLst>
              <a:ext uri="{FF2B5EF4-FFF2-40B4-BE49-F238E27FC236}">
                <a16:creationId xmlns:a16="http://schemas.microsoft.com/office/drawing/2014/main" id="{7F9432DE-F5B1-61BB-8D2B-381AE23346E6}"/>
              </a:ext>
            </a:extLst>
          </p:cNvPr>
          <p:cNvSpPr txBox="1"/>
          <p:nvPr/>
        </p:nvSpPr>
        <p:spPr>
          <a:xfrm>
            <a:off x="345549" y="1182402"/>
            <a:ext cx="6366545" cy="1092607"/>
          </a:xfrm>
          <a:prstGeom prst="rect">
            <a:avLst/>
          </a:prstGeom>
          <a:noFill/>
        </p:spPr>
        <p:txBody>
          <a:bodyPr wrap="square" rtlCol="0">
            <a:spAutoFit/>
          </a:bodyPr>
          <a:lstStyle/>
          <a:p>
            <a:r>
              <a:rPr lang="fi-FI" sz="1600" dirty="0"/>
              <a:t>Siivousvälineille ja -aineille täytyy olla oma paikka ja eri asioihin tarkoitettujen välineiden olla erossa toisistaan. </a:t>
            </a:r>
          </a:p>
          <a:p>
            <a:endParaRPr lang="fi-FI" sz="1600" b="1" dirty="0"/>
          </a:p>
          <a:p>
            <a:r>
              <a:rPr lang="fi-FI" sz="1600" b="1" dirty="0"/>
              <a:t>Puhdistusvaiheet</a:t>
            </a:r>
          </a:p>
        </p:txBody>
      </p:sp>
      <p:sp>
        <p:nvSpPr>
          <p:cNvPr id="4" name="Tekstiruutu 3">
            <a:extLst>
              <a:ext uri="{FF2B5EF4-FFF2-40B4-BE49-F238E27FC236}">
                <a16:creationId xmlns:a16="http://schemas.microsoft.com/office/drawing/2014/main" id="{A9062A03-D1B6-26CE-1FD8-C78ED72844B5}"/>
              </a:ext>
            </a:extLst>
          </p:cNvPr>
          <p:cNvSpPr txBox="1"/>
          <p:nvPr/>
        </p:nvSpPr>
        <p:spPr>
          <a:xfrm>
            <a:off x="598267" y="2256226"/>
            <a:ext cx="6113827" cy="6032421"/>
          </a:xfrm>
          <a:prstGeom prst="rect">
            <a:avLst/>
          </a:prstGeom>
          <a:noFill/>
        </p:spPr>
        <p:txBody>
          <a:bodyPr wrap="square">
            <a:spAutoFit/>
          </a:bodyPr>
          <a:lstStyle/>
          <a:p>
            <a:r>
              <a:rPr lang="fi-FI" b="1" dirty="0"/>
              <a:t>1</a:t>
            </a:r>
            <a:r>
              <a:rPr lang="fi-FI" sz="1600" b="1" dirty="0"/>
              <a:t>. Karkean lian (lika) poisto</a:t>
            </a:r>
          </a:p>
          <a:p>
            <a:pPr marL="285750" indent="-285750">
              <a:buFont typeface="Arial" panose="020B0604020202020204" pitchFamily="34" charset="0"/>
              <a:buChar char="•"/>
            </a:pPr>
            <a:r>
              <a:rPr lang="fi-FI" sz="1600" dirty="0"/>
              <a:t>Poista näkyvä lika mekaanisesti: kaavi, harjaa, huuhtele tai liota. </a:t>
            </a:r>
          </a:p>
          <a:p>
            <a:pPr marL="285750" indent="-285750">
              <a:buFont typeface="Arial" panose="020B0604020202020204" pitchFamily="34" charset="0"/>
              <a:buChar char="•"/>
            </a:pPr>
            <a:r>
              <a:rPr lang="fi-FI" sz="1600" dirty="0"/>
              <a:t>Käytä viileää vettä, jotta lika ei tartu pintoihin.</a:t>
            </a:r>
          </a:p>
          <a:p>
            <a:pPr marL="285750" indent="-285750">
              <a:buFont typeface="Arial" panose="020B0604020202020204" pitchFamily="34" charset="0"/>
              <a:buChar char="•"/>
            </a:pPr>
            <a:r>
              <a:rPr lang="fi-FI" sz="1600" dirty="0"/>
              <a:t>Tämä vaihe ehkäisee mikrobien kasvua ja biofilmin muodostumista.</a:t>
            </a:r>
          </a:p>
          <a:p>
            <a:endParaRPr lang="fi-FI" sz="1600" dirty="0"/>
          </a:p>
          <a:p>
            <a:r>
              <a:rPr lang="fi-FI" sz="1600" b="1" dirty="0"/>
              <a:t>2. Pesu pesuaineella - Tärkein puhdistusvaihe. </a:t>
            </a:r>
          </a:p>
          <a:p>
            <a:pPr marL="285750" indent="-285750">
              <a:buFont typeface="Arial" panose="020B0604020202020204" pitchFamily="34" charset="0"/>
              <a:buChar char="•"/>
            </a:pPr>
            <a:r>
              <a:rPr lang="fi-FI" sz="1600" dirty="0"/>
              <a:t>Levitä pesuaine (liuos, vaahto tai geeli). </a:t>
            </a:r>
          </a:p>
          <a:p>
            <a:pPr marL="285750" indent="-285750">
              <a:buFont typeface="Arial" panose="020B0604020202020204" pitchFamily="34" charset="0"/>
              <a:buChar char="•"/>
            </a:pPr>
            <a:r>
              <a:rPr lang="fi-FI" sz="1600" dirty="0"/>
              <a:t>Jatka mekaanisella puhdistuksella (esim. harjaus). </a:t>
            </a:r>
          </a:p>
          <a:p>
            <a:pPr marL="285750" indent="-285750">
              <a:buFont typeface="Arial" panose="020B0604020202020204" pitchFamily="34" charset="0"/>
              <a:buChar char="•"/>
            </a:pPr>
            <a:r>
              <a:rPr lang="fi-FI" sz="1600" dirty="0"/>
              <a:t>Estää biofilmin kertymistä.</a:t>
            </a:r>
          </a:p>
          <a:p>
            <a:endParaRPr lang="fi-FI" sz="1600" dirty="0"/>
          </a:p>
          <a:p>
            <a:r>
              <a:rPr lang="fi-FI" sz="1600" b="1" dirty="0"/>
              <a:t>3. Desinfiointi (jos tarvitsee) </a:t>
            </a:r>
          </a:p>
          <a:p>
            <a:pPr marL="285750" indent="-285750">
              <a:buFont typeface="Arial" panose="020B0604020202020204" pitchFamily="34" charset="0"/>
              <a:buChar char="•"/>
            </a:pPr>
            <a:r>
              <a:rPr lang="fi-FI" sz="1600" dirty="0"/>
              <a:t>Käytä ohjeen mukaisia desinfiointiaineita ja vaikutusaikaa. </a:t>
            </a:r>
          </a:p>
          <a:p>
            <a:pPr marL="285750" indent="-285750">
              <a:buFont typeface="Arial" panose="020B0604020202020204" pitchFamily="34" charset="0"/>
              <a:buChar char="•"/>
            </a:pPr>
            <a:r>
              <a:rPr lang="fi-FI" sz="1600" dirty="0"/>
              <a:t>Desinfiointi tehdään aina pesun jälkeen. </a:t>
            </a:r>
          </a:p>
          <a:p>
            <a:pPr marL="285750" indent="-285750">
              <a:buFont typeface="Arial" panose="020B0604020202020204" pitchFamily="34" charset="0"/>
              <a:buChar char="•"/>
            </a:pPr>
            <a:r>
              <a:rPr lang="fi-FI" sz="1600" dirty="0"/>
              <a:t>Vähentää mikrobeja.</a:t>
            </a:r>
          </a:p>
          <a:p>
            <a:endParaRPr lang="fi-FI" sz="1600" dirty="0"/>
          </a:p>
          <a:p>
            <a:r>
              <a:rPr lang="fi-FI" sz="1600" b="1" dirty="0"/>
              <a:t>4. Huuhtelu </a:t>
            </a:r>
          </a:p>
          <a:p>
            <a:pPr marL="285750" indent="-285750">
              <a:buFont typeface="Arial" panose="020B0604020202020204" pitchFamily="34" charset="0"/>
              <a:buChar char="•"/>
            </a:pPr>
            <a:r>
              <a:rPr lang="fi-FI" sz="1600" dirty="0"/>
              <a:t>Poistaa pesu- ja desinfiointiainejäämät.</a:t>
            </a:r>
          </a:p>
          <a:p>
            <a:pPr marL="285750" indent="-285750">
              <a:buFont typeface="Arial" panose="020B0604020202020204" pitchFamily="34" charset="0"/>
              <a:buChar char="•"/>
            </a:pPr>
            <a:r>
              <a:rPr lang="fi-FI" sz="1600" dirty="0"/>
              <a:t>Käytä huuhteluun talousvettä (= vettä, joka sopii myös juomiseen).</a:t>
            </a:r>
          </a:p>
          <a:p>
            <a:endParaRPr lang="fi-FI" sz="1600" dirty="0"/>
          </a:p>
          <a:p>
            <a:r>
              <a:rPr lang="fi-FI" sz="1600" b="1" dirty="0"/>
              <a:t>5. Kuivaus</a:t>
            </a:r>
          </a:p>
          <a:p>
            <a:pPr marL="285750" indent="-285750">
              <a:buFont typeface="Arial" panose="020B0604020202020204" pitchFamily="34" charset="0"/>
              <a:buChar char="•"/>
            </a:pPr>
            <a:r>
              <a:rPr lang="fi-FI" sz="1600" dirty="0"/>
              <a:t>Kuivaa lattiat ja pinnat huolellisesti. </a:t>
            </a:r>
          </a:p>
          <a:p>
            <a:pPr marL="285750" indent="-285750">
              <a:buFont typeface="Arial" panose="020B0604020202020204" pitchFamily="34" charset="0"/>
              <a:buChar char="•"/>
            </a:pPr>
            <a:r>
              <a:rPr lang="fi-FI" sz="1600" dirty="0"/>
              <a:t>Kuivaus on sekä hygienia- että työturvallisuusasia. </a:t>
            </a:r>
          </a:p>
        </p:txBody>
      </p:sp>
    </p:spTree>
    <p:extLst>
      <p:ext uri="{BB962C8B-B14F-4D97-AF65-F5344CB8AC3E}">
        <p14:creationId xmlns:p14="http://schemas.microsoft.com/office/powerpoint/2010/main" val="923012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56407-DE21-6574-7398-F285DF415897}"/>
            </a:ext>
          </a:extLst>
        </p:cNvPr>
        <p:cNvGrpSpPr/>
        <p:nvPr/>
      </p:nvGrpSpPr>
      <p:grpSpPr>
        <a:xfrm>
          <a:off x="0" y="0"/>
          <a:ext cx="0" cy="0"/>
          <a:chOff x="0" y="0"/>
          <a:chExt cx="0" cy="0"/>
        </a:xfrm>
      </p:grpSpPr>
      <p:sp>
        <p:nvSpPr>
          <p:cNvPr id="3" name="Suorakulmio 2">
            <a:extLst>
              <a:ext uri="{FF2B5EF4-FFF2-40B4-BE49-F238E27FC236}">
                <a16:creationId xmlns:a16="http://schemas.microsoft.com/office/drawing/2014/main" id="{194AC6AA-1046-1C9A-76B7-2A13C1A90C4E}"/>
              </a:ext>
              <a:ext uri="{C183D7F6-B498-43B3-948B-1728B52AA6E4}">
                <adec:decorative xmlns:adec="http://schemas.microsoft.com/office/drawing/2017/decorative" val="1"/>
              </a:ext>
            </a:extLst>
          </p:cNvPr>
          <p:cNvSpPr/>
          <p:nvPr/>
        </p:nvSpPr>
        <p:spPr>
          <a:xfrm>
            <a:off x="245727" y="186270"/>
            <a:ext cx="6366546" cy="621322"/>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r>
              <a:rPr lang="fi-FI" sz="2215" b="1" dirty="0">
                <a:solidFill>
                  <a:prstClr val="black"/>
                </a:solidFill>
                <a:effectLst>
                  <a:glow rad="127000">
                    <a:srgbClr val="51C6E1"/>
                  </a:glow>
                </a:effectLst>
                <a:latin typeface="Biome" panose="020B0502040204020203" pitchFamily="34" charset="0"/>
                <a:cs typeface="Biome" panose="020B0502040204020203" pitchFamily="34" charset="0"/>
              </a:rPr>
              <a:t>Siisti ja puhdas työympäristö: Astiahuolto</a:t>
            </a:r>
            <a:endParaRPr lang="fi-FI" sz="935" dirty="0">
              <a:solidFill>
                <a:srgbClr val="51C6E1"/>
              </a:solidFill>
              <a:effectLst>
                <a:glow rad="127000">
                  <a:srgbClr val="51C6E1"/>
                </a:glow>
              </a:effectLst>
              <a:latin typeface="Biome" panose="020B0502040204020203" pitchFamily="34" charset="0"/>
              <a:cs typeface="Biome" panose="020B0502040204020203" pitchFamily="34" charset="0"/>
            </a:endParaRPr>
          </a:p>
        </p:txBody>
      </p:sp>
      <p:pic>
        <p:nvPicPr>
          <p:cNvPr id="6" name="Kuva 5">
            <a:extLst>
              <a:ext uri="{FF2B5EF4-FFF2-40B4-BE49-F238E27FC236}">
                <a16:creationId xmlns:a16="http://schemas.microsoft.com/office/drawing/2014/main" id="{AB936871-CF04-43B9-EDCB-9091C0DD9EA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2802" y="8178800"/>
            <a:ext cx="653385" cy="652218"/>
          </a:xfrm>
          <a:prstGeom prst="rect">
            <a:avLst/>
          </a:prstGeom>
        </p:spPr>
      </p:pic>
      <p:sp>
        <p:nvSpPr>
          <p:cNvPr id="2" name="Tekstiruutu 1">
            <a:extLst>
              <a:ext uri="{FF2B5EF4-FFF2-40B4-BE49-F238E27FC236}">
                <a16:creationId xmlns:a16="http://schemas.microsoft.com/office/drawing/2014/main" id="{06DC446B-6D9A-2685-F993-D2972DBDB5F7}"/>
              </a:ext>
            </a:extLst>
          </p:cNvPr>
          <p:cNvSpPr txBox="1"/>
          <p:nvPr/>
        </p:nvSpPr>
        <p:spPr>
          <a:xfrm>
            <a:off x="533735" y="955169"/>
            <a:ext cx="5590142" cy="6801862"/>
          </a:xfrm>
          <a:prstGeom prst="rect">
            <a:avLst/>
          </a:prstGeom>
          <a:noFill/>
        </p:spPr>
        <p:txBody>
          <a:bodyPr wrap="square" rtlCol="0">
            <a:spAutoFit/>
          </a:bodyPr>
          <a:lstStyle/>
          <a:p>
            <a:r>
              <a:rPr lang="fi-FI" sz="1600" b="1" dirty="0"/>
              <a:t>Astiahuolto </a:t>
            </a:r>
            <a:r>
              <a:rPr lang="fi-FI" sz="1600" dirty="0"/>
              <a:t>on tärkeä osa työympäristön hygieniaa. Siihen täytyy olla oma suunnitelma, johon kuuluvat:</a:t>
            </a:r>
          </a:p>
          <a:p>
            <a:pPr marL="285750" indent="-285750">
              <a:buFontTx/>
              <a:buChar char="-"/>
            </a:pPr>
            <a:r>
              <a:rPr lang="fi-FI" sz="1600" dirty="0"/>
              <a:t>likaisten astioiden keräily, lajittelu ja käsittely</a:t>
            </a:r>
          </a:p>
          <a:p>
            <a:pPr marL="285750" indent="-285750">
              <a:buFontTx/>
              <a:buChar char="-"/>
            </a:pPr>
            <a:r>
              <a:rPr lang="fi-FI" sz="1600" dirty="0"/>
              <a:t>astioiden pesu</a:t>
            </a:r>
          </a:p>
          <a:p>
            <a:pPr marL="285750" indent="-285750">
              <a:buFontTx/>
              <a:buChar char="-"/>
            </a:pPr>
            <a:r>
              <a:rPr lang="fi-FI" sz="1600" dirty="0"/>
              <a:t>puhtaiden astioiden kuivumisen järjestäminen</a:t>
            </a:r>
          </a:p>
          <a:p>
            <a:pPr marL="285750" indent="-285750">
              <a:buFontTx/>
              <a:buChar char="-"/>
            </a:pPr>
            <a:r>
              <a:rPr lang="fi-FI" sz="1600" dirty="0"/>
              <a:t>puhtaiden astioiden säilytys ja siirto käyttöpaikoille.</a:t>
            </a:r>
          </a:p>
          <a:p>
            <a:br>
              <a:rPr lang="fi-FI" sz="1600" dirty="0"/>
            </a:br>
            <a:r>
              <a:rPr lang="fi-FI" sz="1600" dirty="0"/>
              <a:t>Koneellisen astianpesun vaiheet:</a:t>
            </a:r>
          </a:p>
          <a:p>
            <a:pPr marL="342900" indent="-342900">
              <a:buAutoNum type="arabicParenR"/>
            </a:pPr>
            <a:r>
              <a:rPr lang="fi-FI" sz="1600" dirty="0"/>
              <a:t>katso, että kone on puhdas, sihti ja muut osat ovat paikoillaan ja pesunestettä ja huuhteluainetta on riittävästi.</a:t>
            </a:r>
          </a:p>
          <a:p>
            <a:pPr marL="342900" indent="-342900">
              <a:buAutoNum type="arabicParenR"/>
            </a:pPr>
            <a:r>
              <a:rPr lang="fi-FI" sz="1600" dirty="0"/>
              <a:t>Pese astiat noin 1h siitä, kun niitä on käytetty.</a:t>
            </a:r>
          </a:p>
          <a:p>
            <a:pPr marL="342900" indent="-342900">
              <a:buAutoNum type="arabicParenR"/>
            </a:pPr>
            <a:r>
              <a:rPr lang="fi-FI" sz="1600" dirty="0" err="1"/>
              <a:t>Esihuuhtele</a:t>
            </a:r>
            <a:r>
              <a:rPr lang="fi-FI" sz="1600" dirty="0"/>
              <a:t> astiat viileällä (+35-40 °C) vedellä ja poista irtolika. </a:t>
            </a:r>
          </a:p>
          <a:p>
            <a:pPr marL="342900" indent="-342900">
              <a:buAutoNum type="arabicParenR"/>
            </a:pPr>
            <a:r>
              <a:rPr lang="fi-FI" sz="1600" dirty="0"/>
              <a:t>Konepesussa paras lämpötila on +60–65 °C.</a:t>
            </a:r>
          </a:p>
          <a:p>
            <a:pPr marL="342900" indent="-342900">
              <a:buAutoNum type="arabicParenR"/>
            </a:pPr>
            <a:r>
              <a:rPr lang="fi-FI" sz="1600" dirty="0"/>
              <a:t>Huuhteluveden lämpötila on +80–85 °C. Kuumuus tuhoaa mikrobeja ja nopeuttaa astioiden kuivumista. Myös huuhtelukirkaste nopeuttaa astioiden kuivumista.</a:t>
            </a:r>
          </a:p>
          <a:p>
            <a:pPr marL="342900" indent="-342900">
              <a:buAutoNum type="arabicParenR"/>
            </a:pPr>
            <a:r>
              <a:rPr lang="fi-FI" sz="1600" dirty="0"/>
              <a:t>Irrota ja pese sihti ja muut osat, kun pesu loppuu. Muista pyyhkiä pinnat ja jättää koneen luukut auki. </a:t>
            </a:r>
          </a:p>
          <a:p>
            <a:pPr marL="342900" indent="-342900">
              <a:buAutoNum type="arabicParenR"/>
            </a:pPr>
            <a:r>
              <a:rPr lang="fi-FI" sz="1600" dirty="0"/>
              <a:t>Seuraa konepesun aikana pesulämpötiloja ja merkitse ne omavalvontaan.</a:t>
            </a:r>
          </a:p>
          <a:p>
            <a:pPr marL="342900" indent="-342900">
              <a:buAutoNum type="arabicParenR"/>
            </a:pPr>
            <a:endParaRPr lang="fi-FI" sz="1600" dirty="0"/>
          </a:p>
          <a:p>
            <a:r>
              <a:rPr lang="fi-FI" sz="1600" dirty="0"/>
              <a:t>Pidä puhtaat ja likaiset astiat eri paikassa, jotta ei tapahdu ristikontaminaatiota.</a:t>
            </a:r>
          </a:p>
          <a:p>
            <a:pPr marL="285750" indent="-285750">
              <a:buFontTx/>
              <a:buChar char="-"/>
            </a:pPr>
            <a:endParaRPr lang="fi-FI" dirty="0"/>
          </a:p>
          <a:p>
            <a:endParaRPr lang="fi-FI" dirty="0"/>
          </a:p>
        </p:txBody>
      </p:sp>
      <p:pic>
        <p:nvPicPr>
          <p:cNvPr id="5" name="Kuva 4" descr="Kuva, joka sisältää kohteen luonnos, astiankuivausteline, piirros, ruoanlaittoväline&#10;&#10;Tekoälyllä luotu sisältö voi olla virheellistä.">
            <a:extLst>
              <a:ext uri="{FF2B5EF4-FFF2-40B4-BE49-F238E27FC236}">
                <a16:creationId xmlns:a16="http://schemas.microsoft.com/office/drawing/2014/main" id="{DE12771C-AB6D-5891-8389-4FC3A8BA3601}"/>
              </a:ext>
            </a:extLst>
          </p:cNvPr>
          <p:cNvPicPr>
            <a:picLocks noChangeAspect="1"/>
          </p:cNvPicPr>
          <p:nvPr/>
        </p:nvPicPr>
        <p:blipFill>
          <a:blip r:embed="rId4"/>
          <a:srcRect l="12778" r="12963"/>
          <a:stretch>
            <a:fillRect/>
          </a:stretch>
        </p:blipFill>
        <p:spPr>
          <a:xfrm>
            <a:off x="2683263" y="7099300"/>
            <a:ext cx="1669274" cy="1498600"/>
          </a:xfrm>
          <a:prstGeom prst="rect">
            <a:avLst/>
          </a:prstGeom>
        </p:spPr>
      </p:pic>
    </p:spTree>
    <p:extLst>
      <p:ext uri="{BB962C8B-B14F-4D97-AF65-F5344CB8AC3E}">
        <p14:creationId xmlns:p14="http://schemas.microsoft.com/office/powerpoint/2010/main" val="3399431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0A01B91B-FECD-E1A9-8545-11AB7DA12E9B}"/>
              </a:ext>
              <a:ext uri="{C183D7F6-B498-43B3-948B-1728B52AA6E4}">
                <adec:decorative xmlns:adec="http://schemas.microsoft.com/office/drawing/2017/decorative" val="1"/>
              </a:ext>
            </a:extLst>
          </p:cNvPr>
          <p:cNvSpPr/>
          <p:nvPr/>
        </p:nvSpPr>
        <p:spPr>
          <a:xfrm>
            <a:off x="245727" y="186270"/>
            <a:ext cx="6366546" cy="778930"/>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r>
              <a:rPr lang="fi-FI" sz="2215" b="1" dirty="0">
                <a:solidFill>
                  <a:prstClr val="black"/>
                </a:solidFill>
                <a:effectLst>
                  <a:glow rad="127000">
                    <a:srgbClr val="51C6E1"/>
                  </a:glow>
                </a:effectLst>
                <a:latin typeface="Biome" panose="020B0502040204020203" pitchFamily="34" charset="0"/>
                <a:cs typeface="Biome" panose="020B0502040204020203" pitchFamily="34" charset="0"/>
              </a:rPr>
              <a:t>Siisti ja puhdas työympäristö: </a:t>
            </a:r>
          </a:p>
          <a:p>
            <a:pPr algn="ctr" defTabSz="422041"/>
            <a:r>
              <a:rPr lang="fi-FI" sz="2215" b="1" dirty="0">
                <a:solidFill>
                  <a:prstClr val="black"/>
                </a:solidFill>
                <a:effectLst>
                  <a:glow rad="127000">
                    <a:srgbClr val="51C6E1"/>
                  </a:glow>
                </a:effectLst>
                <a:latin typeface="Biome" panose="020B0502040204020203" pitchFamily="34" charset="0"/>
                <a:cs typeface="Biome" panose="020B0502040204020203" pitchFamily="34" charset="0"/>
              </a:rPr>
              <a:t>Omavalvonta</a:t>
            </a:r>
            <a:endParaRPr lang="fi-FI" sz="935" dirty="0">
              <a:solidFill>
                <a:srgbClr val="51C6E1"/>
              </a:solidFill>
              <a:effectLst>
                <a:glow rad="127000">
                  <a:srgbClr val="51C6E1"/>
                </a:glow>
              </a:effectLst>
              <a:latin typeface="Biome" panose="020B0502040204020203" pitchFamily="34" charset="0"/>
              <a:cs typeface="Biome" panose="020B0502040204020203" pitchFamily="34" charset="0"/>
            </a:endParaRPr>
          </a:p>
        </p:txBody>
      </p:sp>
      <p:sp>
        <p:nvSpPr>
          <p:cNvPr id="7" name="Tekstiruutu 6">
            <a:extLst>
              <a:ext uri="{FF2B5EF4-FFF2-40B4-BE49-F238E27FC236}">
                <a16:creationId xmlns:a16="http://schemas.microsoft.com/office/drawing/2014/main" id="{FAA66E38-5820-5C59-1837-26CF9A62BE51}"/>
              </a:ext>
            </a:extLst>
          </p:cNvPr>
          <p:cNvSpPr txBox="1"/>
          <p:nvPr/>
        </p:nvSpPr>
        <p:spPr>
          <a:xfrm>
            <a:off x="499756" y="1143437"/>
            <a:ext cx="5858487" cy="6001643"/>
          </a:xfrm>
          <a:prstGeom prst="rect">
            <a:avLst/>
          </a:prstGeom>
          <a:noFill/>
        </p:spPr>
        <p:txBody>
          <a:bodyPr wrap="square">
            <a:spAutoFit/>
          </a:bodyPr>
          <a:lstStyle/>
          <a:p>
            <a:pPr defTabSz="914400" eaLnBrk="0" fontAlgn="base" hangingPunct="0">
              <a:spcBef>
                <a:spcPct val="0"/>
              </a:spcBef>
              <a:spcAft>
                <a:spcPct val="0"/>
              </a:spcAft>
            </a:pPr>
            <a:r>
              <a:rPr lang="fi-FI" sz="1600" dirty="0">
                <a:ea typeface="Verdana" panose="020B0604030504040204" pitchFamily="34" charset="0"/>
              </a:rPr>
              <a:t>Omavalvonta tarkoittaa, että työpaikka </a:t>
            </a:r>
            <a:r>
              <a:rPr lang="fi-FI" sz="1600" b="1" dirty="0">
                <a:ea typeface="Verdana" panose="020B0604030504040204" pitchFamily="34" charset="0"/>
              </a:rPr>
              <a:t>itse seuraa ja varmistaa</a:t>
            </a:r>
            <a:r>
              <a:rPr lang="fi-FI" sz="1600" dirty="0">
                <a:ea typeface="Verdana" panose="020B0604030504040204" pitchFamily="34" charset="0"/>
              </a:rPr>
              <a:t>, että siisteys ja hygienia ovat aina kunnossa.</a:t>
            </a:r>
          </a:p>
          <a:p>
            <a:pPr defTabSz="914400" eaLnBrk="0" fontAlgn="base" hangingPunct="0">
              <a:spcBef>
                <a:spcPct val="0"/>
              </a:spcBef>
              <a:spcAft>
                <a:spcPct val="0"/>
              </a:spcAft>
            </a:pPr>
            <a:endParaRPr lang="fi-FI" sz="1600" dirty="0">
              <a:ea typeface="Verdana" panose="020B0604030504040204" pitchFamily="34" charset="0"/>
            </a:endParaRPr>
          </a:p>
          <a:p>
            <a:pPr defTabSz="914400" eaLnBrk="0" fontAlgn="base" hangingPunct="0">
              <a:spcBef>
                <a:spcPct val="0"/>
              </a:spcBef>
              <a:spcAft>
                <a:spcPct val="0"/>
              </a:spcAft>
            </a:pPr>
            <a:r>
              <a:rPr lang="fi-FI" sz="1600" b="1" dirty="0">
                <a:solidFill>
                  <a:schemeClr val="accent4">
                    <a:lumMod val="75000"/>
                  </a:schemeClr>
                </a:solidFill>
                <a:ea typeface="Verdana" panose="020B0604030504040204" pitchFamily="34" charset="0"/>
              </a:rPr>
              <a:t>Omavalvonnan suunnittelu ja toteuttaminen ei ole vapaaehtoista. Se on pakollista. </a:t>
            </a:r>
            <a:r>
              <a:rPr lang="fi-FI" sz="1600" dirty="0">
                <a:ea typeface="Verdana" panose="020B0604030504040204" pitchFamily="34" charset="0"/>
              </a:rPr>
              <a:t>Laki sanoo, että kaikilla elintarvikkeita käsittelevillä yrityksillä täytyy olla kirjallinen omavalvontasuunnitelma ja hyvä systeemi  toteutuksen seurantaan.</a:t>
            </a:r>
          </a:p>
          <a:p>
            <a:pPr defTabSz="914400" eaLnBrk="0" fontAlgn="base" hangingPunct="0">
              <a:spcBef>
                <a:spcPct val="0"/>
              </a:spcBef>
              <a:spcAft>
                <a:spcPct val="0"/>
              </a:spcAft>
            </a:pPr>
            <a:endParaRPr lang="fi-FI" sz="1600" dirty="0">
              <a:ea typeface="Verdana" panose="020B0604030504040204" pitchFamily="34" charset="0"/>
            </a:endParaRPr>
          </a:p>
          <a:p>
            <a:pPr defTabSz="914400" eaLnBrk="0" fontAlgn="base" hangingPunct="0">
              <a:spcBef>
                <a:spcPct val="0"/>
              </a:spcBef>
              <a:spcAft>
                <a:spcPct val="0"/>
              </a:spcAft>
            </a:pPr>
            <a:r>
              <a:rPr lang="fi-FI" sz="1600" b="1" dirty="0">
                <a:ea typeface="Verdana" panose="020B0604030504040204" pitchFamily="34" charset="0"/>
              </a:rPr>
              <a:t>Omavalvonta täytyy dokumentoida: </a:t>
            </a:r>
            <a:r>
              <a:rPr lang="fi-FI" sz="1600" dirty="0">
                <a:ea typeface="Verdana" panose="020B0604030504040204" pitchFamily="34" charset="0"/>
              </a:rPr>
              <a:t>siitä täytyy tehdä kirjaukset esim. tarkistuslistaan. Kirjaukset ovat tärkeitä, koska</a:t>
            </a:r>
          </a:p>
          <a:p>
            <a:pPr marL="285750" indent="-285750" defTabSz="914400" eaLnBrk="0" fontAlgn="base" hangingPunct="0">
              <a:spcBef>
                <a:spcPct val="0"/>
              </a:spcBef>
              <a:spcAft>
                <a:spcPct val="0"/>
              </a:spcAft>
              <a:buFontTx/>
              <a:buChar char="-"/>
            </a:pPr>
            <a:r>
              <a:rPr lang="fi-FI" sz="1600" dirty="0">
                <a:ea typeface="Verdana" panose="020B0604030504040204" pitchFamily="34" charset="0"/>
              </a:rPr>
              <a:t>ne auttavat huomaamaan, jos joku asia on huonosti ja täytyy korjata.</a:t>
            </a:r>
          </a:p>
          <a:p>
            <a:pPr marL="285750" indent="-285750" defTabSz="914400" eaLnBrk="0" fontAlgn="base" hangingPunct="0">
              <a:spcBef>
                <a:spcPct val="0"/>
              </a:spcBef>
              <a:spcAft>
                <a:spcPct val="0"/>
              </a:spcAft>
              <a:buFontTx/>
              <a:buChar char="-"/>
            </a:pPr>
            <a:r>
              <a:rPr lang="fi-FI" sz="1600" dirty="0">
                <a:ea typeface="Verdana" panose="020B0604030504040204" pitchFamily="34" charset="0"/>
              </a:rPr>
              <a:t>ne ovat yritykselle turva. Jos esimerkiksi joku sairastuu ravintolassa käynnin jälkeen, ravintola voi näyttää dokumentoinnista, että lämpötilat olivat oikein ja kaikki kunnossa. </a:t>
            </a:r>
          </a:p>
          <a:p>
            <a:pPr marL="285750" indent="-285750" defTabSz="914400" eaLnBrk="0" fontAlgn="base" hangingPunct="0">
              <a:spcBef>
                <a:spcPct val="0"/>
              </a:spcBef>
              <a:spcAft>
                <a:spcPct val="0"/>
              </a:spcAft>
              <a:buFontTx/>
              <a:buChar char="-"/>
            </a:pPr>
            <a:r>
              <a:rPr lang="fi-FI" sz="1600" dirty="0">
                <a:ea typeface="Verdana" panose="020B0604030504040204" pitchFamily="34" charset="0"/>
              </a:rPr>
              <a:t>ne osoittavat, että yritys noudattaa lakia ja sääntöjä.</a:t>
            </a:r>
          </a:p>
          <a:p>
            <a:endParaRPr lang="fi-FI" sz="1600" dirty="0">
              <a:ea typeface="Verdana" panose="020B0604030504040204" pitchFamily="34" charset="0"/>
            </a:endParaRPr>
          </a:p>
          <a:p>
            <a:r>
              <a:rPr lang="fi-FI" sz="1600" dirty="0">
                <a:ea typeface="Verdana" panose="020B0604030504040204" pitchFamily="34" charset="0"/>
              </a:rPr>
              <a:t>Omavalvontasuunnitelmassa on huomioitu kaikki turvallisuusriskit ja asiat, joita täytyy säännöllisesti kontrolloida. </a:t>
            </a:r>
          </a:p>
          <a:p>
            <a:pPr marL="285750" indent="-285750" defTabSz="914400" eaLnBrk="0" fontAlgn="base" hangingPunct="0">
              <a:spcBef>
                <a:spcPct val="0"/>
              </a:spcBef>
              <a:spcAft>
                <a:spcPct val="0"/>
              </a:spcAft>
              <a:buFontTx/>
              <a:buChar char="-"/>
            </a:pPr>
            <a:endParaRPr lang="fi-FI" sz="1600" b="1" dirty="0"/>
          </a:p>
          <a:p>
            <a:pPr lvl="1" defTabSz="914400" eaLnBrk="0" fontAlgn="base" hangingPunct="0">
              <a:spcBef>
                <a:spcPct val="0"/>
              </a:spcBef>
              <a:spcAft>
                <a:spcPct val="0"/>
              </a:spcAft>
            </a:pPr>
            <a:endParaRPr lang="fi-FI" sz="1600" dirty="0"/>
          </a:p>
          <a:p>
            <a:pPr lvl="1" defTabSz="914400" eaLnBrk="0" fontAlgn="base" hangingPunct="0">
              <a:spcBef>
                <a:spcPct val="0"/>
              </a:spcBef>
              <a:spcAft>
                <a:spcPct val="0"/>
              </a:spcAft>
            </a:pPr>
            <a:endParaRPr lang="fi-FI" altLang="fi-FI" sz="1600" dirty="0">
              <a:latin typeface="Verdana" panose="020B0604030504040204" pitchFamily="34" charset="0"/>
              <a:ea typeface="Verdana" panose="020B0604030504040204" pitchFamily="34" charset="0"/>
            </a:endParaRPr>
          </a:p>
        </p:txBody>
      </p:sp>
      <p:sp>
        <p:nvSpPr>
          <p:cNvPr id="2" name="Suunnikas 1">
            <a:extLst>
              <a:ext uri="{FF2B5EF4-FFF2-40B4-BE49-F238E27FC236}">
                <a16:creationId xmlns:a16="http://schemas.microsoft.com/office/drawing/2014/main" id="{328D727D-813E-600C-FA61-8D8DDAF7B71F}"/>
              </a:ext>
              <a:ext uri="{C183D7F6-B498-43B3-948B-1728B52AA6E4}">
                <adec:decorative xmlns:adec="http://schemas.microsoft.com/office/drawing/2017/decorative" val="1"/>
              </a:ext>
            </a:extLst>
          </p:cNvPr>
          <p:cNvSpPr/>
          <p:nvPr/>
        </p:nvSpPr>
        <p:spPr>
          <a:xfrm>
            <a:off x="499755" y="6737482"/>
            <a:ext cx="6958663" cy="1089918"/>
          </a:xfrm>
          <a:prstGeom prst="parallelogram">
            <a:avLst/>
          </a:prstGeom>
          <a:ln w="44450">
            <a:solidFill>
              <a:srgbClr val="FB85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22041"/>
            <a:endParaRPr lang="fi-FI" sz="935" dirty="0">
              <a:solidFill>
                <a:prstClr val="black"/>
              </a:solidFill>
              <a:latin typeface="Aptos" panose="02110004020202020204"/>
            </a:endParaRPr>
          </a:p>
        </p:txBody>
      </p:sp>
      <p:sp>
        <p:nvSpPr>
          <p:cNvPr id="4" name="Tekstiruutu 3">
            <a:extLst>
              <a:ext uri="{FF2B5EF4-FFF2-40B4-BE49-F238E27FC236}">
                <a16:creationId xmlns:a16="http://schemas.microsoft.com/office/drawing/2014/main" id="{293453CE-F6A4-7CA7-0A00-4BFB1C803FEC}"/>
              </a:ext>
            </a:extLst>
          </p:cNvPr>
          <p:cNvSpPr txBox="1"/>
          <p:nvPr/>
        </p:nvSpPr>
        <p:spPr>
          <a:xfrm>
            <a:off x="814114" y="6838601"/>
            <a:ext cx="5798160" cy="887679"/>
          </a:xfrm>
          <a:prstGeom prst="rect">
            <a:avLst/>
          </a:prstGeom>
          <a:noFill/>
        </p:spPr>
        <p:txBody>
          <a:bodyPr wrap="square">
            <a:spAutoFit/>
          </a:bodyPr>
          <a:lstStyle/>
          <a:p>
            <a:pPr defTabSz="422041"/>
            <a:r>
              <a:rPr lang="fi-FI" sz="1292" b="1" dirty="0">
                <a:solidFill>
                  <a:srgbClr val="333F48"/>
                </a:solidFill>
                <a:latin typeface="Verdana" panose="020B0604030504040204" pitchFamily="34" charset="0"/>
                <a:ea typeface="Verdana" panose="020B0604030504040204" pitchFamily="34" charset="0"/>
                <a:cs typeface="Segoe UI" panose="020B0502040204020203" pitchFamily="34" charset="0"/>
              </a:rPr>
              <a:t>Omavalvonta</a:t>
            </a:r>
            <a:r>
              <a:rPr lang="fi-FI" sz="1292" dirty="0">
                <a:solidFill>
                  <a:srgbClr val="333F48"/>
                </a:solidFill>
                <a:latin typeface="Verdana" panose="020B0604030504040204" pitchFamily="34" charset="0"/>
                <a:ea typeface="Verdana" panose="020B0604030504040204" pitchFamily="34" charset="0"/>
                <a:cs typeface="Segoe UI" panose="020B0502040204020203" pitchFamily="34" charset="0"/>
              </a:rPr>
              <a:t> = työpaikka itse kontrolloi, että kaikki on kunnossa.</a:t>
            </a:r>
          </a:p>
          <a:p>
            <a:pPr defTabSz="422041"/>
            <a:r>
              <a:rPr lang="fi-FI" sz="1292" b="1" dirty="0">
                <a:solidFill>
                  <a:srgbClr val="333F48"/>
                </a:solidFill>
                <a:latin typeface="Verdana" panose="020B0604030504040204" pitchFamily="34" charset="0"/>
                <a:ea typeface="Verdana" panose="020B0604030504040204" pitchFamily="34" charset="0"/>
                <a:cs typeface="Segoe UI" panose="020B0502040204020203" pitchFamily="34" charset="0"/>
              </a:rPr>
              <a:t>Kirjaus</a:t>
            </a:r>
            <a:r>
              <a:rPr lang="fi-FI" sz="1292" dirty="0">
                <a:solidFill>
                  <a:srgbClr val="333F48"/>
                </a:solidFill>
                <a:latin typeface="Verdana" panose="020B0604030504040204" pitchFamily="34" charset="0"/>
                <a:ea typeface="Verdana" panose="020B0604030504040204" pitchFamily="34" charset="0"/>
                <a:cs typeface="Segoe UI" panose="020B0502040204020203" pitchFamily="34" charset="0"/>
              </a:rPr>
              <a:t> = merkintä, raportointi, dokumentointi</a:t>
            </a:r>
          </a:p>
          <a:p>
            <a:pPr defTabSz="422041"/>
            <a:r>
              <a:rPr lang="fi-FI" sz="1292" b="1" dirty="0">
                <a:solidFill>
                  <a:srgbClr val="333F48"/>
                </a:solidFill>
                <a:latin typeface="Verdana" panose="020B0604030504040204" pitchFamily="34" charset="0"/>
                <a:ea typeface="Verdana" panose="020B0604030504040204" pitchFamily="34" charset="0"/>
                <a:cs typeface="Segoe UI" panose="020B0502040204020203" pitchFamily="34" charset="0"/>
              </a:rPr>
              <a:t>Tarkistuslista = </a:t>
            </a:r>
            <a:r>
              <a:rPr lang="fi-FI" sz="1292" dirty="0">
                <a:solidFill>
                  <a:srgbClr val="333F48"/>
                </a:solidFill>
                <a:latin typeface="Verdana" panose="020B0604030504040204" pitchFamily="34" charset="0"/>
                <a:ea typeface="Verdana" panose="020B0604030504040204" pitchFamily="34" charset="0"/>
                <a:cs typeface="Segoe UI" panose="020B0502040204020203" pitchFamily="34" charset="0"/>
              </a:rPr>
              <a:t>dokumentti / paperi kirjauksia varten</a:t>
            </a:r>
          </a:p>
          <a:p>
            <a:pPr defTabSz="422041"/>
            <a:r>
              <a:rPr lang="fi-FI" sz="1292" b="1" dirty="0">
                <a:solidFill>
                  <a:srgbClr val="333F48"/>
                </a:solidFill>
                <a:latin typeface="Verdana" panose="020B0604030504040204" pitchFamily="34" charset="0"/>
                <a:ea typeface="Verdana" panose="020B0604030504040204" pitchFamily="34" charset="0"/>
                <a:cs typeface="Segoe UI" panose="020B0502040204020203" pitchFamily="34" charset="0"/>
              </a:rPr>
              <a:t>Osoittaa</a:t>
            </a:r>
            <a:r>
              <a:rPr lang="fi-FI" sz="1292" dirty="0">
                <a:solidFill>
                  <a:srgbClr val="333F48"/>
                </a:solidFill>
                <a:latin typeface="Verdana" panose="020B0604030504040204" pitchFamily="34" charset="0"/>
                <a:ea typeface="Verdana" panose="020B0604030504040204" pitchFamily="34" charset="0"/>
                <a:cs typeface="Segoe UI" panose="020B0502040204020203" pitchFamily="34" charset="0"/>
              </a:rPr>
              <a:t> = näyttää, todistaa</a:t>
            </a:r>
          </a:p>
        </p:txBody>
      </p:sp>
      <p:pic>
        <p:nvPicPr>
          <p:cNvPr id="5" name="Kuva 4">
            <a:extLst>
              <a:ext uri="{FF2B5EF4-FFF2-40B4-BE49-F238E27FC236}">
                <a16:creationId xmlns:a16="http://schemas.microsoft.com/office/drawing/2014/main" id="{F8D24E83-5477-09DC-C839-21CCFCED0AE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6337" y="8235272"/>
            <a:ext cx="653385" cy="652218"/>
          </a:xfrm>
          <a:prstGeom prst="rect">
            <a:avLst/>
          </a:prstGeom>
        </p:spPr>
      </p:pic>
    </p:spTree>
    <p:extLst>
      <p:ext uri="{BB962C8B-B14F-4D97-AF65-F5344CB8AC3E}">
        <p14:creationId xmlns:p14="http://schemas.microsoft.com/office/powerpoint/2010/main" val="858883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6B4AE-54D1-E7C8-9EED-172477C25CB1}"/>
            </a:ext>
          </a:extLst>
        </p:cNvPr>
        <p:cNvGrpSpPr/>
        <p:nvPr/>
      </p:nvGrpSpPr>
      <p:grpSpPr>
        <a:xfrm>
          <a:off x="0" y="0"/>
          <a:ext cx="0" cy="0"/>
          <a:chOff x="0" y="0"/>
          <a:chExt cx="0" cy="0"/>
        </a:xfrm>
      </p:grpSpPr>
      <p:sp>
        <p:nvSpPr>
          <p:cNvPr id="4" name="Tekstiruutu 3">
            <a:extLst>
              <a:ext uri="{FF2B5EF4-FFF2-40B4-BE49-F238E27FC236}">
                <a16:creationId xmlns:a16="http://schemas.microsoft.com/office/drawing/2014/main" id="{C611E7F8-704B-438A-C70B-7DFDDB8876A5}"/>
              </a:ext>
            </a:extLst>
          </p:cNvPr>
          <p:cNvSpPr txBox="1"/>
          <p:nvPr/>
        </p:nvSpPr>
        <p:spPr>
          <a:xfrm>
            <a:off x="497591" y="1284699"/>
            <a:ext cx="6068643" cy="6740307"/>
          </a:xfrm>
          <a:prstGeom prst="rect">
            <a:avLst/>
          </a:prstGeom>
          <a:noFill/>
        </p:spPr>
        <p:txBody>
          <a:bodyPr wrap="square">
            <a:spAutoFit/>
          </a:bodyPr>
          <a:lstStyle/>
          <a:p>
            <a:r>
              <a:rPr lang="fi-FI" sz="1600" dirty="0">
                <a:ea typeface="Verdana" panose="020B0604030504040204" pitchFamily="34" charset="0"/>
              </a:rPr>
              <a:t>Omavalvonta tarkoittaa, että työntekijät itse tarkistavat ja kirjaavat (dokumentoivat) esimerkiksi seuraavat asiat:</a:t>
            </a:r>
          </a:p>
          <a:p>
            <a:endParaRPr lang="fi-FI" sz="1600" dirty="0">
              <a:ea typeface="Verdana" panose="020B0604030504040204" pitchFamily="34" charset="0"/>
            </a:endParaRPr>
          </a:p>
          <a:p>
            <a:pPr marL="285750" indent="-285750">
              <a:buFont typeface="Wingdings" panose="05000000000000000000" pitchFamily="2" charset="2"/>
              <a:buChar char="ü"/>
            </a:pPr>
            <a:r>
              <a:rPr lang="fi-FI" sz="1600" b="1" dirty="0">
                <a:ea typeface="Verdana" panose="020B0604030504040204" pitchFamily="34" charset="0"/>
              </a:rPr>
              <a:t>Tilojen ja välineiden puhtaus ja kunto</a:t>
            </a:r>
            <a:r>
              <a:rPr lang="fi-FI" sz="1600" dirty="0">
                <a:ea typeface="Verdana" panose="020B0604030504040204" pitchFamily="34" charset="0"/>
              </a:rPr>
              <a:t>: Paikat, välineet ja koneet ovat puhtaat ja toimivat aina oikein. Ne ovat hygieeniset ja turvalliset. </a:t>
            </a:r>
          </a:p>
          <a:p>
            <a:pPr marL="285750" indent="-285750">
              <a:buFont typeface="Wingdings" panose="05000000000000000000" pitchFamily="2" charset="2"/>
              <a:buChar char="ü"/>
            </a:pPr>
            <a:r>
              <a:rPr lang="fi-FI" sz="1600" b="1" dirty="0">
                <a:ea typeface="Verdana" panose="020B0604030504040204" pitchFamily="34" charset="0"/>
              </a:rPr>
              <a:t>Säilytyslämpötilat: </a:t>
            </a:r>
            <a:r>
              <a:rPr lang="fi-FI" sz="1600" dirty="0">
                <a:ea typeface="Verdana" panose="020B0604030504040204" pitchFamily="34" charset="0"/>
              </a:rPr>
              <a:t>Ruoan säilytyksessä on aina oikea lämpötila, jossa ruoka pysyy turvallisena.</a:t>
            </a:r>
          </a:p>
          <a:p>
            <a:pPr marL="285750" indent="-285750">
              <a:buFont typeface="Wingdings" panose="05000000000000000000" pitchFamily="2" charset="2"/>
              <a:buChar char="ü"/>
            </a:pPr>
            <a:r>
              <a:rPr lang="fi-FI" sz="1600" b="1" dirty="0">
                <a:ea typeface="Verdana" panose="020B0604030504040204" pitchFamily="34" charset="0"/>
              </a:rPr>
              <a:t>Työskentelyhygienia:</a:t>
            </a:r>
            <a:r>
              <a:rPr lang="fi-FI" sz="1600" dirty="0">
                <a:ea typeface="Verdana" panose="020B0604030504040204" pitchFamily="34" charset="0"/>
              </a:rPr>
              <a:t> Hyvä henkilökohtainen hygienia, oikea työjärjestys ja oikeat työtavat. </a:t>
            </a:r>
          </a:p>
          <a:p>
            <a:pPr marL="285750" indent="-285750">
              <a:buFont typeface="Wingdings" panose="05000000000000000000" pitchFamily="2" charset="2"/>
              <a:buChar char="ü"/>
            </a:pPr>
            <a:r>
              <a:rPr lang="fi-FI" sz="1600" b="1" dirty="0">
                <a:ea typeface="Verdana" panose="020B0604030504040204" pitchFamily="34" charset="0"/>
              </a:rPr>
              <a:t>Elintarviketiedot: </a:t>
            </a:r>
            <a:r>
              <a:rPr lang="fi-FI" sz="1600" dirty="0">
                <a:ea typeface="Verdana" panose="020B0604030504040204" pitchFamily="34" charset="0"/>
              </a:rPr>
              <a:t>Esim. allergeenit ja muut tiedot, jotka asiakas näkee, ovat samat kuin asiat, jotka ruoka oikeasti sisältää. </a:t>
            </a:r>
          </a:p>
          <a:p>
            <a:pPr marL="285750" indent="-285750">
              <a:buFont typeface="Wingdings" panose="05000000000000000000" pitchFamily="2" charset="2"/>
              <a:buChar char="ü"/>
            </a:pPr>
            <a:r>
              <a:rPr lang="fi-FI" sz="1600" b="1" dirty="0">
                <a:ea typeface="Verdana" panose="020B0604030504040204" pitchFamily="34" charset="0"/>
              </a:rPr>
              <a:t>Työntekijöiden riittävä hygieniaosaaminen: </a:t>
            </a:r>
            <a:r>
              <a:rPr lang="fi-FI" sz="1600" dirty="0">
                <a:ea typeface="Verdana" panose="020B0604030504040204" pitchFamily="34" charset="0"/>
              </a:rPr>
              <a:t>Miten työpaikka huolehtii, että kaikki tietävät, mikä on hygieenistä ja mikä ei ole. </a:t>
            </a:r>
          </a:p>
          <a:p>
            <a:pPr marL="285750" indent="-285750">
              <a:buFont typeface="Wingdings" panose="05000000000000000000" pitchFamily="2" charset="2"/>
              <a:buChar char="ü"/>
            </a:pPr>
            <a:r>
              <a:rPr lang="fi-FI" sz="1600" b="1" dirty="0">
                <a:ea typeface="Verdana" panose="020B0604030504040204" pitchFamily="34" charset="0"/>
              </a:rPr>
              <a:t>Haittaeläinten torjunta: </a:t>
            </a:r>
            <a:r>
              <a:rPr lang="fi-FI" sz="1600" dirty="0">
                <a:ea typeface="Verdana" panose="020B0604030504040204" pitchFamily="34" charset="0"/>
              </a:rPr>
              <a:t>Miten estät, että työpaikalle ei tule eläimiä tai hyönteisiä, jotka ovat huonoja hygienialle. </a:t>
            </a:r>
          </a:p>
          <a:p>
            <a:pPr marL="285750" indent="-285750">
              <a:buFont typeface="Wingdings" panose="05000000000000000000" pitchFamily="2" charset="2"/>
              <a:buChar char="ü"/>
            </a:pPr>
            <a:r>
              <a:rPr lang="fi-FI" sz="1600" b="1" dirty="0">
                <a:ea typeface="Verdana" panose="020B0604030504040204" pitchFamily="34" charset="0"/>
              </a:rPr>
              <a:t>Jätteiden käsittely (jätehuolto):  </a:t>
            </a:r>
            <a:r>
              <a:rPr lang="fi-FI" sz="1600" dirty="0">
                <a:ea typeface="Verdana" panose="020B0604030504040204" pitchFamily="34" charset="0"/>
              </a:rPr>
              <a:t>Miten lajittelet ja säilytät jätteet oikein. </a:t>
            </a:r>
          </a:p>
          <a:p>
            <a:endParaRPr lang="fi-FI" sz="1600" dirty="0">
              <a:ea typeface="Verdana" panose="020B0604030504040204" pitchFamily="34" charset="0"/>
            </a:endParaRPr>
          </a:p>
          <a:p>
            <a:r>
              <a:rPr lang="fi-FI" sz="1600" dirty="0">
                <a:ea typeface="Verdana" panose="020B0604030504040204" pitchFamily="34" charset="0"/>
              </a:rPr>
              <a:t>Omavalvonnassa on ohje, mitä </a:t>
            </a:r>
          </a:p>
          <a:p>
            <a:r>
              <a:rPr lang="fi-FI" sz="1600" dirty="0">
                <a:ea typeface="Verdana" panose="020B0604030504040204" pitchFamily="34" charset="0"/>
              </a:rPr>
              <a:t>täytyy tehdä ja mihin ilmoittaa, jos</a:t>
            </a:r>
          </a:p>
          <a:p>
            <a:r>
              <a:rPr lang="fi-FI" sz="1600" dirty="0">
                <a:ea typeface="Verdana" panose="020B0604030504040204" pitchFamily="34" charset="0"/>
              </a:rPr>
              <a:t>joku asia ei ole hyvin. </a:t>
            </a:r>
          </a:p>
          <a:p>
            <a:endParaRPr lang="fi-FI" sz="1600" dirty="0">
              <a:ea typeface="Verdana" panose="020B0604030504040204" pitchFamily="34" charset="0"/>
            </a:endParaRPr>
          </a:p>
          <a:p>
            <a:r>
              <a:rPr lang="fi-FI" sz="1600" dirty="0">
                <a:ea typeface="Verdana" panose="020B0604030504040204" pitchFamily="34" charset="0"/>
              </a:rPr>
              <a:t>Dokumentoinnin täytyy olla aina </a:t>
            </a:r>
          </a:p>
          <a:p>
            <a:r>
              <a:rPr lang="fi-FI" sz="1600" dirty="0">
                <a:ea typeface="Verdana" panose="020B0604030504040204" pitchFamily="34" charset="0"/>
              </a:rPr>
              <a:t>ajan tasalla. Siitä myös </a:t>
            </a:r>
          </a:p>
          <a:p>
            <a:r>
              <a:rPr lang="fi-FI" sz="1600" dirty="0">
                <a:ea typeface="Verdana" panose="020B0604030504040204" pitchFamily="34" charset="0"/>
              </a:rPr>
              <a:t>valvontaviranomainen voi milloin </a:t>
            </a:r>
          </a:p>
          <a:p>
            <a:r>
              <a:rPr lang="fi-FI" sz="1600" dirty="0">
                <a:ea typeface="Verdana" panose="020B0604030504040204" pitchFamily="34" charset="0"/>
              </a:rPr>
              <a:t>vain saada tiedot, jotka tarvitsee. </a:t>
            </a:r>
          </a:p>
        </p:txBody>
      </p:sp>
      <p:sp>
        <p:nvSpPr>
          <p:cNvPr id="5" name="Otsikko 4">
            <a:extLst>
              <a:ext uri="{FF2B5EF4-FFF2-40B4-BE49-F238E27FC236}">
                <a16:creationId xmlns:a16="http://schemas.microsoft.com/office/drawing/2014/main" id="{1829E538-9B05-8980-F327-27183851AF01}"/>
              </a:ext>
              <a:ext uri="{C183D7F6-B498-43B3-948B-1728B52AA6E4}">
                <adec:decorative xmlns:adec="http://schemas.microsoft.com/office/drawing/2017/decorative" val="1"/>
              </a:ext>
            </a:extLst>
          </p:cNvPr>
          <p:cNvSpPr>
            <a:spLocks noGrp="1"/>
          </p:cNvSpPr>
          <p:nvPr>
            <p:ph type="title"/>
          </p:nvPr>
        </p:nvSpPr>
        <p:spPr>
          <a:xfrm>
            <a:off x="183481" y="269580"/>
            <a:ext cx="6491037" cy="824079"/>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r>
              <a:rPr lang="fi-FI" sz="2215" b="1" dirty="0">
                <a:solidFill>
                  <a:prstClr val="black"/>
                </a:solidFill>
                <a:effectLst>
                  <a:glow rad="127000">
                    <a:srgbClr val="51C6E1"/>
                  </a:glow>
                </a:effectLst>
                <a:latin typeface="Biome" panose="020B0502040204020203" pitchFamily="34" charset="0"/>
                <a:cs typeface="Biome" panose="020B0502040204020203" pitchFamily="34" charset="0"/>
              </a:rPr>
              <a:t>Siisti ja puhdas työympäristö: </a:t>
            </a:r>
          </a:p>
          <a:p>
            <a:pPr algn="ctr" defTabSz="422041"/>
            <a:r>
              <a:rPr lang="fi-FI" sz="2215" b="1" dirty="0">
                <a:solidFill>
                  <a:prstClr val="black"/>
                </a:solidFill>
                <a:effectLst>
                  <a:glow rad="127000">
                    <a:srgbClr val="51C6E1"/>
                  </a:glow>
                </a:effectLst>
                <a:latin typeface="Biome" panose="020B0502040204020203" pitchFamily="34" charset="0"/>
                <a:cs typeface="Biome" panose="020B0502040204020203" pitchFamily="34" charset="0"/>
              </a:rPr>
              <a:t>Omavalvonta</a:t>
            </a:r>
            <a:endParaRPr lang="fi-FI" sz="935" dirty="0">
              <a:solidFill>
                <a:srgbClr val="51C6E1"/>
              </a:solidFill>
              <a:effectLst>
                <a:glow rad="127000">
                  <a:srgbClr val="51C6E1"/>
                </a:glow>
              </a:effectLst>
              <a:latin typeface="Biome" panose="020B0502040204020203" pitchFamily="34" charset="0"/>
              <a:cs typeface="Biome" panose="020B0502040204020203" pitchFamily="34" charset="0"/>
            </a:endParaRPr>
          </a:p>
        </p:txBody>
      </p:sp>
      <p:pic>
        <p:nvPicPr>
          <p:cNvPr id="3" name="Kuva 2" descr="Kuva, joka sisältää kohteen piirros, luonnos, Ihmisen kasvot, kuvitus&#10;&#10;Tekoälyllä luotu sisältö voi olla virheellistä.">
            <a:extLst>
              <a:ext uri="{FF2B5EF4-FFF2-40B4-BE49-F238E27FC236}">
                <a16:creationId xmlns:a16="http://schemas.microsoft.com/office/drawing/2014/main" id="{E5B478E2-8043-89EF-D4A5-282EAB488301}"/>
              </a:ext>
            </a:extLst>
          </p:cNvPr>
          <p:cNvPicPr>
            <a:picLocks noChangeAspect="1"/>
          </p:cNvPicPr>
          <p:nvPr/>
        </p:nvPicPr>
        <p:blipFill>
          <a:blip r:embed="rId2"/>
          <a:stretch>
            <a:fillRect/>
          </a:stretch>
        </p:blipFill>
        <p:spPr>
          <a:xfrm>
            <a:off x="3745682" y="5977924"/>
            <a:ext cx="2614727" cy="1743151"/>
          </a:xfrm>
          <a:prstGeom prst="rect">
            <a:avLst/>
          </a:prstGeom>
        </p:spPr>
      </p:pic>
      <p:pic>
        <p:nvPicPr>
          <p:cNvPr id="2" name="Kuva 1">
            <a:extLst>
              <a:ext uri="{FF2B5EF4-FFF2-40B4-BE49-F238E27FC236}">
                <a16:creationId xmlns:a16="http://schemas.microsoft.com/office/drawing/2014/main" id="{F5684936-A21C-5654-6CB2-91DA5DD5697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6337" y="8235272"/>
            <a:ext cx="653385" cy="652218"/>
          </a:xfrm>
          <a:prstGeom prst="rect">
            <a:avLst/>
          </a:prstGeom>
        </p:spPr>
      </p:pic>
    </p:spTree>
    <p:extLst>
      <p:ext uri="{BB962C8B-B14F-4D97-AF65-F5344CB8AC3E}">
        <p14:creationId xmlns:p14="http://schemas.microsoft.com/office/powerpoint/2010/main" val="240875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4B64E-4D0D-EF42-D24D-432369FBF42F}"/>
            </a:ext>
          </a:extLst>
        </p:cNvPr>
        <p:cNvGrpSpPr/>
        <p:nvPr/>
      </p:nvGrpSpPr>
      <p:grpSpPr>
        <a:xfrm>
          <a:off x="0" y="0"/>
          <a:ext cx="0" cy="0"/>
          <a:chOff x="0" y="0"/>
          <a:chExt cx="0" cy="0"/>
        </a:xfrm>
      </p:grpSpPr>
      <p:sp>
        <p:nvSpPr>
          <p:cNvPr id="3" name="Suorakulmio 2">
            <a:extLst>
              <a:ext uri="{FF2B5EF4-FFF2-40B4-BE49-F238E27FC236}">
                <a16:creationId xmlns:a16="http://schemas.microsoft.com/office/drawing/2014/main" id="{37119EBD-DCFE-0DD8-5221-B88FF566E996}"/>
              </a:ext>
              <a:ext uri="{C183D7F6-B498-43B3-948B-1728B52AA6E4}">
                <adec:decorative xmlns:adec="http://schemas.microsoft.com/office/drawing/2017/decorative" val="1"/>
              </a:ext>
            </a:extLst>
          </p:cNvPr>
          <p:cNvSpPr/>
          <p:nvPr/>
        </p:nvSpPr>
        <p:spPr>
          <a:xfrm>
            <a:off x="263769" y="176174"/>
            <a:ext cx="6366546" cy="621322"/>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r>
              <a:rPr lang="fi-FI" sz="2200" b="1" dirty="0">
                <a:solidFill>
                  <a:schemeClr val="tx1"/>
                </a:solidFill>
                <a:effectLst>
                  <a:glow rad="127000">
                    <a:srgbClr val="51C6E1"/>
                  </a:glow>
                </a:effectLst>
                <a:latin typeface="Verdana" panose="020B0604030504040204" pitchFamily="34" charset="0"/>
                <a:ea typeface="Verdana" panose="020B0604030504040204" pitchFamily="34" charset="0"/>
                <a:cs typeface="Biome" panose="020B0502040204020203" pitchFamily="34" charset="0"/>
              </a:rPr>
              <a:t>Jätehuolto ja hygienia</a:t>
            </a:r>
          </a:p>
        </p:txBody>
      </p:sp>
      <p:pic>
        <p:nvPicPr>
          <p:cNvPr id="6" name="Kuva 5">
            <a:extLst>
              <a:ext uri="{FF2B5EF4-FFF2-40B4-BE49-F238E27FC236}">
                <a16:creationId xmlns:a16="http://schemas.microsoft.com/office/drawing/2014/main" id="{BD03F74D-D459-27C7-B51F-FDE10D2DA1B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7185" y="8367182"/>
            <a:ext cx="653385" cy="652218"/>
          </a:xfrm>
          <a:prstGeom prst="rect">
            <a:avLst/>
          </a:prstGeom>
        </p:spPr>
      </p:pic>
      <p:sp>
        <p:nvSpPr>
          <p:cNvPr id="2" name="Content Placeholder 2">
            <a:extLst>
              <a:ext uri="{FF2B5EF4-FFF2-40B4-BE49-F238E27FC236}">
                <a16:creationId xmlns:a16="http://schemas.microsoft.com/office/drawing/2014/main" id="{792E2FB8-08D8-8E06-B8B1-F967274BC4A3}"/>
              </a:ext>
            </a:extLst>
          </p:cNvPr>
          <p:cNvSpPr txBox="1">
            <a:spLocks/>
          </p:cNvSpPr>
          <p:nvPr/>
        </p:nvSpPr>
        <p:spPr>
          <a:xfrm>
            <a:off x="625895" y="936240"/>
            <a:ext cx="6004420" cy="6267549"/>
          </a:xfrm>
          <a:prstGeom prst="rect">
            <a:avLst/>
          </a:prstGeom>
        </p:spPr>
        <p:txBody>
          <a:bodyPr>
            <a:normAutofit/>
          </a:bodyPr>
          <a:lstStyle>
            <a:lvl1pPr marL="158265" indent="-158265" algn="l" defTabSz="633062" rtl="0" eaLnBrk="1" latinLnBrk="0" hangingPunct="1">
              <a:lnSpc>
                <a:spcPct val="90000"/>
              </a:lnSpc>
              <a:spcBef>
                <a:spcPts val="692"/>
              </a:spcBef>
              <a:buFont typeface="Arial" panose="020B0604020202020204" pitchFamily="34" charset="0"/>
              <a:buChar char="•"/>
              <a:defRPr sz="1939" kern="1200">
                <a:solidFill>
                  <a:schemeClr val="tx1"/>
                </a:solidFill>
                <a:latin typeface="+mn-lt"/>
                <a:ea typeface="+mn-ea"/>
                <a:cs typeface="+mn-cs"/>
              </a:defRPr>
            </a:lvl1pPr>
            <a:lvl2pPr marL="474796" indent="-158265" algn="l" defTabSz="633062" rtl="0" eaLnBrk="1" latinLnBrk="0" hangingPunct="1">
              <a:lnSpc>
                <a:spcPct val="90000"/>
              </a:lnSpc>
              <a:spcBef>
                <a:spcPts val="346"/>
              </a:spcBef>
              <a:buFont typeface="Arial" panose="020B0604020202020204" pitchFamily="34" charset="0"/>
              <a:buChar char="•"/>
              <a:defRPr sz="1662" kern="1200">
                <a:solidFill>
                  <a:schemeClr val="tx1"/>
                </a:solidFill>
                <a:latin typeface="+mn-lt"/>
                <a:ea typeface="+mn-ea"/>
                <a:cs typeface="+mn-cs"/>
              </a:defRPr>
            </a:lvl2pPr>
            <a:lvl3pPr marL="791327" indent="-158265" algn="l" defTabSz="633062" rtl="0" eaLnBrk="1" latinLnBrk="0" hangingPunct="1">
              <a:lnSpc>
                <a:spcPct val="90000"/>
              </a:lnSpc>
              <a:spcBef>
                <a:spcPts val="346"/>
              </a:spcBef>
              <a:buFont typeface="Arial" panose="020B0604020202020204" pitchFamily="34" charset="0"/>
              <a:buChar char="•"/>
              <a:defRPr sz="1385" kern="1200">
                <a:solidFill>
                  <a:schemeClr val="tx1"/>
                </a:solidFill>
                <a:latin typeface="+mn-lt"/>
                <a:ea typeface="+mn-ea"/>
                <a:cs typeface="+mn-cs"/>
              </a:defRPr>
            </a:lvl3pPr>
            <a:lvl4pPr marL="1107858" indent="-158265" algn="l" defTabSz="633062"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4pPr>
            <a:lvl5pPr marL="1424389" indent="-158265" algn="l" defTabSz="633062"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5pPr>
            <a:lvl6pPr marL="1740920" indent="-158265" algn="l" defTabSz="633062"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6pPr>
            <a:lvl7pPr marL="2057451" indent="-158265" algn="l" defTabSz="633062"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7pPr>
            <a:lvl8pPr marL="2373982" indent="-158265" algn="l" defTabSz="633062"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8pPr>
            <a:lvl9pPr marL="2690513" indent="-158265" algn="l" defTabSz="633062"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9pPr>
          </a:lstStyle>
          <a:p>
            <a:pPr marL="0" indent="0">
              <a:buNone/>
            </a:pPr>
            <a:r>
              <a:rPr lang="fi-FI" sz="1600" b="1" dirty="0">
                <a:solidFill>
                  <a:schemeClr val="accent4">
                    <a:lumMod val="75000"/>
                  </a:schemeClr>
                </a:solidFill>
              </a:rPr>
              <a:t>Sairaalassa, palvelutalossa tai muussa terveydenhuollon paikassa tai paikassa, jossa käsitellään elintarvikkeita, myös jätehuollossa tärkeintä on hygienia.</a:t>
            </a:r>
          </a:p>
          <a:p>
            <a:pPr>
              <a:buFont typeface="Wingdings" panose="05000000000000000000" pitchFamily="2" charset="2"/>
              <a:buChar char="Ø"/>
            </a:pPr>
            <a:r>
              <a:rPr lang="fi-FI" sz="1600" dirty="0"/>
              <a:t> Työpaikalla täytyy olla jätehuoltosuunnitelma.</a:t>
            </a:r>
          </a:p>
          <a:p>
            <a:pPr>
              <a:buFont typeface="Wingdings" panose="05000000000000000000" pitchFamily="2" charset="2"/>
              <a:buChar char="Ø"/>
            </a:pPr>
            <a:r>
              <a:rPr lang="fi-FI" sz="1600" dirty="0"/>
              <a:t>Jätteet täytyy lajitella ja säilyttää niin, että ne eivät saastuta ruokia tai pintoja.</a:t>
            </a:r>
          </a:p>
          <a:p>
            <a:pPr>
              <a:buFont typeface="Wingdings" panose="05000000000000000000" pitchFamily="2" charset="2"/>
              <a:buChar char="Ø"/>
            </a:pPr>
            <a:r>
              <a:rPr lang="fi-FI" sz="1600" dirty="0"/>
              <a:t>Jätteet täytyy siivota heti, ne eivät saa esimerkiksi  seisoa pöydällä. </a:t>
            </a:r>
          </a:p>
          <a:p>
            <a:pPr>
              <a:buFont typeface="Wingdings" panose="05000000000000000000" pitchFamily="2" charset="2"/>
              <a:buChar char="Ø"/>
            </a:pPr>
            <a:r>
              <a:rPr lang="fi-FI" sz="1600" dirty="0"/>
              <a:t>Terveydenhuollon jätteet voivat olla terveysriski. </a:t>
            </a:r>
            <a:r>
              <a:rPr lang="fi-FI" sz="1600" dirty="0">
                <a:solidFill>
                  <a:srgbClr val="000000"/>
                </a:solidFill>
              </a:rPr>
              <a:t>On tärkeää, että työntekijä osaa pakata, varastoida ja merkitä vaaralliset jätteet oikein, jotta jätefirma voi kuljettaa, varastoida ja käsitellä ne myös oikein ja turvallisesti. Tämä on myös osa työturvallisuutta.</a:t>
            </a:r>
          </a:p>
          <a:p>
            <a:pPr>
              <a:buFont typeface="Wingdings" panose="05000000000000000000" pitchFamily="2" charset="2"/>
              <a:buChar char="Ø"/>
            </a:pPr>
            <a:r>
              <a:rPr lang="fi-FI" sz="1600" dirty="0">
                <a:solidFill>
                  <a:srgbClr val="000000"/>
                </a:solidFill>
              </a:rPr>
              <a:t>Laki sanoo, että elintarvikealan työpaikan täytyy huolehtia siitä, että jätettä tulee mahdollisimman vähän. Jos ruoka on vielä turvallista ja sitä voi jakaa turvallisesti ja hygieenisesti, sitä ei saa heittää roskiin. Se täytyy käyttää tai antaa pois. </a:t>
            </a:r>
            <a:r>
              <a:rPr lang="fi-FI" sz="1600" dirty="0"/>
              <a:t>Elintarvikealan toimija voi itse valita, kenelle ja miten elintarvikkeet antaa niin, että ruoka pysyy turvallisena.</a:t>
            </a:r>
            <a:endParaRPr lang="fi-FI" sz="1600" dirty="0">
              <a:solidFill>
                <a:srgbClr val="000000"/>
              </a:solidFill>
            </a:endParaRPr>
          </a:p>
          <a:p>
            <a:pPr>
              <a:buFont typeface="Wingdings" panose="05000000000000000000" pitchFamily="2" charset="2"/>
              <a:buChar char="Ø"/>
            </a:pPr>
            <a:r>
              <a:rPr lang="fi-FI" sz="1600" dirty="0">
                <a:solidFill>
                  <a:srgbClr val="000000"/>
                </a:solidFill>
              </a:rPr>
              <a:t>Elintarvikealan toimijan täytyy dokumentoida elintarvikejätteen määrä ja käsittely. </a:t>
            </a:r>
          </a:p>
          <a:p>
            <a:pPr marL="0" indent="0">
              <a:buNone/>
            </a:pPr>
            <a:endParaRPr lang="fi-FI" sz="1800" dirty="0">
              <a:solidFill>
                <a:srgbClr val="000000"/>
              </a:solidFill>
              <a:latin typeface="Aptos" panose="020B0004020202020204" pitchFamily="34" charset="0"/>
            </a:endParaRPr>
          </a:p>
          <a:p>
            <a:pPr marL="0" indent="0">
              <a:buNone/>
            </a:pPr>
            <a:endParaRPr lang="fi-FI" sz="1800" dirty="0">
              <a:solidFill>
                <a:srgbClr val="000000"/>
              </a:solidFill>
              <a:latin typeface="Aptos" panose="020B0004020202020204" pitchFamily="34" charset="0"/>
            </a:endParaRPr>
          </a:p>
        </p:txBody>
      </p:sp>
      <p:sp>
        <p:nvSpPr>
          <p:cNvPr id="4" name="Suunnikas 3">
            <a:extLst>
              <a:ext uri="{FF2B5EF4-FFF2-40B4-BE49-F238E27FC236}">
                <a16:creationId xmlns:a16="http://schemas.microsoft.com/office/drawing/2014/main" id="{64A019DD-59A9-38AA-8D93-BEF30523720E}"/>
              </a:ext>
              <a:ext uri="{C183D7F6-B498-43B3-948B-1728B52AA6E4}">
                <adec:decorative xmlns:adec="http://schemas.microsoft.com/office/drawing/2017/decorative" val="1"/>
              </a:ext>
            </a:extLst>
          </p:cNvPr>
          <p:cNvSpPr/>
          <p:nvPr/>
        </p:nvSpPr>
        <p:spPr>
          <a:xfrm>
            <a:off x="777084" y="6164603"/>
            <a:ext cx="6714386" cy="2043157"/>
          </a:xfrm>
          <a:prstGeom prst="parallelogram">
            <a:avLst/>
          </a:prstGeom>
          <a:ln w="44450">
            <a:solidFill>
              <a:srgbClr val="FB85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22041"/>
            <a:endParaRPr lang="fi-FI" sz="935" dirty="0">
              <a:solidFill>
                <a:prstClr val="black"/>
              </a:solidFill>
              <a:latin typeface="Aptos" panose="02110004020202020204"/>
            </a:endParaRPr>
          </a:p>
        </p:txBody>
      </p:sp>
      <p:sp>
        <p:nvSpPr>
          <p:cNvPr id="5" name="Tekstiruutu 4">
            <a:extLst>
              <a:ext uri="{FF2B5EF4-FFF2-40B4-BE49-F238E27FC236}">
                <a16:creationId xmlns:a16="http://schemas.microsoft.com/office/drawing/2014/main" id="{9BE50C77-FD7C-C1B9-3845-3675C3C51568}"/>
              </a:ext>
            </a:extLst>
          </p:cNvPr>
          <p:cNvSpPr txBox="1"/>
          <p:nvPr/>
        </p:nvSpPr>
        <p:spPr>
          <a:xfrm>
            <a:off x="1315287" y="6303347"/>
            <a:ext cx="5737056" cy="1815882"/>
          </a:xfrm>
          <a:prstGeom prst="rect">
            <a:avLst/>
          </a:prstGeom>
          <a:noFill/>
        </p:spPr>
        <p:txBody>
          <a:bodyPr wrap="square">
            <a:spAutoFit/>
          </a:bodyPr>
          <a:lstStyle/>
          <a:p>
            <a:pPr defTabSz="422041"/>
            <a:r>
              <a:rPr lang="fi-FI" sz="1400" b="1" dirty="0">
                <a:solidFill>
                  <a:srgbClr val="333F48"/>
                </a:solidFill>
                <a:ea typeface="Verdana" panose="020B0604030504040204" pitchFamily="34" charset="0"/>
                <a:cs typeface="Segoe UI" panose="020B0502040204020203" pitchFamily="34" charset="0"/>
              </a:rPr>
              <a:t>Jätehuolto = </a:t>
            </a:r>
            <a:r>
              <a:rPr lang="fi-FI" sz="1400" dirty="0">
                <a:solidFill>
                  <a:srgbClr val="333F48"/>
                </a:solidFill>
                <a:ea typeface="Verdana" panose="020B0604030504040204" pitchFamily="34" charset="0"/>
                <a:cs typeface="Segoe UI" panose="020B0502040204020203" pitchFamily="34" charset="0"/>
              </a:rPr>
              <a:t>Roskien lajittelu ja kierrätys</a:t>
            </a:r>
          </a:p>
          <a:p>
            <a:pPr defTabSz="422041"/>
            <a:r>
              <a:rPr lang="fi-FI" sz="1400" b="1" dirty="0">
                <a:solidFill>
                  <a:srgbClr val="333F48"/>
                </a:solidFill>
                <a:ea typeface="Verdana" panose="020B0604030504040204" pitchFamily="34" charset="0"/>
                <a:cs typeface="Segoe UI" panose="020B0502040204020203" pitchFamily="34" charset="0"/>
              </a:rPr>
              <a:t>Lajitella</a:t>
            </a:r>
            <a:r>
              <a:rPr lang="fi-FI" sz="1400" dirty="0">
                <a:solidFill>
                  <a:srgbClr val="333F48"/>
                </a:solidFill>
                <a:ea typeface="Verdana" panose="020B0604030504040204" pitchFamily="34" charset="0"/>
                <a:cs typeface="Segoe UI" panose="020B0502040204020203" pitchFamily="34" charset="0"/>
              </a:rPr>
              <a:t> = Laittaa roskat omiin paikkoihinsa: biojäte, paperi, muovi, metalli jne. </a:t>
            </a:r>
          </a:p>
          <a:p>
            <a:pPr defTabSz="422041"/>
            <a:r>
              <a:rPr lang="fi-FI" sz="1400" b="1" dirty="0">
                <a:solidFill>
                  <a:srgbClr val="333F48"/>
                </a:solidFill>
                <a:ea typeface="Verdana" panose="020B0604030504040204" pitchFamily="34" charset="0"/>
                <a:cs typeface="Segoe UI" panose="020B0502040204020203" pitchFamily="34" charset="0"/>
              </a:rPr>
              <a:t>Saastuttaa</a:t>
            </a:r>
            <a:r>
              <a:rPr lang="fi-FI" sz="1400" dirty="0">
                <a:solidFill>
                  <a:srgbClr val="333F48"/>
                </a:solidFill>
                <a:ea typeface="Verdana" panose="020B0604030504040204" pitchFamily="34" charset="0"/>
                <a:cs typeface="Segoe UI" panose="020B0502040204020203" pitchFamily="34" charset="0"/>
              </a:rPr>
              <a:t> = Tehdä likaiseksi, </a:t>
            </a:r>
            <a:r>
              <a:rPr lang="fi-FI" sz="1400" dirty="0" err="1">
                <a:solidFill>
                  <a:srgbClr val="333F48"/>
                </a:solidFill>
                <a:ea typeface="Verdana" panose="020B0604030504040204" pitchFamily="34" charset="0"/>
                <a:cs typeface="Segoe UI" panose="020B0502040204020203" pitchFamily="34" charset="0"/>
              </a:rPr>
              <a:t>kontaminoida</a:t>
            </a:r>
            <a:r>
              <a:rPr lang="fi-FI" sz="1400" dirty="0">
                <a:solidFill>
                  <a:srgbClr val="333F48"/>
                </a:solidFill>
                <a:ea typeface="Verdana" panose="020B0604030504040204" pitchFamily="34" charset="0"/>
                <a:cs typeface="Segoe UI" panose="020B0502040204020203" pitchFamily="34" charset="0"/>
              </a:rPr>
              <a:t>.</a:t>
            </a:r>
          </a:p>
          <a:p>
            <a:pPr defTabSz="422041"/>
            <a:r>
              <a:rPr lang="fi-FI" sz="1400" b="1" dirty="0">
                <a:solidFill>
                  <a:srgbClr val="333F48"/>
                </a:solidFill>
                <a:ea typeface="Verdana" panose="020B0604030504040204" pitchFamily="34" charset="0"/>
                <a:cs typeface="Segoe UI" panose="020B0502040204020203" pitchFamily="34" charset="0"/>
              </a:rPr>
              <a:t>Vaarallinen jäte </a:t>
            </a:r>
            <a:r>
              <a:rPr lang="fi-FI" sz="1400" dirty="0">
                <a:solidFill>
                  <a:srgbClr val="333F48"/>
                </a:solidFill>
                <a:ea typeface="Verdana" panose="020B0604030504040204" pitchFamily="34" charset="0"/>
                <a:cs typeface="Segoe UI" panose="020B0502040204020203" pitchFamily="34" charset="0"/>
              </a:rPr>
              <a:t>= R</a:t>
            </a:r>
            <a:r>
              <a:rPr lang="fi-FI" sz="1400" dirty="0"/>
              <a:t>oskat, jotka voivat olla ihmiselle tai luonnolle </a:t>
            </a:r>
          </a:p>
          <a:p>
            <a:pPr defTabSz="422041"/>
            <a:r>
              <a:rPr lang="fi-FI" sz="1400" dirty="0"/>
              <a:t>pahoja </a:t>
            </a:r>
            <a:r>
              <a:rPr lang="fi-FI" sz="1400" dirty="0">
                <a:solidFill>
                  <a:srgbClr val="333F48"/>
                </a:solidFill>
                <a:ea typeface="Verdana" panose="020B0604030504040204" pitchFamily="34" charset="0"/>
                <a:cs typeface="Segoe UI" panose="020B0502040204020203" pitchFamily="34" charset="0"/>
              </a:rPr>
              <a:t>(neulat, lasi, terävät asiat, kemikaalit jne.)</a:t>
            </a:r>
          </a:p>
          <a:p>
            <a:pPr defTabSz="422041"/>
            <a:r>
              <a:rPr lang="fi-FI" sz="1400" b="1" dirty="0">
                <a:solidFill>
                  <a:srgbClr val="333F48"/>
                </a:solidFill>
                <a:ea typeface="Verdana" panose="020B0604030504040204" pitchFamily="34" charset="0"/>
                <a:cs typeface="Segoe UI" panose="020B0502040204020203" pitchFamily="34" charset="0"/>
              </a:rPr>
              <a:t>Toimija </a:t>
            </a:r>
            <a:r>
              <a:rPr lang="fi-FI" sz="1400" dirty="0">
                <a:solidFill>
                  <a:srgbClr val="333F48"/>
                </a:solidFill>
                <a:ea typeface="Verdana" panose="020B0604030504040204" pitchFamily="34" charset="0"/>
                <a:cs typeface="Segoe UI" panose="020B0502040204020203" pitchFamily="34" charset="0"/>
              </a:rPr>
              <a:t>= Yritys tai henkilö, joka on työssä elintarvikealalla.</a:t>
            </a:r>
          </a:p>
          <a:p>
            <a:pPr defTabSz="422041"/>
            <a:r>
              <a:rPr lang="fi-FI" sz="1400" b="1" dirty="0">
                <a:solidFill>
                  <a:srgbClr val="333F48"/>
                </a:solidFill>
                <a:ea typeface="Verdana" panose="020B0604030504040204" pitchFamily="34" charset="0"/>
                <a:cs typeface="Segoe UI" panose="020B0502040204020203" pitchFamily="34" charset="0"/>
              </a:rPr>
              <a:t>Vaarantaa</a:t>
            </a:r>
            <a:r>
              <a:rPr lang="fi-FI" sz="1400" dirty="0">
                <a:solidFill>
                  <a:srgbClr val="333F48"/>
                </a:solidFill>
                <a:ea typeface="Verdana" panose="020B0604030504040204" pitchFamily="34" charset="0"/>
                <a:cs typeface="Segoe UI" panose="020B0502040204020203" pitchFamily="34" charset="0"/>
              </a:rPr>
              <a:t> = Tehdä vahinkoa, riskeerata (riski).</a:t>
            </a:r>
          </a:p>
        </p:txBody>
      </p:sp>
    </p:spTree>
    <p:extLst>
      <p:ext uri="{BB962C8B-B14F-4D97-AF65-F5344CB8AC3E}">
        <p14:creationId xmlns:p14="http://schemas.microsoft.com/office/powerpoint/2010/main" val="387473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1C5F4-7427-ACDC-62D9-237D6AB9883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157CD0-3681-6896-B557-460CEF8DEA81}"/>
              </a:ext>
            </a:extLst>
          </p:cNvPr>
          <p:cNvSpPr>
            <a:spLocks noGrp="1"/>
          </p:cNvSpPr>
          <p:nvPr>
            <p:ph idx="1"/>
          </p:nvPr>
        </p:nvSpPr>
        <p:spPr>
          <a:xfrm>
            <a:off x="535115" y="934008"/>
            <a:ext cx="5793495" cy="6308446"/>
          </a:xfrm>
        </p:spPr>
        <p:txBody>
          <a:bodyPr>
            <a:normAutofit fontScale="47500" lnSpcReduction="20000"/>
          </a:bodyPr>
          <a:lstStyle/>
          <a:p>
            <a:pPr marL="0" indent="0">
              <a:buNone/>
            </a:pPr>
            <a:r>
              <a:rPr lang="fi-FI" sz="3400" dirty="0">
                <a:solidFill>
                  <a:srgbClr val="000000"/>
                </a:solidFill>
                <a:latin typeface="Aptos" panose="020B0004020202020204" pitchFamily="34" charset="0"/>
              </a:rPr>
              <a:t>Jos käsittelet ruokaa työssä tai työskentelet paikassa, jossa muut käsittelevät pakkaamatonta ruokaa, tarvitset hygieniapassin. </a:t>
            </a:r>
          </a:p>
          <a:p>
            <a:endParaRPr lang="fi-FI" sz="3400" dirty="0">
              <a:solidFill>
                <a:srgbClr val="000000"/>
              </a:solidFill>
              <a:latin typeface="Aptos" panose="020B0004020202020204" pitchFamily="34" charset="0"/>
            </a:endParaRPr>
          </a:p>
          <a:p>
            <a:pPr>
              <a:buFont typeface="Wingdings" panose="05000000000000000000" pitchFamily="2" charset="2"/>
              <a:buChar char="Ø"/>
            </a:pPr>
            <a:r>
              <a:rPr lang="fi-FI" sz="3400" dirty="0">
                <a:solidFill>
                  <a:srgbClr val="000000"/>
                </a:solidFill>
                <a:latin typeface="Aptos" panose="020B0004020202020204" pitchFamily="34" charset="0"/>
              </a:rPr>
              <a:t>Hygieniapassi osoittaa, että ymmärrät ja osaat noudattaa hygieniaohjeita.</a:t>
            </a:r>
          </a:p>
          <a:p>
            <a:pPr>
              <a:buFont typeface="Wingdings" panose="05000000000000000000" pitchFamily="2" charset="2"/>
              <a:buChar char="Ø"/>
            </a:pPr>
            <a:endParaRPr lang="fi-FI" sz="3400" dirty="0">
              <a:solidFill>
                <a:srgbClr val="000000"/>
              </a:solidFill>
              <a:latin typeface="Aptos" panose="020B0004020202020204" pitchFamily="34" charset="0"/>
            </a:endParaRPr>
          </a:p>
          <a:p>
            <a:pPr>
              <a:buFont typeface="Wingdings" panose="05000000000000000000" pitchFamily="2" charset="2"/>
              <a:buChar char="Ø"/>
            </a:pPr>
            <a:r>
              <a:rPr lang="fi-FI" sz="3400" dirty="0">
                <a:solidFill>
                  <a:srgbClr val="000000"/>
                </a:solidFill>
                <a:latin typeface="Aptos" panose="020B0004020202020204" pitchFamily="34" charset="0"/>
              </a:rPr>
              <a:t>Hygieniapassin tarvitsevat ruokapaikkojen työntekijät ja  esim. päiväkotien ja palvelutalojen työntekijät, jos he käsittelevät pakkaamattomia ruokia sekä siivoojat, jos he työskentelevät paikoissa, joissa on pakkaamatonta ruokaa.</a:t>
            </a:r>
          </a:p>
          <a:p>
            <a:pPr>
              <a:buFont typeface="Wingdings" panose="05000000000000000000" pitchFamily="2" charset="2"/>
              <a:buChar char="Ø"/>
            </a:pPr>
            <a:endParaRPr lang="fi-FI" sz="3400" dirty="0">
              <a:solidFill>
                <a:srgbClr val="000000"/>
              </a:solidFill>
              <a:latin typeface="Aptos" panose="020B0004020202020204" pitchFamily="34" charset="0"/>
            </a:endParaRPr>
          </a:p>
          <a:p>
            <a:pPr>
              <a:buFont typeface="Wingdings" panose="05000000000000000000" pitchFamily="2" charset="2"/>
              <a:buChar char="Ø"/>
            </a:pPr>
            <a:r>
              <a:rPr lang="fi-FI" sz="3400" dirty="0">
                <a:latin typeface="Aptos" panose="020B0004020202020204" pitchFamily="34" charset="0"/>
              </a:rPr>
              <a:t>Työntekijä tarvitsee hygieniapassin, vaikka ruoan valmistus olisi vain pieni osa työntekijän työtä.</a:t>
            </a:r>
          </a:p>
          <a:p>
            <a:pPr>
              <a:buFont typeface="Wingdings" panose="05000000000000000000" pitchFamily="2" charset="2"/>
              <a:buChar char="Ø"/>
            </a:pPr>
            <a:endParaRPr lang="fi-FI" sz="3400" dirty="0">
              <a:solidFill>
                <a:srgbClr val="000000"/>
              </a:solidFill>
              <a:latin typeface="Aptos" panose="020B0004020202020204" pitchFamily="34" charset="0"/>
            </a:endParaRPr>
          </a:p>
          <a:p>
            <a:pPr>
              <a:buFont typeface="Wingdings" panose="05000000000000000000" pitchFamily="2" charset="2"/>
              <a:buChar char="Ø"/>
            </a:pPr>
            <a:r>
              <a:rPr lang="fi-FI" sz="3400" dirty="0">
                <a:latin typeface="Aptos" panose="020B0004020202020204" pitchFamily="34" charset="0"/>
              </a:rPr>
              <a:t>Ruokaviraston hyväksymät hygieniapassitestaajat myöntävät hygieniapasseja. Tarkista ennen testin maksamista, että testaajasi on Ruokaviraston hyväksyttyjen testaajien listalla!</a:t>
            </a:r>
          </a:p>
          <a:p>
            <a:pPr>
              <a:buFont typeface="Wingdings" panose="05000000000000000000" pitchFamily="2" charset="2"/>
              <a:buChar char="Ø"/>
            </a:pPr>
            <a:endParaRPr lang="fi-FI" sz="3400" dirty="0">
              <a:solidFill>
                <a:srgbClr val="000000"/>
              </a:solidFill>
              <a:latin typeface="Aptos" panose="020B0004020202020204" pitchFamily="34" charset="0"/>
            </a:endParaRPr>
          </a:p>
          <a:p>
            <a:pPr>
              <a:buFont typeface="Wingdings" panose="05000000000000000000" pitchFamily="2" charset="2"/>
              <a:buChar char="Ø"/>
            </a:pPr>
            <a:r>
              <a:rPr lang="fi-FI" sz="3400" dirty="0">
                <a:solidFill>
                  <a:srgbClr val="000000"/>
                </a:solidFill>
                <a:latin typeface="Aptos" panose="020B0004020202020204" pitchFamily="34" charset="0"/>
              </a:rPr>
              <a:t>Testi kestää noin 45 minuuttia. Testissä on 40 oikein-väärin -kysymystä, joista 34 täytyy saada oikein.</a:t>
            </a:r>
          </a:p>
          <a:p>
            <a:pPr>
              <a:buFont typeface="Wingdings" panose="05000000000000000000" pitchFamily="2" charset="2"/>
              <a:buChar char="Ø"/>
            </a:pPr>
            <a:endParaRPr lang="fi-FI" sz="3400" dirty="0">
              <a:solidFill>
                <a:srgbClr val="000000"/>
              </a:solidFill>
              <a:latin typeface="Aptos" panose="020B0004020202020204" pitchFamily="34" charset="0"/>
            </a:endParaRPr>
          </a:p>
          <a:p>
            <a:pPr>
              <a:buFont typeface="Wingdings" panose="05000000000000000000" pitchFamily="2" charset="2"/>
              <a:buChar char="Ø"/>
            </a:pPr>
            <a:r>
              <a:rPr lang="fi-FI" sz="3400" dirty="0">
                <a:solidFill>
                  <a:srgbClr val="000000"/>
                </a:solidFill>
                <a:latin typeface="Aptos" panose="020B0004020202020204" pitchFamily="34" charset="0"/>
              </a:rPr>
              <a:t>Katso lisätietoa ja mallitesti osoitteessa </a:t>
            </a:r>
            <a:r>
              <a:rPr lang="fi-FI" sz="3400" dirty="0">
                <a:solidFill>
                  <a:srgbClr val="000000"/>
                </a:solidFill>
                <a:latin typeface="Aptos" panose="020B0004020202020204" pitchFamily="34" charset="0"/>
                <a:hlinkClick r:id="rId3"/>
              </a:rPr>
              <a:t>www.ruokavirasto.fi/elintarvikkeet/hygieniapassi/</a:t>
            </a:r>
            <a:endParaRPr lang="fi-FI" sz="3400" dirty="0">
              <a:solidFill>
                <a:srgbClr val="000000"/>
              </a:solidFill>
              <a:latin typeface="Aptos" panose="020B0004020202020204" pitchFamily="34" charset="0"/>
            </a:endParaRPr>
          </a:p>
          <a:p>
            <a:endParaRPr lang="fi-FI" sz="2400" dirty="0">
              <a:solidFill>
                <a:srgbClr val="000000"/>
              </a:solidFill>
              <a:latin typeface="Arial"/>
            </a:endParaRPr>
          </a:p>
          <a:p>
            <a:endParaRPr lang="fi-FI" sz="2800" dirty="0">
              <a:solidFill>
                <a:srgbClr val="000000"/>
              </a:solidFill>
              <a:latin typeface="Arial"/>
            </a:endParaRPr>
          </a:p>
        </p:txBody>
      </p:sp>
      <p:sp>
        <p:nvSpPr>
          <p:cNvPr id="4" name="Otsikko 4">
            <a:extLst>
              <a:ext uri="{FF2B5EF4-FFF2-40B4-BE49-F238E27FC236}">
                <a16:creationId xmlns:a16="http://schemas.microsoft.com/office/drawing/2014/main" id="{B8AF74AF-01AB-00CF-FB9F-3FC86BF33541}"/>
              </a:ext>
              <a:ext uri="{C183D7F6-B498-43B3-948B-1728B52AA6E4}">
                <adec:decorative xmlns:adec="http://schemas.microsoft.com/office/drawing/2017/decorative" val="1"/>
              </a:ext>
            </a:extLst>
          </p:cNvPr>
          <p:cNvSpPr txBox="1">
            <a:spLocks/>
          </p:cNvSpPr>
          <p:nvPr/>
        </p:nvSpPr>
        <p:spPr>
          <a:xfrm>
            <a:off x="183481" y="225369"/>
            <a:ext cx="6491037" cy="523932"/>
          </a:xfrm>
          <a:prstGeom prst="rect">
            <a:avLst/>
          </a:prstGeom>
          <a:solidFill>
            <a:srgbClr val="51C6E1"/>
          </a:solidFill>
          <a:ln w="25400" cap="flat" cmpd="sng" algn="ctr">
            <a:noFill/>
            <a:prstDash val="solid"/>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422041"/>
            <a:r>
              <a:rPr lang="fi-FI" sz="2215" b="1" dirty="0">
                <a:solidFill>
                  <a:prstClr val="black"/>
                </a:solidFill>
                <a:effectLst>
                  <a:glow rad="127000">
                    <a:srgbClr val="51C6E1"/>
                  </a:glow>
                </a:effectLst>
                <a:latin typeface="Biome" panose="020B0502040204020203" pitchFamily="34" charset="0"/>
                <a:cs typeface="Biome" panose="020B0502040204020203" pitchFamily="34" charset="0"/>
              </a:rPr>
              <a:t>Hygieniapassi </a:t>
            </a:r>
            <a:endParaRPr lang="fi-FI" sz="935" dirty="0">
              <a:solidFill>
                <a:srgbClr val="51C6E1"/>
              </a:solidFill>
              <a:effectLst>
                <a:glow rad="127000">
                  <a:srgbClr val="51C6E1"/>
                </a:glow>
              </a:effectLst>
              <a:latin typeface="Biome" panose="020B0502040204020203" pitchFamily="34" charset="0"/>
              <a:cs typeface="Biome" panose="020B0502040204020203" pitchFamily="34" charset="0"/>
            </a:endParaRPr>
          </a:p>
        </p:txBody>
      </p:sp>
      <p:sp>
        <p:nvSpPr>
          <p:cNvPr id="7" name="Suunnikas 6">
            <a:extLst>
              <a:ext uri="{FF2B5EF4-FFF2-40B4-BE49-F238E27FC236}">
                <a16:creationId xmlns:a16="http://schemas.microsoft.com/office/drawing/2014/main" id="{3D0703AB-4C90-A901-F84A-0D76A8A7BA69}"/>
              </a:ext>
              <a:ext uri="{C183D7F6-B498-43B3-948B-1728B52AA6E4}">
                <adec:decorative xmlns:adec="http://schemas.microsoft.com/office/drawing/2017/decorative" val="1"/>
              </a:ext>
            </a:extLst>
          </p:cNvPr>
          <p:cNvSpPr/>
          <p:nvPr/>
        </p:nvSpPr>
        <p:spPr>
          <a:xfrm>
            <a:off x="743127" y="6858013"/>
            <a:ext cx="6540486" cy="1138296"/>
          </a:xfrm>
          <a:prstGeom prst="parallelogram">
            <a:avLst/>
          </a:prstGeom>
          <a:ln w="44450">
            <a:solidFill>
              <a:srgbClr val="FB85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22041"/>
            <a:endParaRPr lang="fi-FI" sz="935">
              <a:solidFill>
                <a:prstClr val="black"/>
              </a:solidFill>
              <a:latin typeface="Aptos" panose="02110004020202020204"/>
            </a:endParaRPr>
          </a:p>
        </p:txBody>
      </p:sp>
      <p:sp>
        <p:nvSpPr>
          <p:cNvPr id="8" name="Tekstiruutu 7">
            <a:extLst>
              <a:ext uri="{FF2B5EF4-FFF2-40B4-BE49-F238E27FC236}">
                <a16:creationId xmlns:a16="http://schemas.microsoft.com/office/drawing/2014/main" id="{C1ABDF72-C015-8885-7011-6BB4D0259EAA}"/>
              </a:ext>
            </a:extLst>
          </p:cNvPr>
          <p:cNvSpPr txBox="1"/>
          <p:nvPr/>
        </p:nvSpPr>
        <p:spPr>
          <a:xfrm>
            <a:off x="1222485" y="7182158"/>
            <a:ext cx="5585483" cy="490006"/>
          </a:xfrm>
          <a:prstGeom prst="rect">
            <a:avLst/>
          </a:prstGeom>
          <a:noFill/>
        </p:spPr>
        <p:txBody>
          <a:bodyPr wrap="square">
            <a:spAutoFit/>
          </a:bodyPr>
          <a:lstStyle/>
          <a:p>
            <a:pPr defTabSz="422041"/>
            <a:r>
              <a:rPr lang="fi-FI" sz="1292" b="1" dirty="0">
                <a:solidFill>
                  <a:srgbClr val="333F48"/>
                </a:solidFill>
                <a:latin typeface="Verdana" panose="020B0604030504040204" pitchFamily="34" charset="0"/>
                <a:ea typeface="Verdana" panose="020B0604030504040204" pitchFamily="34" charset="0"/>
                <a:cs typeface="Segoe UI" panose="020B0502040204020203" pitchFamily="34" charset="0"/>
              </a:rPr>
              <a:t>Elintarvikehuoneisto </a:t>
            </a:r>
            <a:r>
              <a:rPr lang="fi-FI" sz="1292" dirty="0">
                <a:solidFill>
                  <a:srgbClr val="333F48"/>
                </a:solidFill>
                <a:latin typeface="Verdana" panose="020B0604030504040204" pitchFamily="34" charset="0"/>
                <a:ea typeface="Verdana" panose="020B0604030504040204" pitchFamily="34" charset="0"/>
                <a:cs typeface="Segoe UI" panose="020B0502040204020203" pitchFamily="34" charset="0"/>
              </a:rPr>
              <a:t>= tila, jossa käsitellään elintarvikkeita</a:t>
            </a:r>
          </a:p>
          <a:p>
            <a:pPr defTabSz="422041"/>
            <a:r>
              <a:rPr lang="fi-FI" sz="1292" b="1" dirty="0">
                <a:solidFill>
                  <a:srgbClr val="333F48"/>
                </a:solidFill>
                <a:latin typeface="Verdana" panose="020B0604030504040204" pitchFamily="34" charset="0"/>
                <a:ea typeface="Verdana" panose="020B0604030504040204" pitchFamily="34" charset="0"/>
                <a:cs typeface="Segoe UI" panose="020B0502040204020203" pitchFamily="34" charset="0"/>
              </a:rPr>
              <a:t>Helposti pilaantuva = </a:t>
            </a:r>
            <a:r>
              <a:rPr lang="fi-FI" sz="1292" dirty="0">
                <a:solidFill>
                  <a:srgbClr val="333F48"/>
                </a:solidFill>
                <a:latin typeface="Verdana" panose="020B0604030504040204" pitchFamily="34" charset="0"/>
                <a:ea typeface="Verdana" panose="020B0604030504040204" pitchFamily="34" charset="0"/>
                <a:cs typeface="Segoe UI" panose="020B0502040204020203" pitchFamily="34" charset="0"/>
              </a:rPr>
              <a:t>menee nopeasti huonoksi</a:t>
            </a:r>
          </a:p>
        </p:txBody>
      </p:sp>
      <p:pic>
        <p:nvPicPr>
          <p:cNvPr id="2" name="Kuva 1">
            <a:extLst>
              <a:ext uri="{FF2B5EF4-FFF2-40B4-BE49-F238E27FC236}">
                <a16:creationId xmlns:a16="http://schemas.microsoft.com/office/drawing/2014/main" id="{4E294B2F-6BA0-5894-1803-5A27DBC0F6F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6337" y="8235272"/>
            <a:ext cx="653385" cy="652218"/>
          </a:xfrm>
          <a:prstGeom prst="rect">
            <a:avLst/>
          </a:prstGeom>
        </p:spPr>
      </p:pic>
    </p:spTree>
    <p:extLst>
      <p:ext uri="{BB962C8B-B14F-4D97-AF65-F5344CB8AC3E}">
        <p14:creationId xmlns:p14="http://schemas.microsoft.com/office/powerpoint/2010/main" val="3513427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7B87AC9D-EA73-BE1E-88E2-A7191A133886}"/>
              </a:ext>
            </a:extLst>
          </p:cNvPr>
          <p:cNvSpPr>
            <a:spLocks noGrp="1"/>
          </p:cNvSpPr>
          <p:nvPr>
            <p:ph idx="1"/>
          </p:nvPr>
        </p:nvSpPr>
        <p:spPr>
          <a:xfrm>
            <a:off x="835729" y="945230"/>
            <a:ext cx="5268069" cy="5492200"/>
          </a:xfrm>
        </p:spPr>
        <p:txBody>
          <a:bodyPr>
            <a:normAutofit fontScale="25000" lnSpcReduction="20000"/>
          </a:bodyPr>
          <a:lstStyle/>
          <a:p>
            <a:pPr marL="0" indent="0">
              <a:buNone/>
            </a:pPr>
            <a:r>
              <a:rPr lang="fi-FI" sz="2800" dirty="0">
                <a:latin typeface="Aptos" panose="020B0004020202020204" pitchFamily="34" charset="0"/>
              </a:rPr>
              <a:t>________________________________________________________________________________________________________________</a:t>
            </a:r>
          </a:p>
          <a:p>
            <a:pPr marL="0" indent="0">
              <a:buNone/>
            </a:pPr>
            <a:endParaRPr lang="fi-FI" sz="2800" dirty="0">
              <a:latin typeface="Aptos" panose="020B0004020202020204" pitchFamily="34" charset="0"/>
            </a:endParaRPr>
          </a:p>
          <a:p>
            <a:pPr marL="0" indent="0">
              <a:buNone/>
            </a:pPr>
            <a:endParaRPr lang="fi-FI" sz="2800" dirty="0">
              <a:latin typeface="Aptos" panose="020B0004020202020204" pitchFamily="34" charset="0"/>
            </a:endParaRPr>
          </a:p>
          <a:p>
            <a:pPr marL="0" indent="0">
              <a:buNone/>
            </a:pPr>
            <a:r>
              <a:rPr lang="fi-FI" sz="2800" dirty="0">
                <a:latin typeface="Aptos" panose="020B0004020202020204" pitchFamily="34" charset="0"/>
              </a:rPr>
              <a:t>________________________________________________________________________________________________________________</a:t>
            </a:r>
          </a:p>
          <a:p>
            <a:pPr marL="0" indent="0">
              <a:buNone/>
            </a:pPr>
            <a:endParaRPr lang="fi-FI" sz="2800" dirty="0">
              <a:latin typeface="Aptos" panose="020B0004020202020204" pitchFamily="34" charset="0"/>
            </a:endParaRPr>
          </a:p>
          <a:p>
            <a:pPr marL="0" indent="0">
              <a:buNone/>
            </a:pPr>
            <a:endParaRPr lang="fi-FI" sz="2800" dirty="0">
              <a:latin typeface="Aptos" panose="020B0004020202020204" pitchFamily="34" charset="0"/>
            </a:endParaRPr>
          </a:p>
          <a:p>
            <a:pPr marL="0" indent="0">
              <a:buNone/>
            </a:pPr>
            <a:r>
              <a:rPr lang="fi-FI" sz="2800" dirty="0">
                <a:latin typeface="Aptos" panose="020B0004020202020204" pitchFamily="34" charset="0"/>
              </a:rPr>
              <a:t>________________________________________________________________________________________________________________</a:t>
            </a:r>
          </a:p>
          <a:p>
            <a:pPr marL="0" indent="0">
              <a:buNone/>
            </a:pPr>
            <a:endParaRPr lang="fi-FI" sz="2800" dirty="0">
              <a:latin typeface="Aptos" panose="020B0004020202020204" pitchFamily="34" charset="0"/>
            </a:endParaRPr>
          </a:p>
          <a:p>
            <a:pPr marL="0" indent="0">
              <a:buNone/>
            </a:pPr>
            <a:endParaRPr lang="fi-FI" sz="2800" dirty="0">
              <a:latin typeface="Aptos" panose="020B0004020202020204" pitchFamily="34" charset="0"/>
            </a:endParaRPr>
          </a:p>
          <a:p>
            <a:pPr marL="0" indent="0">
              <a:buNone/>
            </a:pPr>
            <a:r>
              <a:rPr lang="fi-FI" sz="2800" dirty="0">
                <a:latin typeface="Aptos" panose="020B0004020202020204" pitchFamily="34" charset="0"/>
              </a:rPr>
              <a:t>________________________________________________________________________________________________________________</a:t>
            </a:r>
          </a:p>
          <a:p>
            <a:pPr marL="0" indent="0">
              <a:buNone/>
            </a:pPr>
            <a:endParaRPr lang="fi-FI" sz="2800" dirty="0">
              <a:latin typeface="Aptos" panose="020B0004020202020204" pitchFamily="34" charset="0"/>
            </a:endParaRPr>
          </a:p>
          <a:p>
            <a:pPr marL="0" indent="0">
              <a:buNone/>
            </a:pPr>
            <a:endParaRPr lang="fi-FI" sz="2800" dirty="0">
              <a:latin typeface="Aptos" panose="020B0004020202020204" pitchFamily="34" charset="0"/>
            </a:endParaRPr>
          </a:p>
          <a:p>
            <a:pPr marL="0" indent="0">
              <a:buNone/>
            </a:pPr>
            <a:r>
              <a:rPr lang="fi-FI" sz="2800" dirty="0">
                <a:latin typeface="Aptos" panose="020B0004020202020204" pitchFamily="34" charset="0"/>
              </a:rPr>
              <a:t>________________________________________________________________________________________________________________</a:t>
            </a:r>
          </a:p>
          <a:p>
            <a:pPr marL="0" indent="0">
              <a:buNone/>
            </a:pPr>
            <a:endParaRPr lang="fi-FI" sz="2800" dirty="0">
              <a:latin typeface="Aptos" panose="020B0004020202020204" pitchFamily="34" charset="0"/>
            </a:endParaRPr>
          </a:p>
          <a:p>
            <a:pPr marL="0" indent="0">
              <a:buNone/>
            </a:pPr>
            <a:endParaRPr lang="fi-FI" sz="2800" dirty="0">
              <a:latin typeface="Aptos" panose="020B0004020202020204" pitchFamily="34" charset="0"/>
            </a:endParaRPr>
          </a:p>
          <a:p>
            <a:pPr marL="0" indent="0">
              <a:buNone/>
            </a:pPr>
            <a:r>
              <a:rPr lang="fi-FI" sz="2800" dirty="0">
                <a:latin typeface="Aptos" panose="020B0004020202020204" pitchFamily="34" charset="0"/>
              </a:rPr>
              <a:t>________________________________________________________________________________________________________________</a:t>
            </a:r>
          </a:p>
          <a:p>
            <a:pPr marL="0" indent="0">
              <a:buNone/>
            </a:pPr>
            <a:endParaRPr lang="fi-FI" sz="2800" dirty="0">
              <a:latin typeface="Aptos" panose="020B0004020202020204" pitchFamily="34" charset="0"/>
            </a:endParaRPr>
          </a:p>
          <a:p>
            <a:pPr marL="0" indent="0">
              <a:buNone/>
            </a:pPr>
            <a:endParaRPr lang="fi-FI" sz="2800" dirty="0">
              <a:latin typeface="Aptos" panose="020B0004020202020204" pitchFamily="34" charset="0"/>
            </a:endParaRPr>
          </a:p>
          <a:p>
            <a:pPr marL="0" indent="0">
              <a:buNone/>
            </a:pPr>
            <a:r>
              <a:rPr lang="fi-FI" sz="2800" dirty="0">
                <a:latin typeface="Aptos" panose="020B0004020202020204" pitchFamily="34" charset="0"/>
              </a:rPr>
              <a:t>________________________________________________________________________________________________________________</a:t>
            </a:r>
            <a:br>
              <a:rPr lang="fi-FI" sz="2800" dirty="0">
                <a:latin typeface="Aptos" panose="020B0004020202020204" pitchFamily="34" charset="0"/>
              </a:rPr>
            </a:br>
            <a:br>
              <a:rPr lang="fi-FI" sz="2800" dirty="0">
                <a:latin typeface="Aptos" panose="020B0004020202020204" pitchFamily="34" charset="0"/>
              </a:rPr>
            </a:br>
            <a:br>
              <a:rPr lang="fi-FI" sz="2800" dirty="0">
                <a:latin typeface="Aptos" panose="020B0004020202020204" pitchFamily="34" charset="0"/>
              </a:rPr>
            </a:br>
            <a:br>
              <a:rPr lang="fi-FI" sz="2800" dirty="0">
                <a:latin typeface="Aptos" panose="020B0004020202020204" pitchFamily="34" charset="0"/>
              </a:rPr>
            </a:br>
            <a:r>
              <a:rPr lang="fi-FI" sz="2800" dirty="0">
                <a:latin typeface="Aptos" panose="020B0004020202020204" pitchFamily="34" charset="0"/>
              </a:rPr>
              <a:t>________________________________________________________________________________________________________________</a:t>
            </a:r>
            <a:br>
              <a:rPr lang="fi-FI" sz="2800" dirty="0">
                <a:latin typeface="Aptos" panose="020B0004020202020204" pitchFamily="34" charset="0"/>
              </a:rPr>
            </a:br>
            <a:br>
              <a:rPr lang="fi-FI" sz="2800" dirty="0">
                <a:latin typeface="Aptos" panose="020B0004020202020204" pitchFamily="34" charset="0"/>
              </a:rPr>
            </a:br>
            <a:br>
              <a:rPr lang="fi-FI" sz="2800" dirty="0">
                <a:latin typeface="Aptos" panose="020B0004020202020204" pitchFamily="34" charset="0"/>
              </a:rPr>
            </a:br>
            <a:br>
              <a:rPr lang="fi-FI" sz="2800" dirty="0">
                <a:latin typeface="Aptos" panose="020B0004020202020204" pitchFamily="34" charset="0"/>
              </a:rPr>
            </a:br>
            <a:r>
              <a:rPr lang="fi-FI" sz="2800" dirty="0">
                <a:latin typeface="Aptos" panose="020B0004020202020204" pitchFamily="34" charset="0"/>
              </a:rPr>
              <a:t>________________________________________________________________________________________________________________</a:t>
            </a:r>
            <a:br>
              <a:rPr lang="fi-FI" sz="2800" dirty="0">
                <a:latin typeface="Aptos" panose="020B0004020202020204" pitchFamily="34" charset="0"/>
              </a:rPr>
            </a:br>
            <a:br>
              <a:rPr lang="fi-FI" sz="2800" dirty="0">
                <a:latin typeface="Aptos" panose="020B0004020202020204" pitchFamily="34" charset="0"/>
              </a:rPr>
            </a:br>
            <a:br>
              <a:rPr lang="fi-FI" sz="2800" dirty="0">
                <a:latin typeface="Aptos" panose="020B0004020202020204" pitchFamily="34" charset="0"/>
              </a:rPr>
            </a:br>
            <a:br>
              <a:rPr lang="fi-FI" sz="2800" dirty="0">
                <a:latin typeface="Aptos" panose="020B0004020202020204" pitchFamily="34" charset="0"/>
              </a:rPr>
            </a:br>
            <a:r>
              <a:rPr lang="fi-FI" sz="2800" dirty="0">
                <a:latin typeface="Aptos" panose="020B0004020202020204" pitchFamily="34" charset="0"/>
              </a:rPr>
              <a:t>________________________________________________________________________________________________________________</a:t>
            </a:r>
          </a:p>
          <a:p>
            <a:pPr marL="0" indent="0">
              <a:buNone/>
            </a:pPr>
            <a:br>
              <a:rPr lang="fi-FI" sz="2800" dirty="0">
                <a:latin typeface="Aptos" panose="020B0004020202020204" pitchFamily="34" charset="0"/>
              </a:rPr>
            </a:br>
            <a:br>
              <a:rPr lang="fi-FI" sz="2800" dirty="0">
                <a:latin typeface="Aptos" panose="020B0004020202020204" pitchFamily="34" charset="0"/>
              </a:rPr>
            </a:br>
            <a:r>
              <a:rPr lang="fi-FI" sz="2800" dirty="0">
                <a:latin typeface="Aptos" panose="020B0004020202020204" pitchFamily="34" charset="0"/>
              </a:rPr>
              <a:t>________________________________________________________________________________________________________________</a:t>
            </a:r>
          </a:p>
          <a:p>
            <a:pPr marL="0" indent="0">
              <a:buNone/>
            </a:pPr>
            <a:endParaRPr lang="fi-FI" sz="2800" dirty="0">
              <a:latin typeface="Aptos" panose="020B0004020202020204" pitchFamily="34" charset="0"/>
            </a:endParaRPr>
          </a:p>
          <a:p>
            <a:pPr marL="0" indent="0">
              <a:buNone/>
            </a:pPr>
            <a:endParaRPr lang="fi-FI" sz="2800" dirty="0">
              <a:latin typeface="Aptos" panose="020B0004020202020204" pitchFamily="34" charset="0"/>
            </a:endParaRPr>
          </a:p>
          <a:p>
            <a:pPr marL="0" indent="0">
              <a:buNone/>
            </a:pPr>
            <a:r>
              <a:rPr lang="fi-FI" sz="2800" dirty="0">
                <a:latin typeface="Aptos" panose="020B0004020202020204" pitchFamily="34" charset="0"/>
              </a:rPr>
              <a:t>________________________________________________________________________________________________________________</a:t>
            </a:r>
          </a:p>
          <a:p>
            <a:pPr marL="0" indent="0">
              <a:buNone/>
            </a:pPr>
            <a:endParaRPr lang="fi-FI" sz="2800" dirty="0">
              <a:latin typeface="Aptos" panose="020B0004020202020204" pitchFamily="34" charset="0"/>
            </a:endParaRPr>
          </a:p>
          <a:p>
            <a:pPr marL="0" indent="0">
              <a:buNone/>
            </a:pPr>
            <a:endParaRPr lang="fi-FI" sz="2800" dirty="0">
              <a:latin typeface="Aptos" panose="020B0004020202020204" pitchFamily="34" charset="0"/>
            </a:endParaRPr>
          </a:p>
          <a:p>
            <a:pPr marL="0" indent="0">
              <a:buNone/>
            </a:pPr>
            <a:r>
              <a:rPr lang="fi-FI" sz="2800" dirty="0">
                <a:latin typeface="Aptos" panose="020B0004020202020204" pitchFamily="34" charset="0"/>
              </a:rPr>
              <a:t>________________________________________________________________________________________________________________</a:t>
            </a:r>
          </a:p>
          <a:p>
            <a:pPr marL="0" indent="0">
              <a:buNone/>
            </a:pPr>
            <a:endParaRPr lang="fi-FI" sz="2800" dirty="0">
              <a:latin typeface="Aptos" panose="020B0004020202020204" pitchFamily="34" charset="0"/>
            </a:endParaRPr>
          </a:p>
          <a:p>
            <a:pPr marL="0" indent="0">
              <a:buNone/>
            </a:pPr>
            <a:endParaRPr lang="fi-FI" sz="2800" dirty="0">
              <a:latin typeface="Aptos" panose="020B0004020202020204" pitchFamily="34" charset="0"/>
            </a:endParaRPr>
          </a:p>
          <a:p>
            <a:pPr marL="0" indent="0">
              <a:buNone/>
            </a:pPr>
            <a:r>
              <a:rPr lang="fi-FI" sz="2800" dirty="0">
                <a:latin typeface="Aptos" panose="020B0004020202020204" pitchFamily="34" charset="0"/>
              </a:rPr>
              <a:t>________________________________________________________________________________________________________________</a:t>
            </a:r>
          </a:p>
          <a:p>
            <a:pPr marL="0" indent="0">
              <a:buNone/>
            </a:pPr>
            <a:endParaRPr lang="fi-FI" sz="2800" dirty="0">
              <a:latin typeface="Aptos" panose="020B0004020202020204" pitchFamily="34" charset="0"/>
            </a:endParaRPr>
          </a:p>
          <a:p>
            <a:pPr marL="0" indent="0">
              <a:buNone/>
            </a:pPr>
            <a:endParaRPr lang="fi-FI" sz="2800" dirty="0">
              <a:latin typeface="Aptos" panose="020B0004020202020204" pitchFamily="34" charset="0"/>
            </a:endParaRPr>
          </a:p>
          <a:p>
            <a:pPr marL="0" indent="0">
              <a:buNone/>
            </a:pPr>
            <a:r>
              <a:rPr lang="fi-FI" sz="2800" dirty="0">
                <a:latin typeface="Aptos" panose="020B0004020202020204" pitchFamily="34" charset="0"/>
              </a:rPr>
              <a:t>________________________________________________________________________________________________________________</a:t>
            </a:r>
            <a:br>
              <a:rPr lang="fi-FI" sz="2800" dirty="0">
                <a:latin typeface="Aptos" panose="020B0004020202020204" pitchFamily="34" charset="0"/>
              </a:rPr>
            </a:br>
            <a:br>
              <a:rPr lang="fi-FI" sz="2800" dirty="0">
                <a:latin typeface="Aptos" panose="020B0004020202020204" pitchFamily="34" charset="0"/>
              </a:rPr>
            </a:br>
            <a:br>
              <a:rPr lang="fi-FI" sz="2800" dirty="0">
                <a:latin typeface="Aptos" panose="020B0004020202020204" pitchFamily="34" charset="0"/>
              </a:rPr>
            </a:br>
            <a:br>
              <a:rPr lang="fi-FI" sz="2800" dirty="0">
                <a:latin typeface="Aptos" panose="020B0004020202020204" pitchFamily="34" charset="0"/>
              </a:rPr>
            </a:br>
            <a:r>
              <a:rPr lang="fi-FI" sz="2800" dirty="0">
                <a:latin typeface="Aptos" panose="020B0004020202020204" pitchFamily="34" charset="0"/>
              </a:rPr>
              <a:t>________________________________________________________________________________________________________________</a:t>
            </a:r>
            <a:br>
              <a:rPr lang="fi-FI" sz="2800" dirty="0">
                <a:latin typeface="Aptos" panose="020B0004020202020204" pitchFamily="34" charset="0"/>
              </a:rPr>
            </a:br>
            <a:br>
              <a:rPr lang="fi-FI" sz="2800" dirty="0">
                <a:latin typeface="Aptos" panose="020B0004020202020204" pitchFamily="34" charset="0"/>
              </a:rPr>
            </a:br>
            <a:br>
              <a:rPr lang="fi-FI" sz="2800" dirty="0">
                <a:latin typeface="Aptos" panose="020B0004020202020204" pitchFamily="34" charset="0"/>
              </a:rPr>
            </a:br>
            <a:br>
              <a:rPr lang="fi-FI" sz="2800" dirty="0">
                <a:latin typeface="Aptos" panose="020B0004020202020204" pitchFamily="34" charset="0"/>
              </a:rPr>
            </a:br>
            <a:r>
              <a:rPr lang="fi-FI" sz="2800" dirty="0">
                <a:latin typeface="Aptos" panose="020B0004020202020204" pitchFamily="34" charset="0"/>
              </a:rPr>
              <a:t>________________________________________________________________________________________________________________</a:t>
            </a:r>
            <a:br>
              <a:rPr lang="fi-FI" sz="2800" dirty="0">
                <a:latin typeface="Aptos" panose="020B0004020202020204" pitchFamily="34" charset="0"/>
              </a:rPr>
            </a:br>
            <a:br>
              <a:rPr lang="fi-FI" sz="2800" dirty="0">
                <a:latin typeface="Aptos" panose="020B0004020202020204" pitchFamily="34" charset="0"/>
              </a:rPr>
            </a:br>
            <a:br>
              <a:rPr lang="fi-FI" sz="2800" dirty="0">
                <a:latin typeface="Aptos" panose="020B0004020202020204" pitchFamily="34" charset="0"/>
              </a:rPr>
            </a:br>
            <a:br>
              <a:rPr lang="fi-FI" sz="2800" dirty="0">
                <a:latin typeface="Aptos" panose="020B0004020202020204" pitchFamily="34" charset="0"/>
              </a:rPr>
            </a:br>
            <a:r>
              <a:rPr lang="fi-FI" sz="2800" dirty="0">
                <a:latin typeface="Aptos" panose="020B0004020202020204" pitchFamily="34" charset="0"/>
              </a:rPr>
              <a:t>________________________________________________________________________________________________________________</a:t>
            </a:r>
            <a:br>
              <a:rPr lang="fi-FI" sz="1200" dirty="0"/>
            </a:br>
            <a:br>
              <a:rPr lang="fi-FI" sz="1200" dirty="0"/>
            </a:br>
            <a:br>
              <a:rPr lang="fi-FI" sz="727" dirty="0"/>
            </a:br>
            <a:br>
              <a:rPr lang="fi-FI" sz="727" dirty="0"/>
            </a:br>
            <a:br>
              <a:rPr lang="fi-FI" sz="727" dirty="0"/>
            </a:br>
            <a:br>
              <a:rPr lang="fi-FI" sz="727" dirty="0"/>
            </a:br>
            <a:endParaRPr lang="fi-FI" sz="727" dirty="0"/>
          </a:p>
        </p:txBody>
      </p:sp>
      <p:sp>
        <p:nvSpPr>
          <p:cNvPr id="4" name="Suorakulmio 3">
            <a:extLst>
              <a:ext uri="{FF2B5EF4-FFF2-40B4-BE49-F238E27FC236}">
                <a16:creationId xmlns:a16="http://schemas.microsoft.com/office/drawing/2014/main" id="{75B11473-4C36-1ED9-CB71-B6F6F016916C}"/>
              </a:ext>
            </a:extLst>
          </p:cNvPr>
          <p:cNvSpPr/>
          <p:nvPr/>
        </p:nvSpPr>
        <p:spPr>
          <a:xfrm>
            <a:off x="263769" y="157518"/>
            <a:ext cx="6330462" cy="494700"/>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215" b="1" dirty="0">
                <a:solidFill>
                  <a:srgbClr val="333F48"/>
                </a:solidFill>
                <a:latin typeface="Verdana" panose="020B0604030504040204" pitchFamily="34" charset="0"/>
                <a:ea typeface="Verdana" panose="020B0604030504040204" pitchFamily="34" charset="0"/>
              </a:rPr>
              <a:t>Muistiinpanot</a:t>
            </a:r>
          </a:p>
        </p:txBody>
      </p:sp>
      <p:pic>
        <p:nvPicPr>
          <p:cNvPr id="5" name="Kuva 4">
            <a:extLst>
              <a:ext uri="{FF2B5EF4-FFF2-40B4-BE49-F238E27FC236}">
                <a16:creationId xmlns:a16="http://schemas.microsoft.com/office/drawing/2014/main" id="{31C8463C-E911-0948-7D58-8EA54EA56E06}"/>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7185" y="8367182"/>
            <a:ext cx="653385" cy="652218"/>
          </a:xfrm>
          <a:prstGeom prst="rect">
            <a:avLst/>
          </a:prstGeom>
        </p:spPr>
      </p:pic>
      <p:pic>
        <p:nvPicPr>
          <p:cNvPr id="8" name="Kuva 7">
            <a:extLst>
              <a:ext uri="{FF2B5EF4-FFF2-40B4-BE49-F238E27FC236}">
                <a16:creationId xmlns:a16="http://schemas.microsoft.com/office/drawing/2014/main" id="{77E15492-6F46-C634-3331-C0E99D62BA38}"/>
              </a:ext>
            </a:extLst>
          </p:cNvPr>
          <p:cNvPicPr>
            <a:picLocks noChangeAspect="1"/>
          </p:cNvPicPr>
          <p:nvPr/>
        </p:nvPicPr>
        <p:blipFill>
          <a:blip r:embed="rId3"/>
          <a:stretch>
            <a:fillRect/>
          </a:stretch>
        </p:blipFill>
        <p:spPr>
          <a:xfrm>
            <a:off x="2022604" y="8322017"/>
            <a:ext cx="2467834" cy="414779"/>
          </a:xfrm>
          <a:prstGeom prst="rect">
            <a:avLst/>
          </a:prstGeom>
        </p:spPr>
      </p:pic>
      <p:sp>
        <p:nvSpPr>
          <p:cNvPr id="11" name="Suorakulmio 10">
            <a:extLst>
              <a:ext uri="{FF2B5EF4-FFF2-40B4-BE49-F238E27FC236}">
                <a16:creationId xmlns:a16="http://schemas.microsoft.com/office/drawing/2014/main" id="{95943C37-EE37-1291-6A81-55C638F7478C}"/>
              </a:ext>
            </a:extLst>
          </p:cNvPr>
          <p:cNvSpPr/>
          <p:nvPr/>
        </p:nvSpPr>
        <p:spPr>
          <a:xfrm>
            <a:off x="263769" y="6760595"/>
            <a:ext cx="6330462" cy="494700"/>
          </a:xfrm>
          <a:prstGeom prst="rect">
            <a:avLst/>
          </a:prstGeom>
          <a:solidFill>
            <a:srgbClr val="FFCF9B"/>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215" b="1" dirty="0">
              <a:solidFill>
                <a:srgbClr val="333F48"/>
              </a:solidFill>
              <a:latin typeface="Verdana" panose="020B0604030504040204" pitchFamily="34" charset="0"/>
              <a:ea typeface="Verdana" panose="020B0604030504040204" pitchFamily="34" charset="0"/>
            </a:endParaRPr>
          </a:p>
          <a:p>
            <a:pPr algn="ctr"/>
            <a:r>
              <a:rPr lang="fi-FI" sz="2000" b="1" dirty="0">
                <a:solidFill>
                  <a:srgbClr val="333F48"/>
                </a:solidFill>
                <a:latin typeface="Verdana" panose="020B0604030504040204" pitchFamily="34" charset="0"/>
                <a:ea typeface="Verdana" panose="020B0604030504040204" pitchFamily="34" charset="0"/>
              </a:rPr>
              <a:t>Lisää Hygienia työssä -sanastoa</a:t>
            </a:r>
          </a:p>
          <a:p>
            <a:pPr algn="ctr"/>
            <a:endParaRPr lang="fi-FI" sz="1558" b="1" dirty="0">
              <a:solidFill>
                <a:schemeClr val="bg1"/>
              </a:solidFill>
              <a:latin typeface="+mj-lt"/>
            </a:endParaRPr>
          </a:p>
        </p:txBody>
      </p:sp>
      <p:sp>
        <p:nvSpPr>
          <p:cNvPr id="12" name="Tekstiruutu 11">
            <a:extLst>
              <a:ext uri="{FF2B5EF4-FFF2-40B4-BE49-F238E27FC236}">
                <a16:creationId xmlns:a16="http://schemas.microsoft.com/office/drawing/2014/main" id="{C8BA357D-A3C0-F0DB-9F73-3527BB57D583}"/>
              </a:ext>
            </a:extLst>
          </p:cNvPr>
          <p:cNvSpPr txBox="1"/>
          <p:nvPr/>
        </p:nvSpPr>
        <p:spPr>
          <a:xfrm>
            <a:off x="2091425" y="7720851"/>
            <a:ext cx="4012373" cy="646331"/>
          </a:xfrm>
          <a:prstGeom prst="rect">
            <a:avLst/>
          </a:prstGeom>
          <a:noFill/>
        </p:spPr>
        <p:txBody>
          <a:bodyPr wrap="square">
            <a:spAutoFit/>
          </a:bodyPr>
          <a:lstStyle/>
          <a:p>
            <a:r>
              <a:rPr lang="fi-FI" dirty="0">
                <a:hlinkClick r:id="rId4"/>
              </a:rPr>
              <a:t>https://osaamisenpaikka.fi/hygienia/</a:t>
            </a:r>
            <a:endParaRPr lang="fi-FI" dirty="0"/>
          </a:p>
          <a:p>
            <a:endParaRPr lang="fi-FI" dirty="0"/>
          </a:p>
        </p:txBody>
      </p:sp>
      <p:pic>
        <p:nvPicPr>
          <p:cNvPr id="14" name="Kuva 13">
            <a:extLst>
              <a:ext uri="{FF2B5EF4-FFF2-40B4-BE49-F238E27FC236}">
                <a16:creationId xmlns:a16="http://schemas.microsoft.com/office/drawing/2014/main" id="{F1851C94-35C4-ED07-ADC9-EA3139135B19}"/>
              </a:ext>
            </a:extLst>
          </p:cNvPr>
          <p:cNvPicPr>
            <a:picLocks noChangeAspect="1"/>
          </p:cNvPicPr>
          <p:nvPr/>
        </p:nvPicPr>
        <p:blipFill>
          <a:blip r:embed="rId5"/>
          <a:stretch>
            <a:fillRect/>
          </a:stretch>
        </p:blipFill>
        <p:spPr>
          <a:xfrm>
            <a:off x="566965" y="7578460"/>
            <a:ext cx="1134135" cy="1114831"/>
          </a:xfrm>
          <a:prstGeom prst="rect">
            <a:avLst/>
          </a:prstGeom>
        </p:spPr>
      </p:pic>
    </p:spTree>
    <p:extLst>
      <p:ext uri="{BB962C8B-B14F-4D97-AF65-F5344CB8AC3E}">
        <p14:creationId xmlns:p14="http://schemas.microsoft.com/office/powerpoint/2010/main" val="1697892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EA92F-A0FB-742E-C220-2757C4408417}"/>
            </a:ext>
          </a:extLst>
        </p:cNvPr>
        <p:cNvGrpSpPr/>
        <p:nvPr/>
      </p:nvGrpSpPr>
      <p:grpSpPr>
        <a:xfrm>
          <a:off x="0" y="0"/>
          <a:ext cx="0" cy="0"/>
          <a:chOff x="0" y="0"/>
          <a:chExt cx="0" cy="0"/>
        </a:xfrm>
      </p:grpSpPr>
      <p:pic>
        <p:nvPicPr>
          <p:cNvPr id="4" name="Kuva 3" descr="Kuva, joka sisältää kohteen vaate, henkilö, sisä-, Keittäjä&#10;&#10;Tekoälyllä luotu sisältö voi olla virheellistä.">
            <a:extLst>
              <a:ext uri="{FF2B5EF4-FFF2-40B4-BE49-F238E27FC236}">
                <a16:creationId xmlns:a16="http://schemas.microsoft.com/office/drawing/2014/main" id="{C7C1FA79-C462-626A-2451-6115F405EA6A}"/>
              </a:ext>
            </a:extLst>
          </p:cNvPr>
          <p:cNvPicPr>
            <a:picLocks noChangeAspect="1"/>
          </p:cNvPicPr>
          <p:nvPr/>
        </p:nvPicPr>
        <p:blipFill>
          <a:blip r:embed="rId2"/>
          <a:srcRect t="14024" b="19482"/>
          <a:stretch>
            <a:fillRect/>
          </a:stretch>
        </p:blipFill>
        <p:spPr>
          <a:xfrm>
            <a:off x="18042" y="6905802"/>
            <a:ext cx="6858000" cy="2776619"/>
          </a:xfrm>
          <a:prstGeom prst="rect">
            <a:avLst/>
          </a:prstGeom>
        </p:spPr>
      </p:pic>
      <p:sp>
        <p:nvSpPr>
          <p:cNvPr id="3" name="Suorakulmio 2">
            <a:extLst>
              <a:ext uri="{FF2B5EF4-FFF2-40B4-BE49-F238E27FC236}">
                <a16:creationId xmlns:a16="http://schemas.microsoft.com/office/drawing/2014/main" id="{83671C40-C415-F50A-2409-F9D48A2B8565}"/>
              </a:ext>
              <a:ext uri="{C183D7F6-B498-43B3-948B-1728B52AA6E4}">
                <adec:decorative xmlns:adec="http://schemas.microsoft.com/office/drawing/2017/decorative" val="1"/>
              </a:ext>
            </a:extLst>
          </p:cNvPr>
          <p:cNvSpPr/>
          <p:nvPr/>
        </p:nvSpPr>
        <p:spPr>
          <a:xfrm>
            <a:off x="263769" y="176174"/>
            <a:ext cx="6366546" cy="621322"/>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215" b="1" dirty="0">
                <a:solidFill>
                  <a:schemeClr val="tx1"/>
                </a:solidFill>
                <a:effectLst>
                  <a:glow rad="127000">
                    <a:srgbClr val="51C6E1"/>
                  </a:glow>
                </a:effectLst>
                <a:latin typeface="Biome" panose="020B0502040204020203" pitchFamily="34" charset="0"/>
                <a:cs typeface="Biome" panose="020B0502040204020203" pitchFamily="34" charset="0"/>
              </a:rPr>
              <a:t>JOHDANTO</a:t>
            </a:r>
            <a:r>
              <a:rPr lang="fi-FI" sz="935" dirty="0">
                <a:solidFill>
                  <a:srgbClr val="51C6E1"/>
                </a:solidFill>
                <a:effectLst>
                  <a:glow rad="127000">
                    <a:srgbClr val="51C6E1"/>
                  </a:glow>
                </a:effectLst>
                <a:latin typeface="Biome" panose="020B0502040204020203" pitchFamily="34" charset="0"/>
                <a:cs typeface="Biome" panose="020B0502040204020203" pitchFamily="34" charset="0"/>
              </a:rPr>
              <a:t>: </a:t>
            </a:r>
          </a:p>
        </p:txBody>
      </p:sp>
      <p:pic>
        <p:nvPicPr>
          <p:cNvPr id="6" name="Kuva 5">
            <a:extLst>
              <a:ext uri="{FF2B5EF4-FFF2-40B4-BE49-F238E27FC236}">
                <a16:creationId xmlns:a16="http://schemas.microsoft.com/office/drawing/2014/main" id="{7E32D041-88EF-B2C9-9E98-02B8C68C4B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7185" y="8367182"/>
            <a:ext cx="653385" cy="652218"/>
          </a:xfrm>
          <a:prstGeom prst="rect">
            <a:avLst/>
          </a:prstGeom>
        </p:spPr>
      </p:pic>
      <p:sp>
        <p:nvSpPr>
          <p:cNvPr id="7" name="Suunnikas 6">
            <a:extLst>
              <a:ext uri="{FF2B5EF4-FFF2-40B4-BE49-F238E27FC236}">
                <a16:creationId xmlns:a16="http://schemas.microsoft.com/office/drawing/2014/main" id="{4B73DC1D-368B-BB00-27D3-A5561BBDD900}"/>
              </a:ext>
              <a:ext uri="{C183D7F6-B498-43B3-948B-1728B52AA6E4}">
                <adec:decorative xmlns:adec="http://schemas.microsoft.com/office/drawing/2017/decorative" val="1"/>
              </a:ext>
            </a:extLst>
          </p:cNvPr>
          <p:cNvSpPr/>
          <p:nvPr/>
        </p:nvSpPr>
        <p:spPr>
          <a:xfrm>
            <a:off x="-705079" y="6353830"/>
            <a:ext cx="6502264" cy="798359"/>
          </a:xfrm>
          <a:prstGeom prst="parallelogram">
            <a:avLst/>
          </a:prstGeom>
          <a:ln w="44450">
            <a:solidFill>
              <a:srgbClr val="FB85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i-FI" sz="935"/>
          </a:p>
        </p:txBody>
      </p:sp>
      <p:sp>
        <p:nvSpPr>
          <p:cNvPr id="8" name="Tekstiruutu 7">
            <a:extLst>
              <a:ext uri="{FF2B5EF4-FFF2-40B4-BE49-F238E27FC236}">
                <a16:creationId xmlns:a16="http://schemas.microsoft.com/office/drawing/2014/main" id="{A9D55600-1543-5ADC-E7BC-9D33DF6109AD}"/>
              </a:ext>
            </a:extLst>
          </p:cNvPr>
          <p:cNvSpPr txBox="1"/>
          <p:nvPr/>
        </p:nvSpPr>
        <p:spPr>
          <a:xfrm>
            <a:off x="637496" y="6508006"/>
            <a:ext cx="4940195" cy="490006"/>
          </a:xfrm>
          <a:prstGeom prst="rect">
            <a:avLst/>
          </a:prstGeom>
          <a:noFill/>
        </p:spPr>
        <p:txBody>
          <a:bodyPr wrap="square">
            <a:spAutoFit/>
          </a:bodyPr>
          <a:lstStyle/>
          <a:p>
            <a:r>
              <a:rPr lang="fi-FI" sz="1292" b="1" dirty="0">
                <a:solidFill>
                  <a:srgbClr val="333F48"/>
                </a:solidFill>
                <a:latin typeface="Verdana" panose="020B0604030504040204" pitchFamily="34" charset="0"/>
                <a:ea typeface="Verdana" panose="020B0604030504040204" pitchFamily="34" charset="0"/>
                <a:cs typeface="Segoe UI" panose="020B0502040204020203" pitchFamily="34" charset="0"/>
              </a:rPr>
              <a:t>Sanalaatikoissa</a:t>
            </a:r>
            <a:r>
              <a:rPr lang="fi-FI" sz="1292" dirty="0">
                <a:solidFill>
                  <a:srgbClr val="333F48"/>
                </a:solidFill>
                <a:latin typeface="Verdana" panose="020B0604030504040204" pitchFamily="34" charset="0"/>
                <a:ea typeface="Verdana" panose="020B0604030504040204" pitchFamily="34" charset="0"/>
                <a:cs typeface="Segoe UI" panose="020B0502040204020203" pitchFamily="34" charset="0"/>
              </a:rPr>
              <a:t> on tärkeitä sanoja ja niiden selitykset selkeällä kielellä. </a:t>
            </a:r>
          </a:p>
        </p:txBody>
      </p:sp>
      <p:sp>
        <p:nvSpPr>
          <p:cNvPr id="2" name="Tekstiruutu 1">
            <a:extLst>
              <a:ext uri="{FF2B5EF4-FFF2-40B4-BE49-F238E27FC236}">
                <a16:creationId xmlns:a16="http://schemas.microsoft.com/office/drawing/2014/main" id="{0530F3BD-7820-F401-F92C-19E064D5451C}"/>
              </a:ext>
            </a:extLst>
          </p:cNvPr>
          <p:cNvSpPr txBox="1"/>
          <p:nvPr/>
        </p:nvSpPr>
        <p:spPr>
          <a:xfrm>
            <a:off x="703144" y="911632"/>
            <a:ext cx="5747426" cy="4872424"/>
          </a:xfrm>
          <a:prstGeom prst="rect">
            <a:avLst/>
          </a:prstGeom>
          <a:noFill/>
        </p:spPr>
        <p:txBody>
          <a:bodyPr wrap="square" rtlCol="0">
            <a:spAutoFit/>
          </a:bodyPr>
          <a:lstStyle/>
          <a:p>
            <a:r>
              <a:rPr lang="fi-FI" sz="1400" dirty="0"/>
              <a:t>Tämä opas on tarkoitettu kahdelle kohderyhmälle: työnantajille tueksi perehdytykseen ja työntekijöille / työnhakijoille hygienia-asioiden opiskeluun. </a:t>
            </a:r>
          </a:p>
          <a:p>
            <a:endParaRPr lang="fi-FI" sz="1400" dirty="0"/>
          </a:p>
          <a:p>
            <a:r>
              <a:rPr lang="fi-FI" sz="1400" dirty="0"/>
              <a:t>Oppaan tekstit on kirjoitettu selkeällä kielellä. Selkokieltä tarvitsee jo noin 800 000 suomalaista / Suomessa asuvaa. Siksi myös perehdytysmateriaalien täytyy olla selkeitä ja visuaalisia. Se palvelee kaikkia niin töihin kuin työssä oppimaan tulevia. </a:t>
            </a:r>
          </a:p>
          <a:p>
            <a:endParaRPr lang="fi-FI" sz="1400" b="1" dirty="0"/>
          </a:p>
          <a:p>
            <a:r>
              <a:rPr lang="fi-FI" sz="1400" b="1" dirty="0"/>
              <a:t>Työnantajalle: </a:t>
            </a:r>
          </a:p>
          <a:p>
            <a:r>
              <a:rPr lang="fi-FI" sz="1400" dirty="0"/>
              <a:t>Oppaan tekstit ja sisällöt ovat saatavissa myös muokattavana PowerPoint-pohjana osoitteessa </a:t>
            </a:r>
            <a:r>
              <a:rPr lang="fi-FI" sz="1400" dirty="0">
                <a:hlinkClick r:id="rId4"/>
              </a:rPr>
              <a:t>https://osaamisenpaikka.fi/hygieniaosaaminen/</a:t>
            </a:r>
            <a:endParaRPr lang="fi-FI" sz="1400" dirty="0"/>
          </a:p>
          <a:p>
            <a:r>
              <a:rPr lang="fi-FI" sz="1400" dirty="0"/>
              <a:t>Sitä saa vapaasti käyttää apuna yrityksen omaa perehdytysmateriaalia tehtäessä tai muuten ohjauksen tukena.</a:t>
            </a:r>
          </a:p>
          <a:p>
            <a:endParaRPr lang="fi-FI" sz="1400" dirty="0"/>
          </a:p>
          <a:p>
            <a:r>
              <a:rPr lang="fi-FI" sz="1400" b="1" dirty="0"/>
              <a:t>Työelämässä aloittavalle: </a:t>
            </a:r>
          </a:p>
          <a:p>
            <a:r>
              <a:rPr lang="fi-FI" sz="1400" dirty="0"/>
              <a:t>Sisältöjä ja niihin liittyvää sanastoa voi harjoitella osoitteessa </a:t>
            </a:r>
            <a:r>
              <a:rPr lang="fi-FI" sz="1400" dirty="0">
                <a:hlinkClick r:id="rId5"/>
              </a:rPr>
              <a:t>https://osaamisenpaikka.fi/hygienia/</a:t>
            </a:r>
            <a:endParaRPr lang="fi-FI" sz="1400" dirty="0"/>
          </a:p>
          <a:p>
            <a:endParaRPr lang="fi-FI" sz="1400" dirty="0"/>
          </a:p>
          <a:p>
            <a:r>
              <a:rPr lang="fi-FI" sz="1400" dirty="0"/>
              <a:t>Materiaalit on tuotettu ESR+ -rahoittamana vuonna 2025.</a:t>
            </a:r>
          </a:p>
          <a:p>
            <a:endParaRPr lang="fi-FI" sz="1662" dirty="0"/>
          </a:p>
        </p:txBody>
      </p:sp>
    </p:spTree>
    <p:extLst>
      <p:ext uri="{BB962C8B-B14F-4D97-AF65-F5344CB8AC3E}">
        <p14:creationId xmlns:p14="http://schemas.microsoft.com/office/powerpoint/2010/main" val="1308660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5EAC171B-1A9F-1ED6-51DD-12CA4E8DAEDF}"/>
              </a:ext>
            </a:extLst>
          </p:cNvPr>
          <p:cNvSpPr/>
          <p:nvPr/>
        </p:nvSpPr>
        <p:spPr>
          <a:xfrm>
            <a:off x="-279400" y="8522678"/>
            <a:ext cx="7480300" cy="621322"/>
          </a:xfrm>
          <a:prstGeom prst="rect">
            <a:avLst/>
          </a:prstGeom>
          <a:solidFill>
            <a:srgbClr val="FFCF9B"/>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fi-FI" sz="1558" b="1" dirty="0">
              <a:solidFill>
                <a:prstClr val="white"/>
              </a:solidFill>
              <a:latin typeface="Aptos Display" panose="02110004020202020204"/>
            </a:endParaRPr>
          </a:p>
        </p:txBody>
      </p:sp>
      <p:sp>
        <p:nvSpPr>
          <p:cNvPr id="6" name="Suorakulmio 5">
            <a:extLst>
              <a:ext uri="{FF2B5EF4-FFF2-40B4-BE49-F238E27FC236}">
                <a16:creationId xmlns:a16="http://schemas.microsoft.com/office/drawing/2014/main" id="{2A620CC3-534E-3B5B-C3F1-F2108B5EB358}"/>
              </a:ext>
            </a:extLst>
          </p:cNvPr>
          <p:cNvSpPr/>
          <p:nvPr/>
        </p:nvSpPr>
        <p:spPr>
          <a:xfrm>
            <a:off x="-279400" y="1"/>
            <a:ext cx="7708900" cy="621322"/>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endParaRPr lang="fi-FI" sz="1558" b="1">
              <a:solidFill>
                <a:prstClr val="white"/>
              </a:solidFill>
              <a:latin typeface="Aptos Display" panose="02110004020202020204"/>
            </a:endParaRPr>
          </a:p>
        </p:txBody>
      </p:sp>
      <p:sp>
        <p:nvSpPr>
          <p:cNvPr id="2" name="Rectangle 108">
            <a:extLst>
              <a:ext uri="{FF2B5EF4-FFF2-40B4-BE49-F238E27FC236}">
                <a16:creationId xmlns:a16="http://schemas.microsoft.com/office/drawing/2014/main" id="{2B396EC8-6954-69C0-68F7-75AEA890C60D}"/>
              </a:ext>
            </a:extLst>
          </p:cNvPr>
          <p:cNvSpPr/>
          <p:nvPr/>
        </p:nvSpPr>
        <p:spPr>
          <a:xfrm>
            <a:off x="506033" y="8634468"/>
            <a:ext cx="2432578" cy="397673"/>
          </a:xfrm>
          <a:prstGeom prst="rect">
            <a:avLst/>
          </a:prstGeom>
        </p:spPr>
        <p:txBody>
          <a:bodyPr wrap="square" lIns="0" tIns="0" rIns="0" bIns="0">
            <a:spAutoFit/>
          </a:bodyPr>
          <a:lstStyle/>
          <a:p>
            <a:pPr defTabSz="422041"/>
            <a:r>
              <a:rPr lang="en-US" sz="1292" spc="-37" dirty="0" err="1">
                <a:solidFill>
                  <a:srgbClr val="333F48"/>
                </a:solidFill>
                <a:latin typeface="Montserrat Light" panose="020F0502020204030204" pitchFamily="2" charset="0"/>
                <a:cs typeface="Segoe UI" panose="020B0502040204020203" pitchFamily="34" charset="0"/>
              </a:rPr>
              <a:t>Selkeäkielinen</a:t>
            </a:r>
            <a:r>
              <a:rPr lang="en-US" sz="1292" spc="-37" dirty="0">
                <a:solidFill>
                  <a:srgbClr val="333F48"/>
                </a:solidFill>
                <a:latin typeface="Montserrat Light" panose="020F0502020204030204" pitchFamily="2" charset="0"/>
                <a:cs typeface="Segoe UI" panose="020B0502040204020203" pitchFamily="34" charset="0"/>
              </a:rPr>
              <a:t> </a:t>
            </a:r>
            <a:r>
              <a:rPr lang="en-US" sz="1292" spc="-37" dirty="0" err="1">
                <a:solidFill>
                  <a:srgbClr val="333F48"/>
                </a:solidFill>
                <a:latin typeface="Montserrat Light" panose="020F0502020204030204" pitchFamily="2" charset="0"/>
                <a:cs typeface="Segoe UI" panose="020B0502040204020203" pitchFamily="34" charset="0"/>
              </a:rPr>
              <a:t>versio</a:t>
            </a:r>
            <a:r>
              <a:rPr lang="en-US" sz="1292" dirty="0">
                <a:solidFill>
                  <a:srgbClr val="333F48"/>
                </a:solidFill>
                <a:latin typeface="Montserrat Light" panose="020F0502020204030204" pitchFamily="2" charset="0"/>
                <a:cs typeface="Segoe UI" panose="020B0502040204020203" pitchFamily="34" charset="0"/>
              </a:rPr>
              <a:t>: 1 / 2026</a:t>
            </a:r>
          </a:p>
          <a:p>
            <a:pPr defTabSz="422041"/>
            <a:r>
              <a:rPr lang="en-US" sz="1292" dirty="0" err="1">
                <a:solidFill>
                  <a:srgbClr val="333F48"/>
                </a:solidFill>
                <a:latin typeface="Montserrat Light" panose="020F0502020204030204" pitchFamily="2" charset="0"/>
                <a:cs typeface="Segoe UI" panose="020B0502040204020203" pitchFamily="34" charset="0"/>
              </a:rPr>
              <a:t>Kuvituskuvat</a:t>
            </a:r>
            <a:r>
              <a:rPr lang="en-US" sz="1292" dirty="0">
                <a:solidFill>
                  <a:srgbClr val="333F48"/>
                </a:solidFill>
                <a:latin typeface="Montserrat Light" panose="020F0502020204030204" pitchFamily="2" charset="0"/>
                <a:cs typeface="Segoe UI" panose="020B0502040204020203" pitchFamily="34" charset="0"/>
              </a:rPr>
              <a:t>: </a:t>
            </a:r>
            <a:r>
              <a:rPr lang="en-US" sz="1292" dirty="0" err="1">
                <a:solidFill>
                  <a:srgbClr val="333F48"/>
                </a:solidFill>
                <a:latin typeface="Montserrat Light" panose="020F0502020204030204" pitchFamily="2" charset="0"/>
                <a:cs typeface="Segoe UI" panose="020B0502040204020203" pitchFamily="34" charset="0"/>
              </a:rPr>
              <a:t>tekoäly</a:t>
            </a:r>
            <a:endParaRPr lang="en-US" sz="1292" dirty="0">
              <a:solidFill>
                <a:srgbClr val="333F48"/>
              </a:solidFill>
              <a:latin typeface="Montserrat Light" panose="020F0502020204030204" pitchFamily="2" charset="0"/>
              <a:cs typeface="Segoe UI" panose="020B0502040204020203" pitchFamily="34" charset="0"/>
            </a:endParaRPr>
          </a:p>
        </p:txBody>
      </p:sp>
      <p:pic>
        <p:nvPicPr>
          <p:cNvPr id="10" name="Kuva 9">
            <a:extLst>
              <a:ext uri="{FF2B5EF4-FFF2-40B4-BE49-F238E27FC236}">
                <a16:creationId xmlns:a16="http://schemas.microsoft.com/office/drawing/2014/main" id="{88315EAB-DBF2-99C8-71C0-0408A232D8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343" y="8634468"/>
            <a:ext cx="2837888" cy="348920"/>
          </a:xfrm>
          <a:prstGeom prst="rect">
            <a:avLst/>
          </a:prstGeom>
        </p:spPr>
      </p:pic>
      <p:pic>
        <p:nvPicPr>
          <p:cNvPr id="7" name="Sisällön paikkamerkki 6">
            <a:extLst>
              <a:ext uri="{FF2B5EF4-FFF2-40B4-BE49-F238E27FC236}">
                <a16:creationId xmlns:a16="http://schemas.microsoft.com/office/drawing/2014/main" id="{D2A4D5A0-75E2-3582-D5F7-4480CCAED1D4}"/>
              </a:ext>
              <a:ext uri="{C183D7F6-B498-43B3-948B-1728B52AA6E4}">
                <adec:decorative xmlns:adec="http://schemas.microsoft.com/office/drawing/2017/decorative" val="1"/>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320010" y="3243323"/>
            <a:ext cx="2217981" cy="2217981"/>
          </a:xfrm>
          <a:prstGeom prst="rect">
            <a:avLst/>
          </a:prstGeom>
        </p:spPr>
      </p:pic>
    </p:spTree>
    <p:extLst>
      <p:ext uri="{BB962C8B-B14F-4D97-AF65-F5344CB8AC3E}">
        <p14:creationId xmlns:p14="http://schemas.microsoft.com/office/powerpoint/2010/main" val="2007678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9" descr="Kuva, joka sisältää kohteen kone, juna, Siisteys, sisä-&#10;&#10;Tekoälyllä luotu sisältö voi olla virheellistä.">
            <a:extLst>
              <a:ext uri="{FF2B5EF4-FFF2-40B4-BE49-F238E27FC236}">
                <a16:creationId xmlns:a16="http://schemas.microsoft.com/office/drawing/2014/main" id="{30DD44A6-968B-B16D-010D-EF5A37660B0F}"/>
              </a:ext>
            </a:extLst>
          </p:cNvPr>
          <p:cNvPicPr>
            <a:picLocks noChangeAspect="1"/>
          </p:cNvPicPr>
          <p:nvPr/>
        </p:nvPicPr>
        <p:blipFill>
          <a:blip r:embed="rId2"/>
          <a:srcRect t="26250"/>
          <a:stretch>
            <a:fillRect/>
          </a:stretch>
        </p:blipFill>
        <p:spPr>
          <a:xfrm>
            <a:off x="18042" y="6963168"/>
            <a:ext cx="6858000" cy="2180832"/>
          </a:xfrm>
          <a:prstGeom prst="rect">
            <a:avLst/>
          </a:prstGeom>
        </p:spPr>
      </p:pic>
      <p:sp>
        <p:nvSpPr>
          <p:cNvPr id="3" name="Suorakulmio 2">
            <a:extLst>
              <a:ext uri="{FF2B5EF4-FFF2-40B4-BE49-F238E27FC236}">
                <a16:creationId xmlns:a16="http://schemas.microsoft.com/office/drawing/2014/main" id="{A9D5F027-40E3-3FC5-4B1F-4C10748DE981}"/>
              </a:ext>
              <a:ext uri="{C183D7F6-B498-43B3-948B-1728B52AA6E4}">
                <adec:decorative xmlns:adec="http://schemas.microsoft.com/office/drawing/2017/decorative" val="1"/>
              </a:ext>
            </a:extLst>
          </p:cNvPr>
          <p:cNvSpPr/>
          <p:nvPr/>
        </p:nvSpPr>
        <p:spPr>
          <a:xfrm>
            <a:off x="263769" y="176174"/>
            <a:ext cx="6366546" cy="621322"/>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r>
              <a:rPr lang="fi-FI" sz="2215" b="1" dirty="0">
                <a:solidFill>
                  <a:prstClr val="black"/>
                </a:solidFill>
                <a:effectLst>
                  <a:glow rad="127000">
                    <a:srgbClr val="51C6E1"/>
                  </a:glow>
                </a:effectLst>
                <a:latin typeface="Biome" panose="020B0502040204020203" pitchFamily="34" charset="0"/>
                <a:cs typeface="Biome" panose="020B0502040204020203" pitchFamily="34" charset="0"/>
              </a:rPr>
              <a:t>SISÄLTÖ</a:t>
            </a:r>
            <a:r>
              <a:rPr lang="fi-FI" sz="935" dirty="0">
                <a:solidFill>
                  <a:srgbClr val="51C6E1"/>
                </a:solidFill>
                <a:effectLst>
                  <a:glow rad="127000">
                    <a:srgbClr val="51C6E1"/>
                  </a:glow>
                </a:effectLst>
                <a:latin typeface="Biome" panose="020B0502040204020203" pitchFamily="34" charset="0"/>
                <a:cs typeface="Biome" panose="020B0502040204020203" pitchFamily="34" charset="0"/>
              </a:rPr>
              <a:t>: </a:t>
            </a:r>
          </a:p>
        </p:txBody>
      </p:sp>
      <p:sp>
        <p:nvSpPr>
          <p:cNvPr id="5" name="Content Placeholder 2">
            <a:extLst>
              <a:ext uri="{FF2B5EF4-FFF2-40B4-BE49-F238E27FC236}">
                <a16:creationId xmlns:a16="http://schemas.microsoft.com/office/drawing/2014/main" id="{9D997A89-35CA-163B-0BB7-4531D450F10F}"/>
              </a:ext>
            </a:extLst>
          </p:cNvPr>
          <p:cNvSpPr txBox="1">
            <a:spLocks/>
          </p:cNvSpPr>
          <p:nvPr/>
        </p:nvSpPr>
        <p:spPr>
          <a:xfrm>
            <a:off x="565484" y="922576"/>
            <a:ext cx="4770443" cy="5867484"/>
          </a:xfrm>
          <a:prstGeom prst="rect">
            <a:avLst/>
          </a:prstGeom>
        </p:spPr>
        <p:txBody>
          <a:bodyPr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33062">
              <a:lnSpc>
                <a:spcPct val="110000"/>
              </a:lnSpc>
              <a:spcBef>
                <a:spcPts val="692"/>
              </a:spcBef>
              <a:buNone/>
            </a:pPr>
            <a:endParaRPr lang="en-US" sz="1400" spc="-44" dirty="0">
              <a:solidFill>
                <a:srgbClr val="333F48"/>
              </a:solidFill>
              <a:ea typeface="Verdana" panose="020B0604030504040204" pitchFamily="34" charset="0"/>
            </a:endParaRPr>
          </a:p>
          <a:p>
            <a:pPr marL="158265" indent="-158265" defTabSz="633062">
              <a:lnSpc>
                <a:spcPct val="110000"/>
              </a:lnSpc>
              <a:spcBef>
                <a:spcPts val="692"/>
              </a:spcBef>
              <a:buFont typeface="Wingdings" panose="05000000000000000000" pitchFamily="2" charset="2"/>
              <a:buChar char="Ø"/>
            </a:pP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Mitä</a:t>
            </a:r>
            <a:r>
              <a:rPr lang="en-US" sz="1600" spc="-44" dirty="0">
                <a:solidFill>
                  <a:prstClr val="black"/>
                </a:solidFill>
                <a:ea typeface="Verdana" panose="020B0604030504040204" pitchFamily="34" charset="0"/>
                <a:cs typeface="Segoe UI" panose="020B0502040204020203" pitchFamily="34" charset="0"/>
              </a:rPr>
              <a:t> on </a:t>
            </a:r>
            <a:r>
              <a:rPr lang="en-US" sz="1600" spc="-44" dirty="0" err="1">
                <a:solidFill>
                  <a:prstClr val="black"/>
                </a:solidFill>
                <a:ea typeface="Verdana" panose="020B0604030504040204" pitchFamily="34" charset="0"/>
                <a:cs typeface="Segoe UI" panose="020B0502040204020203" pitchFamily="34" charset="0"/>
              </a:rPr>
              <a:t>hygieniaosaaminen</a:t>
            </a:r>
            <a:r>
              <a:rPr lang="en-US" sz="1600" spc="-44" dirty="0">
                <a:solidFill>
                  <a:prstClr val="black"/>
                </a:solidFill>
                <a:ea typeface="Verdana" panose="020B0604030504040204" pitchFamily="34" charset="0"/>
                <a:cs typeface="Segoe UI" panose="020B0502040204020203" pitchFamily="34" charset="0"/>
              </a:rPr>
              <a:t>?</a:t>
            </a:r>
          </a:p>
          <a:p>
            <a:pPr marL="158265" indent="-158265" defTabSz="633062">
              <a:lnSpc>
                <a:spcPct val="110000"/>
              </a:lnSpc>
              <a:spcBef>
                <a:spcPts val="692"/>
              </a:spcBef>
              <a:buFont typeface="Wingdings" panose="05000000000000000000" pitchFamily="2" charset="2"/>
              <a:buChar char="Ø"/>
            </a:pP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Henkilökohtainen</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hygienia</a:t>
            </a:r>
            <a:endParaRPr lang="en-US" sz="1600" spc="-44" dirty="0">
              <a:solidFill>
                <a:prstClr val="black"/>
              </a:solidFill>
              <a:ea typeface="Verdana" panose="020B0604030504040204" pitchFamily="34" charset="0"/>
              <a:cs typeface="Segoe UI" panose="020B0502040204020203" pitchFamily="34" charset="0"/>
            </a:endParaRPr>
          </a:p>
          <a:p>
            <a:pPr marL="501165" lvl="1" indent="-158265" defTabSz="633062">
              <a:lnSpc>
                <a:spcPct val="110000"/>
              </a:lnSpc>
              <a:spcBef>
                <a:spcPts val="692"/>
              </a:spcBef>
              <a:buFont typeface="Wingdings" panose="05000000000000000000" pitchFamily="2" charset="2"/>
              <a:buChar char="Ø"/>
            </a:pPr>
            <a:r>
              <a:rPr lang="en-US" sz="1600" spc="-44" dirty="0" err="1">
                <a:solidFill>
                  <a:prstClr val="black"/>
                </a:solidFill>
                <a:ea typeface="Verdana" panose="020B0604030504040204" pitchFamily="34" charset="0"/>
                <a:cs typeface="Segoe UI" panose="020B0502040204020203" pitchFamily="34" charset="0"/>
              </a:rPr>
              <a:t>Käsihygienia</a:t>
            </a:r>
            <a:endParaRPr lang="en-US" sz="1600" spc="-44" dirty="0">
              <a:solidFill>
                <a:prstClr val="black"/>
              </a:solidFill>
              <a:ea typeface="Verdana" panose="020B0604030504040204" pitchFamily="34" charset="0"/>
              <a:cs typeface="Segoe UI" panose="020B0502040204020203" pitchFamily="34" charset="0"/>
            </a:endParaRPr>
          </a:p>
          <a:p>
            <a:pPr marL="501165" lvl="1" indent="-158265" defTabSz="633062">
              <a:lnSpc>
                <a:spcPct val="110000"/>
              </a:lnSpc>
              <a:spcBef>
                <a:spcPts val="692"/>
              </a:spcBef>
              <a:buFont typeface="Wingdings" panose="05000000000000000000" pitchFamily="2" charset="2"/>
              <a:buChar char="Ø"/>
            </a:pPr>
            <a:r>
              <a:rPr lang="en-US" sz="1600" spc="-44" dirty="0" err="1">
                <a:solidFill>
                  <a:prstClr val="black"/>
                </a:solidFill>
                <a:ea typeface="Verdana" panose="020B0604030504040204" pitchFamily="34" charset="0"/>
                <a:cs typeface="Segoe UI" panose="020B0502040204020203" pitchFamily="34" charset="0"/>
              </a:rPr>
              <a:t>Pukeutuminen</a:t>
            </a:r>
            <a:endParaRPr lang="en-US" sz="1600" spc="-44" dirty="0">
              <a:solidFill>
                <a:prstClr val="black"/>
              </a:solidFill>
              <a:ea typeface="Verdana" panose="020B0604030504040204" pitchFamily="34" charset="0"/>
              <a:cs typeface="Segoe UI" panose="020B0502040204020203" pitchFamily="34" charset="0"/>
            </a:endParaRPr>
          </a:p>
          <a:p>
            <a:pPr marL="158265" indent="-158265" defTabSz="633062">
              <a:lnSpc>
                <a:spcPct val="110000"/>
              </a:lnSpc>
              <a:spcBef>
                <a:spcPts val="692"/>
              </a:spcBef>
              <a:buFont typeface="Wingdings" panose="05000000000000000000" pitchFamily="2" charset="2"/>
              <a:buChar char="Ø"/>
            </a:pPr>
            <a:r>
              <a:rPr lang="en-US" sz="1600" spc="-44" dirty="0">
                <a:solidFill>
                  <a:prstClr val="black"/>
                </a:solidFill>
                <a:ea typeface="Verdana" panose="020B0604030504040204" pitchFamily="34" charset="0"/>
                <a:cs typeface="Segoe UI" panose="020B0502040204020203" pitchFamily="34" charset="0"/>
              </a:rPr>
              <a:t> </a:t>
            </a:r>
            <a:r>
              <a:rPr lang="en-US" sz="1600" dirty="0" err="1">
                <a:solidFill>
                  <a:prstClr val="black"/>
                </a:solidFill>
                <a:ea typeface="Verdana" panose="020B0604030504040204" pitchFamily="34" charset="0"/>
                <a:cs typeface="Segoe UI" panose="020B0502040204020203" pitchFamily="34" charset="0"/>
              </a:rPr>
              <a:t>Elintarvikehygienia</a:t>
            </a:r>
            <a:endParaRPr lang="en-US" sz="1600" dirty="0">
              <a:solidFill>
                <a:prstClr val="black"/>
              </a:solidFill>
              <a:ea typeface="Verdana" panose="020B0604030504040204" pitchFamily="34" charset="0"/>
              <a:cs typeface="Segoe UI" panose="020B0502040204020203" pitchFamily="34" charset="0"/>
            </a:endParaRPr>
          </a:p>
          <a:p>
            <a:pPr marL="158265" indent="-158265" defTabSz="633062">
              <a:lnSpc>
                <a:spcPct val="110000"/>
              </a:lnSpc>
              <a:spcBef>
                <a:spcPts val="692"/>
              </a:spcBef>
              <a:buFont typeface="Wingdings" panose="05000000000000000000" pitchFamily="2" charset="2"/>
              <a:buChar char="Ø"/>
            </a:pP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Siisti</a:t>
            </a:r>
            <a:r>
              <a:rPr lang="en-US" sz="1600" spc="-44" dirty="0">
                <a:solidFill>
                  <a:prstClr val="black"/>
                </a:solidFill>
                <a:ea typeface="Verdana" panose="020B0604030504040204" pitchFamily="34" charset="0"/>
                <a:cs typeface="Segoe UI" panose="020B0502040204020203" pitchFamily="34" charset="0"/>
              </a:rPr>
              <a:t> ja </a:t>
            </a:r>
            <a:r>
              <a:rPr lang="en-US" sz="1600" spc="-44" dirty="0" err="1">
                <a:solidFill>
                  <a:prstClr val="black"/>
                </a:solidFill>
                <a:ea typeface="Verdana" panose="020B0604030504040204" pitchFamily="34" charset="0"/>
                <a:cs typeface="Segoe UI" panose="020B0502040204020203" pitchFamily="34" charset="0"/>
              </a:rPr>
              <a:t>puhdas</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työympäristö</a:t>
            </a:r>
            <a:endParaRPr lang="en-US" sz="1600" spc="-44" dirty="0">
              <a:solidFill>
                <a:prstClr val="black"/>
              </a:solidFill>
              <a:ea typeface="Verdana" panose="020B0604030504040204" pitchFamily="34" charset="0"/>
              <a:cs typeface="Segoe UI" panose="020B0502040204020203" pitchFamily="34" charset="0"/>
            </a:endParaRPr>
          </a:p>
          <a:p>
            <a:pPr marL="501165" lvl="1" indent="-158265" defTabSz="633062">
              <a:lnSpc>
                <a:spcPct val="110000"/>
              </a:lnSpc>
              <a:spcBef>
                <a:spcPts val="692"/>
              </a:spcBef>
              <a:buFont typeface="Wingdings" panose="05000000000000000000" pitchFamily="2" charset="2"/>
              <a:buChar char="Ø"/>
            </a:pPr>
            <a:r>
              <a:rPr lang="en-US" sz="1600" spc="-44" dirty="0" err="1">
                <a:solidFill>
                  <a:prstClr val="black"/>
                </a:solidFill>
                <a:ea typeface="Verdana" panose="020B0604030504040204" pitchFamily="34" charset="0"/>
                <a:cs typeface="Segoe UI" panose="020B0502040204020203" pitchFamily="34" charset="0"/>
              </a:rPr>
              <a:t>Siisti</a:t>
            </a:r>
            <a:r>
              <a:rPr lang="en-US" sz="1600" spc="-44" dirty="0">
                <a:solidFill>
                  <a:prstClr val="black"/>
                </a:solidFill>
                <a:ea typeface="Verdana" panose="020B0604030504040204" pitchFamily="34" charset="0"/>
                <a:cs typeface="Segoe UI" panose="020B0502040204020203" pitchFamily="34" charset="0"/>
              </a:rPr>
              <a:t> ja </a:t>
            </a:r>
            <a:r>
              <a:rPr lang="en-US" sz="1600" spc="-44" dirty="0" err="1">
                <a:solidFill>
                  <a:prstClr val="black"/>
                </a:solidFill>
                <a:ea typeface="Verdana" panose="020B0604030504040204" pitchFamily="34" charset="0"/>
                <a:cs typeface="Segoe UI" panose="020B0502040204020203" pitchFamily="34" charset="0"/>
              </a:rPr>
              <a:t>puhdas</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työympäristö</a:t>
            </a:r>
            <a:endParaRPr lang="en-US" sz="1600" spc="-44" dirty="0">
              <a:solidFill>
                <a:prstClr val="black"/>
              </a:solidFill>
              <a:ea typeface="Verdana" panose="020B0604030504040204" pitchFamily="34" charset="0"/>
              <a:cs typeface="Segoe UI" panose="020B0502040204020203" pitchFamily="34" charset="0"/>
            </a:endParaRPr>
          </a:p>
          <a:p>
            <a:pPr marL="501165" lvl="1" indent="-158265" defTabSz="633062">
              <a:lnSpc>
                <a:spcPct val="110000"/>
              </a:lnSpc>
              <a:spcBef>
                <a:spcPts val="692"/>
              </a:spcBef>
              <a:buFont typeface="Wingdings" panose="05000000000000000000" pitchFamily="2" charset="2"/>
              <a:buChar char="Ø"/>
            </a:pPr>
            <a:r>
              <a:rPr lang="en-US" sz="1600" spc="-44" dirty="0" err="1">
                <a:solidFill>
                  <a:prstClr val="black"/>
                </a:solidFill>
                <a:ea typeface="Verdana" panose="020B0604030504040204" pitchFamily="34" charset="0"/>
                <a:cs typeface="Segoe UI" panose="020B0502040204020203" pitchFamily="34" charset="0"/>
              </a:rPr>
              <a:t>Astiahuolto</a:t>
            </a:r>
            <a:endParaRPr lang="en-US" sz="1600" spc="-44" dirty="0">
              <a:solidFill>
                <a:prstClr val="black"/>
              </a:solidFill>
              <a:ea typeface="Verdana" panose="020B0604030504040204" pitchFamily="34" charset="0"/>
              <a:cs typeface="Segoe UI" panose="020B0502040204020203" pitchFamily="34" charset="0"/>
            </a:endParaRPr>
          </a:p>
          <a:p>
            <a:pPr marL="501165" lvl="1" indent="-158265" defTabSz="633062">
              <a:lnSpc>
                <a:spcPct val="110000"/>
              </a:lnSpc>
              <a:spcBef>
                <a:spcPts val="692"/>
              </a:spcBef>
              <a:buFont typeface="Wingdings" panose="05000000000000000000" pitchFamily="2" charset="2"/>
              <a:buChar char="Ø"/>
            </a:pPr>
            <a:r>
              <a:rPr lang="en-US" sz="1600" spc="-44" dirty="0" err="1">
                <a:solidFill>
                  <a:prstClr val="black"/>
                </a:solidFill>
                <a:ea typeface="Verdana" panose="020B0604030504040204" pitchFamily="34" charset="0"/>
                <a:cs typeface="Segoe UI" panose="020B0502040204020203" pitchFamily="34" charset="0"/>
              </a:rPr>
              <a:t>Työtapahygienia</a:t>
            </a:r>
            <a:r>
              <a:rPr lang="en-US" sz="1600" spc="-44" dirty="0">
                <a:solidFill>
                  <a:prstClr val="black"/>
                </a:solidFill>
                <a:ea typeface="Verdana" panose="020B0604030504040204" pitchFamily="34" charset="0"/>
                <a:cs typeface="Segoe UI" panose="020B0502040204020203" pitchFamily="34" charset="0"/>
              </a:rPr>
              <a:t> ja </a:t>
            </a:r>
            <a:r>
              <a:rPr lang="en-US" sz="1600" spc="-44" dirty="0" err="1">
                <a:solidFill>
                  <a:prstClr val="black"/>
                </a:solidFill>
                <a:ea typeface="Verdana" panose="020B0604030504040204" pitchFamily="34" charset="0"/>
                <a:cs typeface="Segoe UI" panose="020B0502040204020203" pitchFamily="34" charset="0"/>
              </a:rPr>
              <a:t>aseptiikka</a:t>
            </a:r>
            <a:endParaRPr lang="en-US" sz="1600" spc="-44" dirty="0">
              <a:solidFill>
                <a:prstClr val="black"/>
              </a:solidFill>
              <a:ea typeface="Verdana" panose="020B0604030504040204" pitchFamily="34" charset="0"/>
              <a:cs typeface="Segoe UI" panose="020B0502040204020203" pitchFamily="34" charset="0"/>
            </a:endParaRPr>
          </a:p>
          <a:p>
            <a:pPr marL="501165" lvl="1" indent="-158265" defTabSz="633062">
              <a:lnSpc>
                <a:spcPct val="110000"/>
              </a:lnSpc>
              <a:spcBef>
                <a:spcPts val="692"/>
              </a:spcBef>
              <a:buFont typeface="Wingdings" panose="05000000000000000000" pitchFamily="2" charset="2"/>
              <a:buChar char="Ø"/>
            </a:pPr>
            <a:r>
              <a:rPr lang="en-US" sz="1600" spc="-44" dirty="0" err="1">
                <a:solidFill>
                  <a:prstClr val="black"/>
                </a:solidFill>
                <a:ea typeface="Verdana" panose="020B0604030504040204" pitchFamily="34" charset="0"/>
                <a:cs typeface="Segoe UI" panose="020B0502040204020203" pitchFamily="34" charset="0"/>
              </a:rPr>
              <a:t>Puhdistuksen</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vaiheet</a:t>
            </a:r>
            <a:endParaRPr lang="en-US" sz="1600" spc="-44" dirty="0">
              <a:solidFill>
                <a:prstClr val="black"/>
              </a:solidFill>
              <a:ea typeface="Verdana" panose="020B0604030504040204" pitchFamily="34" charset="0"/>
              <a:cs typeface="Segoe UI" panose="020B0502040204020203" pitchFamily="34" charset="0"/>
            </a:endParaRPr>
          </a:p>
          <a:p>
            <a:pPr marL="501165" lvl="1" indent="-158265" defTabSz="633062">
              <a:lnSpc>
                <a:spcPct val="110000"/>
              </a:lnSpc>
              <a:spcBef>
                <a:spcPts val="692"/>
              </a:spcBef>
              <a:buFont typeface="Wingdings" panose="05000000000000000000" pitchFamily="2" charset="2"/>
              <a:buChar char="Ø"/>
            </a:pPr>
            <a:r>
              <a:rPr lang="en-US" sz="1600" spc="-44" dirty="0" err="1">
                <a:solidFill>
                  <a:prstClr val="black"/>
                </a:solidFill>
                <a:ea typeface="Verdana" panose="020B0604030504040204" pitchFamily="34" charset="0"/>
                <a:cs typeface="Segoe UI" panose="020B0502040204020203" pitchFamily="34" charset="0"/>
              </a:rPr>
              <a:t>Omavalvonta</a:t>
            </a:r>
            <a:endParaRPr lang="en-US" sz="1600" spc="-44" dirty="0">
              <a:solidFill>
                <a:prstClr val="black"/>
              </a:solidFill>
              <a:ea typeface="Verdana" panose="020B0604030504040204" pitchFamily="34" charset="0"/>
              <a:cs typeface="Segoe UI" panose="020B0502040204020203" pitchFamily="34" charset="0"/>
            </a:endParaRPr>
          </a:p>
          <a:p>
            <a:pPr marL="158265" indent="-158265" defTabSz="633062">
              <a:lnSpc>
                <a:spcPct val="110000"/>
              </a:lnSpc>
              <a:spcBef>
                <a:spcPts val="692"/>
              </a:spcBef>
              <a:buFont typeface="Wingdings" panose="05000000000000000000" pitchFamily="2" charset="2"/>
              <a:buChar char="Ø"/>
            </a:pPr>
            <a:r>
              <a:rPr lang="en-US" sz="1600" dirty="0">
                <a:solidFill>
                  <a:prstClr val="black"/>
                </a:solidFill>
                <a:ea typeface="Verdana" panose="020B0604030504040204" pitchFamily="34" charset="0"/>
                <a:cs typeface="Segoe UI" panose="020B0502040204020203" pitchFamily="34" charset="0"/>
              </a:rPr>
              <a:t> </a:t>
            </a:r>
            <a:r>
              <a:rPr lang="en-US" sz="1600" dirty="0" err="1">
                <a:solidFill>
                  <a:prstClr val="black"/>
                </a:solidFill>
                <a:ea typeface="Verdana" panose="020B0604030504040204" pitchFamily="34" charset="0"/>
                <a:cs typeface="Segoe UI" panose="020B0502040204020203" pitchFamily="34" charset="0"/>
              </a:rPr>
              <a:t>Jätehuolto</a:t>
            </a:r>
            <a:r>
              <a:rPr lang="en-US" sz="1600" dirty="0">
                <a:solidFill>
                  <a:prstClr val="black"/>
                </a:solidFill>
                <a:ea typeface="Verdana" panose="020B0604030504040204" pitchFamily="34" charset="0"/>
                <a:cs typeface="Segoe UI" panose="020B0502040204020203" pitchFamily="34" charset="0"/>
              </a:rPr>
              <a:t> ja </a:t>
            </a:r>
            <a:r>
              <a:rPr lang="en-US" sz="1600" dirty="0" err="1">
                <a:solidFill>
                  <a:prstClr val="black"/>
                </a:solidFill>
                <a:ea typeface="Verdana" panose="020B0604030504040204" pitchFamily="34" charset="0"/>
                <a:cs typeface="Segoe UI" panose="020B0502040204020203" pitchFamily="34" charset="0"/>
              </a:rPr>
              <a:t>hygienia</a:t>
            </a:r>
            <a:endParaRPr lang="en-US" sz="1600" dirty="0">
              <a:solidFill>
                <a:prstClr val="black"/>
              </a:solidFill>
              <a:ea typeface="Verdana" panose="020B0604030504040204" pitchFamily="34" charset="0"/>
              <a:cs typeface="Segoe UI" panose="020B0502040204020203" pitchFamily="34" charset="0"/>
            </a:endParaRPr>
          </a:p>
          <a:p>
            <a:pPr marL="158265" indent="-158265" defTabSz="633062">
              <a:lnSpc>
                <a:spcPct val="110000"/>
              </a:lnSpc>
              <a:spcBef>
                <a:spcPts val="692"/>
              </a:spcBef>
              <a:buFont typeface="Wingdings" panose="05000000000000000000" pitchFamily="2" charset="2"/>
              <a:buChar char="Ø"/>
            </a:pPr>
            <a:r>
              <a:rPr lang="en-US" sz="1600" dirty="0">
                <a:solidFill>
                  <a:prstClr val="black"/>
                </a:solidFill>
                <a:ea typeface="Verdana" panose="020B0604030504040204" pitchFamily="34" charset="0"/>
                <a:cs typeface="Segoe UI" panose="020B0502040204020203" pitchFamily="34" charset="0"/>
              </a:rPr>
              <a:t> </a:t>
            </a:r>
            <a:r>
              <a:rPr lang="en-US" sz="1600" dirty="0" err="1">
                <a:solidFill>
                  <a:prstClr val="black"/>
                </a:solidFill>
                <a:ea typeface="Verdana" panose="020B0604030504040204" pitchFamily="34" charset="0"/>
                <a:cs typeface="Segoe UI" panose="020B0502040204020203" pitchFamily="34" charset="0"/>
              </a:rPr>
              <a:t>Hygieniapassi</a:t>
            </a:r>
            <a:endParaRPr lang="en-US" sz="1600" dirty="0">
              <a:solidFill>
                <a:prstClr val="black"/>
              </a:solidFill>
              <a:ea typeface="Verdana" panose="020B0604030504040204" pitchFamily="34" charset="0"/>
              <a:cs typeface="Segoe UI" panose="020B0502040204020203" pitchFamily="34" charset="0"/>
            </a:endParaRPr>
          </a:p>
          <a:p>
            <a:pPr marL="0" indent="0" defTabSz="633062">
              <a:spcBef>
                <a:spcPts val="692"/>
              </a:spcBef>
              <a:buNone/>
            </a:pPr>
            <a:endParaRPr lang="en-US" sz="1939" dirty="0">
              <a:solidFill>
                <a:prstClr val="black"/>
              </a:solidFill>
              <a:latin typeface="Verdana" panose="020B0604030504040204" pitchFamily="34" charset="0"/>
              <a:ea typeface="Verdana" panose="020B0604030504040204" pitchFamily="34" charset="0"/>
            </a:endParaRPr>
          </a:p>
          <a:p>
            <a:pPr marL="158265" indent="-158265" defTabSz="633062">
              <a:spcBef>
                <a:spcPts val="692"/>
              </a:spcBef>
            </a:pPr>
            <a:endParaRPr lang="fi-FI" sz="1939" dirty="0">
              <a:solidFill>
                <a:prstClr val="black"/>
              </a:solidFill>
              <a:latin typeface="Verdana" panose="020B0604030504040204" pitchFamily="34" charset="0"/>
              <a:ea typeface="Verdana" panose="020B0604030504040204" pitchFamily="34" charset="0"/>
            </a:endParaRPr>
          </a:p>
        </p:txBody>
      </p:sp>
      <p:pic>
        <p:nvPicPr>
          <p:cNvPr id="6" name="Kuva 5">
            <a:extLst>
              <a:ext uri="{FF2B5EF4-FFF2-40B4-BE49-F238E27FC236}">
                <a16:creationId xmlns:a16="http://schemas.microsoft.com/office/drawing/2014/main" id="{6CD9F658-6379-0604-9CEC-8DBD3A4D98E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7185" y="8053584"/>
            <a:ext cx="653385" cy="652218"/>
          </a:xfrm>
          <a:prstGeom prst="rect">
            <a:avLst/>
          </a:prstGeom>
        </p:spPr>
      </p:pic>
      <p:sp>
        <p:nvSpPr>
          <p:cNvPr id="4" name="Suorakulmio 3">
            <a:extLst>
              <a:ext uri="{FF2B5EF4-FFF2-40B4-BE49-F238E27FC236}">
                <a16:creationId xmlns:a16="http://schemas.microsoft.com/office/drawing/2014/main" id="{F8C5A403-0BC9-A247-059D-157673457D7F}"/>
              </a:ext>
              <a:ext uri="{C183D7F6-B498-43B3-948B-1728B52AA6E4}">
                <adec:decorative xmlns:adec="http://schemas.microsoft.com/office/drawing/2017/decorative" val="1"/>
              </a:ext>
            </a:extLst>
          </p:cNvPr>
          <p:cNvSpPr/>
          <p:nvPr/>
        </p:nvSpPr>
        <p:spPr>
          <a:xfrm>
            <a:off x="4009366" y="3777621"/>
            <a:ext cx="2653121" cy="306094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i-FI" dirty="0"/>
          </a:p>
        </p:txBody>
      </p:sp>
      <p:sp>
        <p:nvSpPr>
          <p:cNvPr id="7" name="Tekstiruutu 6">
            <a:extLst>
              <a:ext uri="{FF2B5EF4-FFF2-40B4-BE49-F238E27FC236}">
                <a16:creationId xmlns:a16="http://schemas.microsoft.com/office/drawing/2014/main" id="{5AFE8152-BD61-DA34-ED7B-C5964D7D465F}"/>
              </a:ext>
            </a:extLst>
          </p:cNvPr>
          <p:cNvSpPr txBox="1"/>
          <p:nvPr/>
        </p:nvSpPr>
        <p:spPr>
          <a:xfrm>
            <a:off x="4245093" y="4030821"/>
            <a:ext cx="2385222" cy="2554545"/>
          </a:xfrm>
          <a:prstGeom prst="rect">
            <a:avLst/>
          </a:prstGeom>
          <a:noFill/>
        </p:spPr>
        <p:txBody>
          <a:bodyPr wrap="square" rtlCol="0">
            <a:spAutoFit/>
          </a:bodyPr>
          <a:lstStyle/>
          <a:p>
            <a:r>
              <a:rPr lang="fi-FI" sz="1400" b="1" dirty="0"/>
              <a:t>Sisältö pohjautuu mm. seuraaviin lähteisiin:</a:t>
            </a:r>
          </a:p>
          <a:p>
            <a:r>
              <a:rPr lang="fi-FI" sz="1200" dirty="0"/>
              <a:t>Ruokavirasto.fi</a:t>
            </a:r>
          </a:p>
          <a:p>
            <a:r>
              <a:rPr lang="fi-FI" sz="1200" dirty="0"/>
              <a:t>Thl.fi</a:t>
            </a:r>
          </a:p>
          <a:p>
            <a:r>
              <a:rPr lang="fi-FI" sz="1200" dirty="0"/>
              <a:t>Puhtausala.fi</a:t>
            </a:r>
          </a:p>
          <a:p>
            <a:r>
              <a:rPr lang="fi-FI" sz="1200" dirty="0"/>
              <a:t>https://ym.fi/jatteet/jatelaki</a:t>
            </a:r>
          </a:p>
          <a:p>
            <a:r>
              <a:rPr lang="fi-FI" sz="1200" dirty="0"/>
              <a:t>Terveydenhuollon jäteopas – Valto</a:t>
            </a:r>
          </a:p>
          <a:p>
            <a:r>
              <a:rPr lang="fi-FI" sz="1200" dirty="0"/>
              <a:t>Hygieniaopas: Elintarvikehygienian perusteet</a:t>
            </a:r>
          </a:p>
          <a:p>
            <a:r>
              <a:rPr lang="fi-FI" sz="1200" dirty="0"/>
              <a:t>Koulutuskeskus Salpauksen asiantuntijat</a:t>
            </a:r>
          </a:p>
          <a:p>
            <a:endParaRPr lang="fi-FI" sz="1200" dirty="0"/>
          </a:p>
        </p:txBody>
      </p:sp>
    </p:spTree>
    <p:extLst>
      <p:ext uri="{BB962C8B-B14F-4D97-AF65-F5344CB8AC3E}">
        <p14:creationId xmlns:p14="http://schemas.microsoft.com/office/powerpoint/2010/main" val="1400538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497EC-6E4C-8E66-71ED-0B51791E4DC7}"/>
            </a:ext>
          </a:extLst>
        </p:cNvPr>
        <p:cNvGrpSpPr/>
        <p:nvPr/>
      </p:nvGrpSpPr>
      <p:grpSpPr>
        <a:xfrm>
          <a:off x="0" y="0"/>
          <a:ext cx="0" cy="0"/>
          <a:chOff x="0" y="0"/>
          <a:chExt cx="0" cy="0"/>
        </a:xfrm>
      </p:grpSpPr>
      <p:sp>
        <p:nvSpPr>
          <p:cNvPr id="3" name="Suorakulmio 2">
            <a:extLst>
              <a:ext uri="{FF2B5EF4-FFF2-40B4-BE49-F238E27FC236}">
                <a16:creationId xmlns:a16="http://schemas.microsoft.com/office/drawing/2014/main" id="{EB94D86C-D598-CB3F-B743-13DF0528A488}"/>
              </a:ext>
              <a:ext uri="{C183D7F6-B498-43B3-948B-1728B52AA6E4}">
                <adec:decorative xmlns:adec="http://schemas.microsoft.com/office/drawing/2017/decorative" val="1"/>
              </a:ext>
            </a:extLst>
          </p:cNvPr>
          <p:cNvSpPr/>
          <p:nvPr/>
        </p:nvSpPr>
        <p:spPr>
          <a:xfrm>
            <a:off x="263769" y="176174"/>
            <a:ext cx="6366546" cy="621322"/>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r>
              <a:rPr lang="fi-FI" sz="2215" b="1" dirty="0">
                <a:solidFill>
                  <a:prstClr val="black"/>
                </a:solidFill>
                <a:effectLst>
                  <a:glow rad="127000">
                    <a:srgbClr val="51C6E1"/>
                  </a:glow>
                </a:effectLst>
                <a:latin typeface="Biome" panose="020B0502040204020203" pitchFamily="34" charset="0"/>
                <a:cs typeface="Biome" panose="020B0502040204020203" pitchFamily="34" charset="0"/>
              </a:rPr>
              <a:t>Mitä on hygieniaosaaminen?</a:t>
            </a:r>
            <a:endParaRPr lang="fi-FI" sz="935" dirty="0">
              <a:solidFill>
                <a:srgbClr val="51C6E1"/>
              </a:solidFill>
              <a:effectLst>
                <a:glow rad="127000">
                  <a:srgbClr val="51C6E1"/>
                </a:glow>
              </a:effectLst>
              <a:latin typeface="Biome" panose="020B0502040204020203" pitchFamily="34" charset="0"/>
              <a:cs typeface="Biome" panose="020B0502040204020203" pitchFamily="34" charset="0"/>
            </a:endParaRPr>
          </a:p>
        </p:txBody>
      </p:sp>
      <p:sp>
        <p:nvSpPr>
          <p:cNvPr id="5" name="Content Placeholder 2">
            <a:extLst>
              <a:ext uri="{FF2B5EF4-FFF2-40B4-BE49-F238E27FC236}">
                <a16:creationId xmlns:a16="http://schemas.microsoft.com/office/drawing/2014/main" id="{00CAAB33-3E5F-24C5-07CB-71B9EEBF50AE}"/>
              </a:ext>
            </a:extLst>
          </p:cNvPr>
          <p:cNvSpPr txBox="1">
            <a:spLocks/>
          </p:cNvSpPr>
          <p:nvPr/>
        </p:nvSpPr>
        <p:spPr>
          <a:xfrm>
            <a:off x="263769" y="784902"/>
            <a:ext cx="6366546" cy="5897114"/>
          </a:xfrm>
          <a:prstGeom prst="rect">
            <a:avLst/>
          </a:prstGeom>
        </p:spPr>
        <p:txBody>
          <a:bodyPr anchor="t">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33062">
              <a:spcBef>
                <a:spcPts val="692"/>
              </a:spcBef>
              <a:buNone/>
            </a:pPr>
            <a:endParaRPr lang="en-US" sz="1477" spc="-44" dirty="0">
              <a:solidFill>
                <a:srgbClr val="333F48"/>
              </a:solidFill>
              <a:latin typeface="Verdana" panose="020B0604030504040204" pitchFamily="34" charset="0"/>
              <a:ea typeface="Verdana" panose="020B0604030504040204" pitchFamily="34" charset="0"/>
            </a:endParaRPr>
          </a:p>
          <a:p>
            <a:pPr lvl="0" defTabSz="914400" eaLnBrk="0" fontAlgn="base" hangingPunct="0">
              <a:lnSpc>
                <a:spcPct val="100000"/>
              </a:lnSpc>
              <a:spcBef>
                <a:spcPct val="0"/>
              </a:spcBef>
              <a:spcAft>
                <a:spcPct val="0"/>
              </a:spcAft>
              <a:buFont typeface="Wingdings" panose="05000000000000000000" pitchFamily="2" charset="2"/>
              <a:buChar char="Ø"/>
            </a:pPr>
            <a:r>
              <a:rPr lang="en-US" sz="1600" spc="-44" dirty="0">
                <a:solidFill>
                  <a:prstClr val="black"/>
                </a:solidFill>
                <a:ea typeface="Verdana" panose="020B0604030504040204" pitchFamily="34" charset="0"/>
                <a:cs typeface="Segoe UI" panose="020B0502040204020203" pitchFamily="34" charset="0"/>
              </a:rPr>
              <a:t> </a:t>
            </a:r>
            <a:r>
              <a:rPr lang="fi-FI" sz="1600" spc="-44" dirty="0">
                <a:solidFill>
                  <a:prstClr val="black"/>
                </a:solidFill>
                <a:ea typeface="Verdana" panose="020B0604030504040204" pitchFamily="34" charset="0"/>
                <a:cs typeface="Segoe UI" panose="020B0502040204020203" pitchFamily="34" charset="0"/>
              </a:rPr>
              <a:t>Hygieniaosaaminen tarkoittaa, että pidät itsesi, ruoan ja työpaikan puhtaana. Kun osaat hygieniaa, estät sairauksia ja autat muita pysymään terveenä. </a:t>
            </a:r>
          </a:p>
          <a:p>
            <a:pPr lvl="1" defTabSz="914400" eaLnBrk="0" fontAlgn="base" hangingPunct="0">
              <a:lnSpc>
                <a:spcPct val="100000"/>
              </a:lnSpc>
              <a:spcBef>
                <a:spcPct val="0"/>
              </a:spcBef>
              <a:spcAft>
                <a:spcPct val="0"/>
              </a:spcAft>
              <a:buFont typeface="Wingdings" panose="05000000000000000000" pitchFamily="2" charset="2"/>
              <a:buChar char="Ø"/>
            </a:pPr>
            <a:endParaRPr lang="en-US" sz="1600" spc="-44" dirty="0">
              <a:solidFill>
                <a:prstClr val="black"/>
              </a:solidFill>
              <a:ea typeface="Verdana" panose="020B0604030504040204" pitchFamily="34" charset="0"/>
              <a:cs typeface="Segoe UI" panose="020B0502040204020203" pitchFamily="34" charset="0"/>
            </a:endParaRPr>
          </a:p>
          <a:p>
            <a:pPr lvl="1" defTabSz="914400" eaLnBrk="0" fontAlgn="base" hangingPunct="0">
              <a:lnSpc>
                <a:spcPct val="100000"/>
              </a:lnSpc>
              <a:spcBef>
                <a:spcPct val="0"/>
              </a:spcBef>
              <a:spcAft>
                <a:spcPct val="0"/>
              </a:spcAft>
              <a:buFont typeface="Wingdings" panose="05000000000000000000" pitchFamily="2" charset="2"/>
              <a:buChar char="Ø"/>
            </a:pPr>
            <a:r>
              <a:rPr lang="en-US" sz="1600" spc="-44" dirty="0" err="1">
                <a:solidFill>
                  <a:prstClr val="black"/>
                </a:solidFill>
                <a:ea typeface="Verdana" panose="020B0604030504040204" pitchFamily="34" charset="0"/>
                <a:cs typeface="Segoe UI" panose="020B0502040204020203" pitchFamily="34" charset="0"/>
              </a:rPr>
              <a:t>Pukeudut</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siististi</a:t>
            </a:r>
            <a:r>
              <a:rPr lang="en-US" sz="1600" spc="-44" dirty="0">
                <a:solidFill>
                  <a:prstClr val="black"/>
                </a:solidFill>
                <a:ea typeface="Verdana" panose="020B0604030504040204" pitchFamily="34" charset="0"/>
                <a:cs typeface="Segoe UI" panose="020B0502040204020203" pitchFamily="34" charset="0"/>
              </a:rPr>
              <a:t> ja </a:t>
            </a:r>
            <a:r>
              <a:rPr lang="en-US" sz="1600" spc="-44" dirty="0" err="1">
                <a:solidFill>
                  <a:prstClr val="black"/>
                </a:solidFill>
                <a:ea typeface="Verdana" panose="020B0604030504040204" pitchFamily="34" charset="0"/>
                <a:cs typeface="Segoe UI" panose="020B0502040204020203" pitchFamily="34" charset="0"/>
              </a:rPr>
              <a:t>vaatteet</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ovat</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puhtaat</a:t>
            </a:r>
            <a:r>
              <a:rPr lang="en-US" sz="1600" spc="-44" dirty="0">
                <a:solidFill>
                  <a:prstClr val="black"/>
                </a:solidFill>
                <a:ea typeface="Verdana" panose="020B0604030504040204" pitchFamily="34" charset="0"/>
                <a:cs typeface="Segoe UI" panose="020B0502040204020203" pitchFamily="34" charset="0"/>
              </a:rPr>
              <a:t>.</a:t>
            </a:r>
          </a:p>
          <a:p>
            <a:pPr lvl="1" defTabSz="914400" eaLnBrk="0" fontAlgn="base" hangingPunct="0">
              <a:lnSpc>
                <a:spcPct val="100000"/>
              </a:lnSpc>
              <a:spcBef>
                <a:spcPct val="0"/>
              </a:spcBef>
              <a:spcAft>
                <a:spcPct val="0"/>
              </a:spcAft>
              <a:buFont typeface="Wingdings" panose="05000000000000000000" pitchFamily="2" charset="2"/>
              <a:buChar char="Ø"/>
            </a:pPr>
            <a:r>
              <a:rPr lang="en-US" sz="1600" spc="-44" dirty="0" err="1">
                <a:solidFill>
                  <a:prstClr val="black"/>
                </a:solidFill>
                <a:ea typeface="Verdana" panose="020B0604030504040204" pitchFamily="34" charset="0"/>
                <a:cs typeface="Segoe UI" panose="020B0502040204020203" pitchFamily="34" charset="0"/>
              </a:rPr>
              <a:t>Huolehdit</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että</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itse</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olet</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puhdas</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henkilökohtainen</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hygienia</a:t>
            </a:r>
            <a:r>
              <a:rPr lang="en-US" sz="1600" spc="-44" dirty="0">
                <a:solidFill>
                  <a:prstClr val="black"/>
                </a:solidFill>
                <a:ea typeface="Verdana" panose="020B0604030504040204" pitchFamily="34" charset="0"/>
                <a:cs typeface="Segoe UI" panose="020B0502040204020203" pitchFamily="34" charset="0"/>
              </a:rPr>
              <a:t>)</a:t>
            </a:r>
          </a:p>
          <a:p>
            <a:pPr lvl="1" defTabSz="914400" eaLnBrk="0" fontAlgn="base" hangingPunct="0">
              <a:lnSpc>
                <a:spcPct val="100000"/>
              </a:lnSpc>
              <a:spcBef>
                <a:spcPct val="0"/>
              </a:spcBef>
              <a:spcAft>
                <a:spcPct val="0"/>
              </a:spcAft>
              <a:buFont typeface="Wingdings" panose="05000000000000000000" pitchFamily="2" charset="2"/>
              <a:buChar char="Ø"/>
            </a:pPr>
            <a:r>
              <a:rPr lang="en-US" sz="1600" spc="-44" dirty="0" err="1">
                <a:solidFill>
                  <a:prstClr val="black"/>
                </a:solidFill>
                <a:ea typeface="Verdana" panose="020B0604030504040204" pitchFamily="34" charset="0"/>
                <a:cs typeface="Segoe UI" panose="020B0502040204020203" pitchFamily="34" charset="0"/>
              </a:rPr>
              <a:t>Työpaikka</a:t>
            </a:r>
            <a:r>
              <a:rPr lang="en-US" sz="1600" spc="-44" dirty="0">
                <a:solidFill>
                  <a:prstClr val="black"/>
                </a:solidFill>
                <a:ea typeface="Verdana" panose="020B0604030504040204" pitchFamily="34" charset="0"/>
                <a:cs typeface="Segoe UI" panose="020B0502040204020203" pitchFamily="34" charset="0"/>
              </a:rPr>
              <a:t> on </a:t>
            </a:r>
            <a:r>
              <a:rPr lang="en-US" sz="1600" spc="-44" dirty="0" err="1">
                <a:solidFill>
                  <a:prstClr val="black"/>
                </a:solidFill>
                <a:ea typeface="Verdana" panose="020B0604030504040204" pitchFamily="34" charset="0"/>
                <a:cs typeface="Segoe UI" panose="020B0502040204020203" pitchFamily="34" charset="0"/>
              </a:rPr>
              <a:t>siisti</a:t>
            </a:r>
            <a:r>
              <a:rPr lang="en-US" sz="1600" spc="-44" dirty="0">
                <a:solidFill>
                  <a:prstClr val="black"/>
                </a:solidFill>
                <a:ea typeface="Verdana" panose="020B0604030504040204" pitchFamily="34" charset="0"/>
                <a:cs typeface="Segoe UI" panose="020B0502040204020203" pitchFamily="34" charset="0"/>
              </a:rPr>
              <a:t>.</a:t>
            </a:r>
          </a:p>
          <a:p>
            <a:pPr lvl="1" defTabSz="914400" eaLnBrk="0" fontAlgn="base" hangingPunct="0">
              <a:lnSpc>
                <a:spcPct val="100000"/>
              </a:lnSpc>
              <a:spcBef>
                <a:spcPct val="0"/>
              </a:spcBef>
              <a:spcAft>
                <a:spcPct val="0"/>
              </a:spcAft>
              <a:buFont typeface="Wingdings" panose="05000000000000000000" pitchFamily="2" charset="2"/>
              <a:buChar char="Ø"/>
            </a:pPr>
            <a:r>
              <a:rPr lang="en-US" sz="1600" spc="-44" dirty="0" err="1">
                <a:solidFill>
                  <a:prstClr val="black"/>
                </a:solidFill>
                <a:ea typeface="Verdana" panose="020B0604030504040204" pitchFamily="34" charset="0"/>
                <a:cs typeface="Segoe UI" panose="020B0502040204020203" pitchFamily="34" charset="0"/>
              </a:rPr>
              <a:t>Työtasot</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pinnat</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tilat</a:t>
            </a:r>
            <a:r>
              <a:rPr lang="en-US" sz="1600" spc="-44" dirty="0">
                <a:solidFill>
                  <a:prstClr val="black"/>
                </a:solidFill>
                <a:ea typeface="Verdana" panose="020B0604030504040204" pitchFamily="34" charset="0"/>
                <a:cs typeface="Segoe UI" panose="020B0502040204020203" pitchFamily="34" charset="0"/>
              </a:rPr>
              <a:t> ja </a:t>
            </a:r>
            <a:r>
              <a:rPr lang="en-US" sz="1600" spc="-44" dirty="0" err="1">
                <a:solidFill>
                  <a:prstClr val="black"/>
                </a:solidFill>
                <a:ea typeface="Verdana" panose="020B0604030504040204" pitchFamily="34" charset="0"/>
                <a:cs typeface="Segoe UI" panose="020B0502040204020203" pitchFamily="34" charset="0"/>
              </a:rPr>
              <a:t>astiat</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ovat</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puhtaita</a:t>
            </a:r>
            <a:r>
              <a:rPr lang="en-US" sz="1600" spc="-44" dirty="0">
                <a:solidFill>
                  <a:prstClr val="black"/>
                </a:solidFill>
                <a:ea typeface="Verdana" panose="020B0604030504040204" pitchFamily="34" charset="0"/>
                <a:cs typeface="Segoe UI" panose="020B0502040204020203" pitchFamily="34" charset="0"/>
              </a:rPr>
              <a:t>.</a:t>
            </a:r>
          </a:p>
          <a:p>
            <a:pPr lvl="1" defTabSz="914400" eaLnBrk="0" fontAlgn="base" hangingPunct="0">
              <a:lnSpc>
                <a:spcPct val="100000"/>
              </a:lnSpc>
              <a:spcBef>
                <a:spcPct val="0"/>
              </a:spcBef>
              <a:spcAft>
                <a:spcPct val="0"/>
              </a:spcAft>
              <a:buFont typeface="Wingdings" panose="05000000000000000000" pitchFamily="2" charset="2"/>
              <a:buChar char="Ø"/>
            </a:pPr>
            <a:r>
              <a:rPr lang="en-US" sz="1600" spc="-44" dirty="0" err="1">
                <a:solidFill>
                  <a:prstClr val="black"/>
                </a:solidFill>
                <a:ea typeface="Verdana" panose="020B0604030504040204" pitchFamily="34" charset="0"/>
                <a:cs typeface="Segoe UI" panose="020B0502040204020203" pitchFamily="34" charset="0"/>
              </a:rPr>
              <a:t>Elintarvikkeet</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ovat</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hyvälaatuisia</a:t>
            </a:r>
            <a:r>
              <a:rPr lang="en-US" sz="1600" spc="-44" dirty="0">
                <a:solidFill>
                  <a:prstClr val="black"/>
                </a:solidFill>
                <a:ea typeface="Verdana" panose="020B0604030504040204" pitchFamily="34" charset="0"/>
                <a:cs typeface="Segoe UI" panose="020B0502040204020203" pitchFamily="34" charset="0"/>
              </a:rPr>
              <a:t> ja </a:t>
            </a:r>
            <a:r>
              <a:rPr lang="en-US" sz="1600" spc="-44" dirty="0" err="1">
                <a:solidFill>
                  <a:prstClr val="black"/>
                </a:solidFill>
                <a:ea typeface="Verdana" panose="020B0604030504040204" pitchFamily="34" charset="0"/>
                <a:cs typeface="Segoe UI" panose="020B0502040204020203" pitchFamily="34" charset="0"/>
              </a:rPr>
              <a:t>käsittelet</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niitä</a:t>
            </a:r>
            <a:r>
              <a:rPr lang="en-US" sz="1600" spc="-44" dirty="0">
                <a:solidFill>
                  <a:prstClr val="black"/>
                </a:solidFill>
                <a:ea typeface="Verdana" panose="020B0604030504040204" pitchFamily="34" charset="0"/>
                <a:cs typeface="Segoe UI" panose="020B0502040204020203" pitchFamily="34" charset="0"/>
              </a:rPr>
              <a:t> </a:t>
            </a:r>
            <a:r>
              <a:rPr lang="en-US" sz="1600" spc="-44" dirty="0" err="1">
                <a:solidFill>
                  <a:prstClr val="black"/>
                </a:solidFill>
                <a:ea typeface="Verdana" panose="020B0604030504040204" pitchFamily="34" charset="0"/>
                <a:cs typeface="Segoe UI" panose="020B0502040204020203" pitchFamily="34" charset="0"/>
              </a:rPr>
              <a:t>oikein</a:t>
            </a:r>
            <a:r>
              <a:rPr lang="en-US" sz="1600" spc="-44" dirty="0">
                <a:solidFill>
                  <a:prstClr val="black"/>
                </a:solidFill>
                <a:ea typeface="Verdana" panose="020B0604030504040204" pitchFamily="34" charset="0"/>
                <a:cs typeface="Segoe UI" panose="020B0502040204020203" pitchFamily="34" charset="0"/>
              </a:rPr>
              <a:t>. </a:t>
            </a:r>
          </a:p>
          <a:p>
            <a:pPr marL="0" lvl="0" indent="0" defTabSz="914400" eaLnBrk="0" fontAlgn="base" hangingPunct="0">
              <a:lnSpc>
                <a:spcPct val="100000"/>
              </a:lnSpc>
              <a:spcBef>
                <a:spcPct val="0"/>
              </a:spcBef>
              <a:spcAft>
                <a:spcPct val="0"/>
              </a:spcAft>
              <a:buNone/>
            </a:pPr>
            <a:endParaRPr lang="fi-FI" altLang="fi-FI" sz="2000" dirty="0">
              <a:ea typeface="Verdana" panose="020B0604030504040204" pitchFamily="34" charset="0"/>
            </a:endParaRPr>
          </a:p>
          <a:p>
            <a:pPr lvl="0" defTabSz="914400" eaLnBrk="0" fontAlgn="base" hangingPunct="0">
              <a:lnSpc>
                <a:spcPct val="100000"/>
              </a:lnSpc>
              <a:spcBef>
                <a:spcPct val="0"/>
              </a:spcBef>
              <a:spcAft>
                <a:spcPct val="0"/>
              </a:spcAft>
              <a:buFont typeface="Wingdings" panose="05000000000000000000" pitchFamily="2" charset="2"/>
              <a:buChar char="Ø"/>
            </a:pPr>
            <a:r>
              <a:rPr lang="fi-FI" altLang="fi-FI" sz="1600" dirty="0">
                <a:ea typeface="Verdana" panose="020B0604030504040204" pitchFamily="34" charset="0"/>
              </a:rPr>
              <a:t>Hygieniaosaaminen estää, että bakteerit ja virukset eivät leviä ja esim. ruoka on turvallista syödä.</a:t>
            </a:r>
          </a:p>
          <a:p>
            <a:pPr marL="0" lvl="0" indent="0" defTabSz="914400" eaLnBrk="0" fontAlgn="base" hangingPunct="0">
              <a:lnSpc>
                <a:spcPct val="100000"/>
              </a:lnSpc>
              <a:spcBef>
                <a:spcPct val="0"/>
              </a:spcBef>
              <a:spcAft>
                <a:spcPct val="0"/>
              </a:spcAft>
              <a:buNone/>
            </a:pPr>
            <a:endParaRPr lang="fi-FI" altLang="fi-FI" sz="1600" dirty="0">
              <a:ea typeface="Verdana" panose="020B0604030504040204" pitchFamily="34" charset="0"/>
            </a:endParaRPr>
          </a:p>
          <a:p>
            <a:pPr lvl="0" defTabSz="914400" eaLnBrk="0" fontAlgn="base" hangingPunct="0">
              <a:lnSpc>
                <a:spcPct val="100000"/>
              </a:lnSpc>
              <a:spcBef>
                <a:spcPct val="0"/>
              </a:spcBef>
              <a:spcAft>
                <a:spcPct val="0"/>
              </a:spcAft>
              <a:buFont typeface="Wingdings" panose="05000000000000000000" pitchFamily="2" charset="2"/>
              <a:buChar char="Ø"/>
            </a:pPr>
            <a:r>
              <a:rPr lang="fi-FI" altLang="fi-FI" sz="1600" dirty="0">
                <a:ea typeface="Verdana" panose="020B0604030504040204" pitchFamily="34" charset="0"/>
              </a:rPr>
              <a:t>Elintarvikehygieenisestä osaamisesta on omia lakeja. </a:t>
            </a:r>
          </a:p>
          <a:p>
            <a:pPr marL="0" lvl="0" indent="0" defTabSz="914400" eaLnBrk="0" fontAlgn="base" hangingPunct="0">
              <a:lnSpc>
                <a:spcPct val="100000"/>
              </a:lnSpc>
              <a:spcBef>
                <a:spcPct val="0"/>
              </a:spcBef>
              <a:spcAft>
                <a:spcPct val="0"/>
              </a:spcAft>
              <a:buNone/>
            </a:pPr>
            <a:endParaRPr lang="fi-FI" altLang="fi-FI" sz="1600" dirty="0">
              <a:ea typeface="Verdana" panose="020B0604030504040204" pitchFamily="34" charset="0"/>
            </a:endParaRPr>
          </a:p>
          <a:p>
            <a:pPr lvl="0" defTabSz="914400" eaLnBrk="0" fontAlgn="base" hangingPunct="0">
              <a:lnSpc>
                <a:spcPct val="100000"/>
              </a:lnSpc>
              <a:spcBef>
                <a:spcPct val="0"/>
              </a:spcBef>
              <a:spcAft>
                <a:spcPct val="0"/>
              </a:spcAft>
              <a:buFont typeface="Wingdings" panose="05000000000000000000" pitchFamily="2" charset="2"/>
              <a:buChar char="Ø"/>
            </a:pPr>
            <a:r>
              <a:rPr lang="fi-FI" sz="1600" dirty="0">
                <a:ea typeface="Verdana" panose="020B0604030504040204" pitchFamily="34" charset="0"/>
              </a:rPr>
              <a:t>Hygieniaosaamisen aihealueita ovat:</a:t>
            </a:r>
          </a:p>
          <a:p>
            <a:pPr lvl="1" defTabSz="914400" eaLnBrk="0" fontAlgn="base" hangingPunct="0">
              <a:lnSpc>
                <a:spcPct val="100000"/>
              </a:lnSpc>
              <a:spcBef>
                <a:spcPct val="0"/>
              </a:spcBef>
              <a:spcAft>
                <a:spcPct val="0"/>
              </a:spcAft>
              <a:buFont typeface="Wingdings" panose="05000000000000000000" pitchFamily="2" charset="2"/>
              <a:buChar char="Ø"/>
            </a:pPr>
            <a:r>
              <a:rPr lang="fi-FI" sz="1600" dirty="0">
                <a:ea typeface="Verdana" panose="020B0604030504040204" pitchFamily="34" charset="0"/>
              </a:rPr>
              <a:t>aseptinen työjärjestys (puhtaasta likaiseen)</a:t>
            </a:r>
          </a:p>
          <a:p>
            <a:pPr lvl="1" defTabSz="914400" eaLnBrk="0" fontAlgn="base" hangingPunct="0">
              <a:lnSpc>
                <a:spcPct val="100000"/>
              </a:lnSpc>
              <a:spcBef>
                <a:spcPct val="0"/>
              </a:spcBef>
              <a:spcAft>
                <a:spcPct val="0"/>
              </a:spcAft>
              <a:buFont typeface="Wingdings" panose="05000000000000000000" pitchFamily="2" charset="2"/>
              <a:buChar char="Ø"/>
            </a:pPr>
            <a:r>
              <a:rPr lang="fi-FI" sz="1600" dirty="0">
                <a:ea typeface="Verdana" panose="020B0604030504040204" pitchFamily="34" charset="0"/>
              </a:rPr>
              <a:t>mikrobiologia (tieto bakteereista ja viruksista)</a:t>
            </a:r>
          </a:p>
          <a:p>
            <a:pPr lvl="1" defTabSz="914400" eaLnBrk="0" fontAlgn="base" hangingPunct="0">
              <a:lnSpc>
                <a:spcPct val="100000"/>
              </a:lnSpc>
              <a:spcBef>
                <a:spcPct val="0"/>
              </a:spcBef>
              <a:spcAft>
                <a:spcPct val="0"/>
              </a:spcAft>
              <a:buFont typeface="Wingdings" panose="05000000000000000000" pitchFamily="2" charset="2"/>
              <a:buChar char="Ø"/>
            </a:pPr>
            <a:r>
              <a:rPr lang="fi-FI" sz="1600" dirty="0">
                <a:ea typeface="Verdana" panose="020B0604030504040204" pitchFamily="34" charset="0"/>
              </a:rPr>
              <a:t>hygieeniset työtavat   </a:t>
            </a:r>
          </a:p>
          <a:p>
            <a:pPr lvl="1" defTabSz="914400" eaLnBrk="0" fontAlgn="base" hangingPunct="0">
              <a:lnSpc>
                <a:spcPct val="100000"/>
              </a:lnSpc>
              <a:spcBef>
                <a:spcPct val="0"/>
              </a:spcBef>
              <a:spcAft>
                <a:spcPct val="0"/>
              </a:spcAft>
              <a:buFont typeface="Wingdings" panose="05000000000000000000" pitchFamily="2" charset="2"/>
              <a:buChar char="Ø"/>
            </a:pPr>
            <a:r>
              <a:rPr lang="fi-FI" sz="1600" dirty="0">
                <a:ea typeface="Verdana" panose="020B0604030504040204" pitchFamily="34" charset="0"/>
              </a:rPr>
              <a:t>henkilökohtainen hygienia  </a:t>
            </a:r>
          </a:p>
          <a:p>
            <a:pPr lvl="1" defTabSz="914400" eaLnBrk="0" fontAlgn="base" hangingPunct="0">
              <a:lnSpc>
                <a:spcPct val="100000"/>
              </a:lnSpc>
              <a:spcBef>
                <a:spcPct val="0"/>
              </a:spcBef>
              <a:spcAft>
                <a:spcPct val="0"/>
              </a:spcAft>
              <a:buFont typeface="Wingdings" panose="05000000000000000000" pitchFamily="2" charset="2"/>
              <a:buChar char="Ø"/>
            </a:pPr>
            <a:r>
              <a:rPr lang="fi-FI" sz="1600" dirty="0">
                <a:ea typeface="Verdana" panose="020B0604030504040204" pitchFamily="34" charset="0"/>
              </a:rPr>
              <a:t>puhtaanapito   </a:t>
            </a:r>
          </a:p>
          <a:p>
            <a:pPr lvl="1" defTabSz="914400" eaLnBrk="0" fontAlgn="base" hangingPunct="0">
              <a:lnSpc>
                <a:spcPct val="100000"/>
              </a:lnSpc>
              <a:spcBef>
                <a:spcPct val="0"/>
              </a:spcBef>
              <a:spcAft>
                <a:spcPct val="0"/>
              </a:spcAft>
              <a:buFont typeface="Wingdings" panose="05000000000000000000" pitchFamily="2" charset="2"/>
              <a:buChar char="Ø"/>
            </a:pPr>
            <a:r>
              <a:rPr lang="fi-FI" sz="1600" dirty="0">
                <a:ea typeface="Verdana" panose="020B0604030504040204" pitchFamily="34" charset="0"/>
              </a:rPr>
              <a:t>omavalvonta   </a:t>
            </a:r>
          </a:p>
          <a:p>
            <a:pPr lvl="1" defTabSz="914400" eaLnBrk="0" fontAlgn="base" hangingPunct="0">
              <a:lnSpc>
                <a:spcPct val="100000"/>
              </a:lnSpc>
              <a:spcBef>
                <a:spcPct val="0"/>
              </a:spcBef>
              <a:spcAft>
                <a:spcPct val="0"/>
              </a:spcAft>
              <a:buFont typeface="Wingdings" panose="05000000000000000000" pitchFamily="2" charset="2"/>
              <a:buChar char="Ø"/>
            </a:pPr>
            <a:r>
              <a:rPr lang="fi-FI" sz="1600" dirty="0">
                <a:ea typeface="Verdana" panose="020B0604030504040204" pitchFamily="34" charset="0"/>
              </a:rPr>
              <a:t>lainsäädäntö</a:t>
            </a:r>
          </a:p>
          <a:p>
            <a:pPr lvl="1" defTabSz="914400" eaLnBrk="0" fontAlgn="base" hangingPunct="0">
              <a:lnSpc>
                <a:spcPct val="100000"/>
              </a:lnSpc>
              <a:spcBef>
                <a:spcPct val="0"/>
              </a:spcBef>
              <a:spcAft>
                <a:spcPct val="0"/>
              </a:spcAft>
              <a:buFont typeface="Wingdings" panose="05000000000000000000" pitchFamily="2" charset="2"/>
              <a:buChar char="Ø"/>
            </a:pPr>
            <a:endParaRPr lang="fi-FI" altLang="fi-FI" sz="1600" dirty="0">
              <a:ea typeface="Verdana" panose="020B0604030504040204" pitchFamily="34" charset="0"/>
            </a:endParaRPr>
          </a:p>
          <a:p>
            <a:pPr marL="342900" lvl="1" indent="0" defTabSz="914400" eaLnBrk="0" fontAlgn="base" hangingPunct="0">
              <a:lnSpc>
                <a:spcPct val="100000"/>
              </a:lnSpc>
              <a:spcBef>
                <a:spcPct val="0"/>
              </a:spcBef>
              <a:spcAft>
                <a:spcPct val="0"/>
              </a:spcAft>
              <a:buNone/>
            </a:pPr>
            <a:endParaRPr lang="fi-FI" altLang="fi-FI" sz="1300" dirty="0">
              <a:latin typeface="Verdana" panose="020B0604030504040204" pitchFamily="34" charset="0"/>
              <a:ea typeface="Verdana" panose="020B0604030504040204" pitchFamily="34" charset="0"/>
            </a:endParaRPr>
          </a:p>
          <a:p>
            <a:pPr marL="0" indent="0" defTabSz="633062">
              <a:spcBef>
                <a:spcPts val="692"/>
              </a:spcBef>
              <a:buNone/>
            </a:pPr>
            <a:endParaRPr lang="en-US" sz="1477" dirty="0">
              <a:solidFill>
                <a:prstClr val="black"/>
              </a:solidFill>
              <a:latin typeface="Verdana" panose="020B0604030504040204" pitchFamily="34" charset="0"/>
              <a:ea typeface="Verdana" panose="020B0604030504040204" pitchFamily="34" charset="0"/>
              <a:cs typeface="Segoe UI" panose="020B0502040204020203" pitchFamily="34" charset="0"/>
            </a:endParaRPr>
          </a:p>
          <a:p>
            <a:pPr marL="158265" indent="-158265" defTabSz="633062">
              <a:spcBef>
                <a:spcPts val="692"/>
              </a:spcBef>
              <a:buFont typeface="Wingdings" panose="05000000000000000000" pitchFamily="2" charset="2"/>
              <a:buChar char="Ø"/>
            </a:pPr>
            <a:endParaRPr lang="en-US" sz="1477" dirty="0">
              <a:solidFill>
                <a:prstClr val="black"/>
              </a:solidFill>
              <a:latin typeface="Verdana" panose="020B0604030504040204" pitchFamily="34" charset="0"/>
              <a:ea typeface="Verdana" panose="020B0604030504040204" pitchFamily="34" charset="0"/>
              <a:cs typeface="Segoe UI" panose="020B0502040204020203" pitchFamily="34" charset="0"/>
            </a:endParaRPr>
          </a:p>
          <a:p>
            <a:pPr marL="0" indent="0" defTabSz="633062">
              <a:spcBef>
                <a:spcPts val="692"/>
              </a:spcBef>
              <a:buNone/>
            </a:pPr>
            <a:endParaRPr lang="en-US" sz="1939" dirty="0">
              <a:solidFill>
                <a:prstClr val="black"/>
              </a:solidFill>
              <a:latin typeface="Verdana" panose="020B0604030504040204" pitchFamily="34" charset="0"/>
              <a:ea typeface="Verdana" panose="020B0604030504040204" pitchFamily="34" charset="0"/>
            </a:endParaRPr>
          </a:p>
        </p:txBody>
      </p:sp>
      <p:sp>
        <p:nvSpPr>
          <p:cNvPr id="7" name="Suunnikas 6">
            <a:extLst>
              <a:ext uri="{FF2B5EF4-FFF2-40B4-BE49-F238E27FC236}">
                <a16:creationId xmlns:a16="http://schemas.microsoft.com/office/drawing/2014/main" id="{8B140BE4-AFB1-9996-A505-F4B6256ED053}"/>
              </a:ext>
              <a:ext uri="{C183D7F6-B498-43B3-948B-1728B52AA6E4}">
                <adec:decorative xmlns:adec="http://schemas.microsoft.com/office/drawing/2017/decorative" val="1"/>
              </a:ext>
            </a:extLst>
          </p:cNvPr>
          <p:cNvSpPr/>
          <p:nvPr/>
        </p:nvSpPr>
        <p:spPr>
          <a:xfrm>
            <a:off x="-899112" y="6335847"/>
            <a:ext cx="8692308" cy="1909794"/>
          </a:xfrm>
          <a:prstGeom prst="parallelogram">
            <a:avLst/>
          </a:prstGeom>
          <a:ln w="44450">
            <a:solidFill>
              <a:srgbClr val="FB85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22041"/>
            <a:endParaRPr lang="fi-FI" sz="935">
              <a:solidFill>
                <a:prstClr val="black"/>
              </a:solidFill>
              <a:latin typeface="Aptos" panose="02110004020202020204"/>
            </a:endParaRPr>
          </a:p>
        </p:txBody>
      </p:sp>
      <p:sp>
        <p:nvSpPr>
          <p:cNvPr id="8" name="Tekstiruutu 7">
            <a:extLst>
              <a:ext uri="{FF2B5EF4-FFF2-40B4-BE49-F238E27FC236}">
                <a16:creationId xmlns:a16="http://schemas.microsoft.com/office/drawing/2014/main" id="{797FFEA1-0472-53A6-F6A5-87631F6D6C3D}"/>
              </a:ext>
            </a:extLst>
          </p:cNvPr>
          <p:cNvSpPr txBox="1"/>
          <p:nvPr/>
        </p:nvSpPr>
        <p:spPr>
          <a:xfrm>
            <a:off x="527537" y="6382803"/>
            <a:ext cx="6330463" cy="1815882"/>
          </a:xfrm>
          <a:prstGeom prst="rect">
            <a:avLst/>
          </a:prstGeom>
          <a:noFill/>
        </p:spPr>
        <p:txBody>
          <a:bodyPr wrap="square">
            <a:spAutoFit/>
          </a:bodyPr>
          <a:lstStyle/>
          <a:p>
            <a:pPr defTabSz="422041"/>
            <a:r>
              <a:rPr lang="fi-FI" sz="1400" b="1" dirty="0">
                <a:solidFill>
                  <a:schemeClr val="tx1">
                    <a:lumMod val="75000"/>
                    <a:lumOff val="25000"/>
                  </a:schemeClr>
                </a:solidFill>
                <a:ea typeface="Verdana" panose="020B0604030504040204" pitchFamily="34" charset="0"/>
                <a:cs typeface="Segoe UI" panose="020B0502040204020203" pitchFamily="34" charset="0"/>
              </a:rPr>
              <a:t>Hygienia</a:t>
            </a:r>
            <a:r>
              <a:rPr lang="fi-FI" sz="1400" dirty="0">
                <a:solidFill>
                  <a:schemeClr val="tx1">
                    <a:lumMod val="75000"/>
                    <a:lumOff val="25000"/>
                  </a:schemeClr>
                </a:solidFill>
                <a:ea typeface="Verdana" panose="020B0604030504040204" pitchFamily="34" charset="0"/>
                <a:cs typeface="Segoe UI" panose="020B0502040204020203" pitchFamily="34" charset="0"/>
              </a:rPr>
              <a:t> = Asioiden puhtaus ja turvallisuus.</a:t>
            </a:r>
          </a:p>
          <a:p>
            <a:pPr defTabSz="422041"/>
            <a:r>
              <a:rPr lang="fi-FI" sz="1400" b="1" dirty="0">
                <a:solidFill>
                  <a:schemeClr val="tx1">
                    <a:lumMod val="75000"/>
                    <a:lumOff val="25000"/>
                  </a:schemeClr>
                </a:solidFill>
                <a:ea typeface="Verdana" panose="020B0604030504040204" pitchFamily="34" charset="0"/>
                <a:cs typeface="Segoe UI" panose="020B0502040204020203" pitchFamily="34" charset="0"/>
              </a:rPr>
              <a:t>Osaaminen</a:t>
            </a:r>
            <a:r>
              <a:rPr lang="fi-FI" sz="1400" dirty="0">
                <a:solidFill>
                  <a:schemeClr val="tx1">
                    <a:lumMod val="75000"/>
                    <a:lumOff val="25000"/>
                  </a:schemeClr>
                </a:solidFill>
                <a:ea typeface="Verdana" panose="020B0604030504040204" pitchFamily="34" charset="0"/>
                <a:cs typeface="Segoe UI" panose="020B0502040204020203" pitchFamily="34" charset="0"/>
              </a:rPr>
              <a:t> = Tiedät säännöt ja osaat noudattaa hygieniaohjeita.</a:t>
            </a:r>
          </a:p>
          <a:p>
            <a:pPr defTabSz="422041"/>
            <a:r>
              <a:rPr lang="fi-FI" sz="1400" b="1" dirty="0">
                <a:solidFill>
                  <a:schemeClr val="tx1">
                    <a:lumMod val="75000"/>
                    <a:lumOff val="25000"/>
                  </a:schemeClr>
                </a:solidFill>
                <a:ea typeface="Verdana" panose="020B0604030504040204" pitchFamily="34" charset="0"/>
                <a:cs typeface="Segoe UI" panose="020B0502040204020203" pitchFamily="34" charset="0"/>
              </a:rPr>
              <a:t>Elintarvike</a:t>
            </a:r>
            <a:r>
              <a:rPr lang="fi-FI" sz="1400" dirty="0">
                <a:solidFill>
                  <a:schemeClr val="tx1">
                    <a:lumMod val="75000"/>
                    <a:lumOff val="25000"/>
                  </a:schemeClr>
                </a:solidFill>
                <a:ea typeface="Verdana" panose="020B0604030504040204" pitchFamily="34" charset="0"/>
                <a:cs typeface="Segoe UI" panose="020B0502040204020203" pitchFamily="34" charset="0"/>
              </a:rPr>
              <a:t> = Ruoka-aine</a:t>
            </a:r>
          </a:p>
          <a:p>
            <a:pPr defTabSz="422041"/>
            <a:r>
              <a:rPr lang="fi-FI" sz="1400" b="1" dirty="0">
                <a:solidFill>
                  <a:schemeClr val="tx1">
                    <a:lumMod val="75000"/>
                    <a:lumOff val="25000"/>
                  </a:schemeClr>
                </a:solidFill>
                <a:ea typeface="Verdana" panose="020B0604030504040204" pitchFamily="34" charset="0"/>
                <a:cs typeface="Segoe UI" panose="020B0502040204020203" pitchFamily="34" charset="0"/>
              </a:rPr>
              <a:t>Estää</a:t>
            </a:r>
            <a:r>
              <a:rPr lang="fi-FI" sz="1400" dirty="0">
                <a:solidFill>
                  <a:schemeClr val="tx1">
                    <a:lumMod val="75000"/>
                    <a:lumOff val="25000"/>
                  </a:schemeClr>
                </a:solidFill>
                <a:ea typeface="Verdana" panose="020B0604030504040204" pitchFamily="34" charset="0"/>
                <a:cs typeface="Segoe UI" panose="020B0502040204020203" pitchFamily="34" charset="0"/>
              </a:rPr>
              <a:t> = P</a:t>
            </a:r>
            <a:r>
              <a:rPr lang="fi-FI" sz="1400" dirty="0">
                <a:solidFill>
                  <a:schemeClr val="tx1">
                    <a:lumMod val="75000"/>
                    <a:lumOff val="25000"/>
                  </a:schemeClr>
                </a:solidFill>
              </a:rPr>
              <a:t>ysäyttää jokin asia tai tehdä niin, ettei jokin asia tapahdu.</a:t>
            </a:r>
          </a:p>
          <a:p>
            <a:pPr defTabSz="422041"/>
            <a:r>
              <a:rPr lang="fi-FI" sz="1400" b="1" dirty="0">
                <a:solidFill>
                  <a:schemeClr val="tx1">
                    <a:lumMod val="75000"/>
                    <a:lumOff val="25000"/>
                  </a:schemeClr>
                </a:solidFill>
                <a:ea typeface="Verdana" panose="020B0604030504040204" pitchFamily="34" charset="0"/>
                <a:cs typeface="Segoe UI" panose="020B0502040204020203" pitchFamily="34" charset="0"/>
              </a:rPr>
              <a:t>Käsitellä </a:t>
            </a:r>
            <a:r>
              <a:rPr lang="fi-FI" sz="1400" dirty="0">
                <a:solidFill>
                  <a:schemeClr val="tx1">
                    <a:lumMod val="75000"/>
                    <a:lumOff val="25000"/>
                  </a:schemeClr>
                </a:solidFill>
                <a:ea typeface="Verdana" panose="020B0604030504040204" pitchFamily="34" charset="0"/>
                <a:cs typeface="Segoe UI" panose="020B0502040204020203" pitchFamily="34" charset="0"/>
              </a:rPr>
              <a:t>= Koskea, toimia asian kanssa. Ruoan käsittely tarkoittaa kaikkia vaiheita, joissa kosket ruokaan tai valmistat ruokaa. </a:t>
            </a:r>
          </a:p>
          <a:p>
            <a:pPr defTabSz="422041"/>
            <a:r>
              <a:rPr lang="fi-FI" sz="1400" b="1" dirty="0">
                <a:solidFill>
                  <a:schemeClr val="tx1">
                    <a:lumMod val="75000"/>
                    <a:lumOff val="25000"/>
                  </a:schemeClr>
                </a:solidFill>
                <a:ea typeface="Verdana" panose="020B0604030504040204" pitchFamily="34" charset="0"/>
                <a:cs typeface="Segoe UI" panose="020B0502040204020203" pitchFamily="34" charset="0"/>
              </a:rPr>
              <a:t>Aihealue</a:t>
            </a:r>
            <a:r>
              <a:rPr lang="fi-FI" sz="1400" dirty="0">
                <a:solidFill>
                  <a:schemeClr val="tx1">
                    <a:lumMod val="75000"/>
                    <a:lumOff val="25000"/>
                  </a:schemeClr>
                </a:solidFill>
                <a:ea typeface="Verdana" panose="020B0604030504040204" pitchFamily="34" charset="0"/>
                <a:cs typeface="Segoe UI" panose="020B0502040204020203" pitchFamily="34" charset="0"/>
              </a:rPr>
              <a:t> = Ryhmä asioita, jotka kuuluvat samaan teemaan.</a:t>
            </a:r>
            <a:endParaRPr lang="fi-FI" sz="1400" dirty="0">
              <a:solidFill>
                <a:schemeClr val="tx1">
                  <a:lumMod val="75000"/>
                  <a:lumOff val="25000"/>
                </a:schemeClr>
              </a:solidFill>
            </a:endParaRPr>
          </a:p>
          <a:p>
            <a:pPr defTabSz="422041"/>
            <a:r>
              <a:rPr lang="fi-FI" sz="1400" b="1" dirty="0">
                <a:solidFill>
                  <a:schemeClr val="tx1">
                    <a:lumMod val="75000"/>
                    <a:lumOff val="25000"/>
                  </a:schemeClr>
                </a:solidFill>
                <a:ea typeface="Verdana" panose="020B0604030504040204" pitchFamily="34" charset="0"/>
                <a:cs typeface="Segoe UI" panose="020B0502040204020203" pitchFamily="34" charset="0"/>
              </a:rPr>
              <a:t>Työtapa </a:t>
            </a:r>
            <a:r>
              <a:rPr lang="fi-FI" sz="1400" dirty="0">
                <a:solidFill>
                  <a:schemeClr val="tx1">
                    <a:lumMod val="75000"/>
                    <a:lumOff val="25000"/>
                  </a:schemeClr>
                </a:solidFill>
                <a:ea typeface="Verdana" panose="020B0604030504040204" pitchFamily="34" charset="0"/>
                <a:cs typeface="Segoe UI" panose="020B0502040204020203" pitchFamily="34" charset="0"/>
              </a:rPr>
              <a:t>= Metodi, miten teet työtä. </a:t>
            </a:r>
          </a:p>
        </p:txBody>
      </p:sp>
      <p:pic>
        <p:nvPicPr>
          <p:cNvPr id="2" name="Kuva 1">
            <a:extLst>
              <a:ext uri="{FF2B5EF4-FFF2-40B4-BE49-F238E27FC236}">
                <a16:creationId xmlns:a16="http://schemas.microsoft.com/office/drawing/2014/main" id="{CF4D0B22-F6AA-290C-E34A-F7A4AE55020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7376" y="8315608"/>
            <a:ext cx="653385" cy="652218"/>
          </a:xfrm>
          <a:prstGeom prst="rect">
            <a:avLst/>
          </a:prstGeom>
        </p:spPr>
      </p:pic>
    </p:spTree>
    <p:extLst>
      <p:ext uri="{BB962C8B-B14F-4D97-AF65-F5344CB8AC3E}">
        <p14:creationId xmlns:p14="http://schemas.microsoft.com/office/powerpoint/2010/main" val="2204558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50C6B-DF72-93F7-EEF9-C1538F9C9B33}"/>
            </a:ext>
          </a:extLst>
        </p:cNvPr>
        <p:cNvGrpSpPr/>
        <p:nvPr/>
      </p:nvGrpSpPr>
      <p:grpSpPr>
        <a:xfrm>
          <a:off x="0" y="0"/>
          <a:ext cx="0" cy="0"/>
          <a:chOff x="0" y="0"/>
          <a:chExt cx="0" cy="0"/>
        </a:xfrm>
      </p:grpSpPr>
      <p:sp>
        <p:nvSpPr>
          <p:cNvPr id="3" name="Suorakulmio 2">
            <a:extLst>
              <a:ext uri="{FF2B5EF4-FFF2-40B4-BE49-F238E27FC236}">
                <a16:creationId xmlns:a16="http://schemas.microsoft.com/office/drawing/2014/main" id="{74CEF2D4-4451-D6A5-9052-3F44A585FA11}"/>
              </a:ext>
              <a:ext uri="{C183D7F6-B498-43B3-948B-1728B52AA6E4}">
                <adec:decorative xmlns:adec="http://schemas.microsoft.com/office/drawing/2017/decorative" val="1"/>
              </a:ext>
            </a:extLst>
          </p:cNvPr>
          <p:cNvSpPr/>
          <p:nvPr/>
        </p:nvSpPr>
        <p:spPr>
          <a:xfrm>
            <a:off x="263769" y="176174"/>
            <a:ext cx="6366546" cy="621322"/>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r>
              <a:rPr lang="fi-FI" sz="2215" b="1" dirty="0">
                <a:solidFill>
                  <a:prstClr val="black"/>
                </a:solidFill>
                <a:effectLst>
                  <a:glow rad="127000">
                    <a:srgbClr val="51C6E1"/>
                  </a:glow>
                </a:effectLst>
                <a:latin typeface="Biome" panose="020B0502040204020203" pitchFamily="34" charset="0"/>
                <a:cs typeface="Biome" panose="020B0502040204020203" pitchFamily="34" charset="0"/>
              </a:rPr>
              <a:t>Henkilökohtainen hygienia</a:t>
            </a:r>
            <a:endParaRPr lang="fi-FI" sz="935" dirty="0">
              <a:solidFill>
                <a:srgbClr val="51C6E1"/>
              </a:solidFill>
              <a:effectLst>
                <a:glow rad="127000">
                  <a:srgbClr val="51C6E1"/>
                </a:glow>
              </a:effectLst>
              <a:latin typeface="Biome" panose="020B0502040204020203" pitchFamily="34" charset="0"/>
              <a:cs typeface="Biome" panose="020B0502040204020203" pitchFamily="34" charset="0"/>
            </a:endParaRPr>
          </a:p>
        </p:txBody>
      </p:sp>
      <p:pic>
        <p:nvPicPr>
          <p:cNvPr id="6" name="Kuva 5">
            <a:extLst>
              <a:ext uri="{FF2B5EF4-FFF2-40B4-BE49-F238E27FC236}">
                <a16:creationId xmlns:a16="http://schemas.microsoft.com/office/drawing/2014/main" id="{2D748C45-3F35-49E1-BB10-11EE6AE7D2B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406" y="8238518"/>
            <a:ext cx="653385" cy="652218"/>
          </a:xfrm>
          <a:prstGeom prst="rect">
            <a:avLst/>
          </a:prstGeom>
        </p:spPr>
      </p:pic>
      <p:sp>
        <p:nvSpPr>
          <p:cNvPr id="7" name="Suunnikas 6">
            <a:extLst>
              <a:ext uri="{FF2B5EF4-FFF2-40B4-BE49-F238E27FC236}">
                <a16:creationId xmlns:a16="http://schemas.microsoft.com/office/drawing/2014/main" id="{99E1C8B4-71B2-2ACB-9306-180C916309A1}"/>
              </a:ext>
              <a:ext uri="{C183D7F6-B498-43B3-948B-1728B52AA6E4}">
                <adec:decorative xmlns:adec="http://schemas.microsoft.com/office/drawing/2017/decorative" val="1"/>
              </a:ext>
            </a:extLst>
          </p:cNvPr>
          <p:cNvSpPr/>
          <p:nvPr/>
        </p:nvSpPr>
        <p:spPr>
          <a:xfrm>
            <a:off x="-561861" y="6382014"/>
            <a:ext cx="6334698" cy="1245855"/>
          </a:xfrm>
          <a:prstGeom prst="parallelogram">
            <a:avLst/>
          </a:prstGeom>
          <a:ln w="44450">
            <a:solidFill>
              <a:srgbClr val="FB85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22041"/>
            <a:endParaRPr lang="fi-FI" sz="935">
              <a:solidFill>
                <a:prstClr val="black"/>
              </a:solidFill>
              <a:latin typeface="Aptos" panose="02110004020202020204"/>
            </a:endParaRPr>
          </a:p>
        </p:txBody>
      </p:sp>
      <p:sp>
        <p:nvSpPr>
          <p:cNvPr id="8" name="Tekstiruutu 7">
            <a:extLst>
              <a:ext uri="{FF2B5EF4-FFF2-40B4-BE49-F238E27FC236}">
                <a16:creationId xmlns:a16="http://schemas.microsoft.com/office/drawing/2014/main" id="{306F038A-BB55-7D59-5A79-A64083A8B1E6}"/>
              </a:ext>
            </a:extLst>
          </p:cNvPr>
          <p:cNvSpPr txBox="1"/>
          <p:nvPr/>
        </p:nvSpPr>
        <p:spPr>
          <a:xfrm>
            <a:off x="532880" y="6436772"/>
            <a:ext cx="5239957" cy="1136337"/>
          </a:xfrm>
          <a:prstGeom prst="rect">
            <a:avLst/>
          </a:prstGeom>
          <a:noFill/>
        </p:spPr>
        <p:txBody>
          <a:bodyPr wrap="square">
            <a:spAutoFit/>
          </a:bodyPr>
          <a:lstStyle/>
          <a:p>
            <a:pPr defTabSz="422041"/>
            <a:r>
              <a:rPr lang="fi-FI" sz="1292" b="1" dirty="0">
                <a:solidFill>
                  <a:srgbClr val="333F48"/>
                </a:solidFill>
                <a:latin typeface="Verdana" panose="020B0604030504040204" pitchFamily="34" charset="0"/>
                <a:ea typeface="Verdana" panose="020B0604030504040204" pitchFamily="34" charset="0"/>
                <a:cs typeface="Segoe UI" panose="020B0502040204020203" pitchFamily="34" charset="0"/>
              </a:rPr>
              <a:t>Henkilökohtainen </a:t>
            </a:r>
            <a:r>
              <a:rPr lang="fi-FI" sz="1292" dirty="0">
                <a:solidFill>
                  <a:srgbClr val="333F48"/>
                </a:solidFill>
                <a:latin typeface="Verdana" panose="020B0604030504040204" pitchFamily="34" charset="0"/>
                <a:ea typeface="Verdana" panose="020B0604030504040204" pitchFamily="34" charset="0"/>
                <a:cs typeface="Segoe UI" panose="020B0502040204020203" pitchFamily="34" charset="0"/>
              </a:rPr>
              <a:t>= oma</a:t>
            </a:r>
          </a:p>
          <a:p>
            <a:pPr defTabSz="422041"/>
            <a:r>
              <a:rPr lang="fi-FI" sz="1292" b="1" dirty="0">
                <a:solidFill>
                  <a:srgbClr val="333F48"/>
                </a:solidFill>
                <a:latin typeface="Verdana" panose="020B0604030504040204" pitchFamily="34" charset="0"/>
                <a:ea typeface="Verdana" panose="020B0604030504040204" pitchFamily="34" charset="0"/>
                <a:cs typeface="Segoe UI" panose="020B0502040204020203" pitchFamily="34" charset="0"/>
              </a:rPr>
              <a:t>Käsihygienia</a:t>
            </a:r>
            <a:r>
              <a:rPr lang="fi-FI" sz="1292" dirty="0">
                <a:solidFill>
                  <a:srgbClr val="333F48"/>
                </a:solidFill>
                <a:latin typeface="Verdana" panose="020B0604030504040204" pitchFamily="34" charset="0"/>
                <a:ea typeface="Verdana" panose="020B0604030504040204" pitchFamily="34" charset="0"/>
                <a:cs typeface="Segoe UI" panose="020B0502040204020203" pitchFamily="34" charset="0"/>
              </a:rPr>
              <a:t> = puhtaat kädet</a:t>
            </a:r>
          </a:p>
          <a:p>
            <a:pPr defTabSz="422041"/>
            <a:r>
              <a:rPr lang="fi-FI" sz="1292" b="1" dirty="0">
                <a:solidFill>
                  <a:srgbClr val="333F48"/>
                </a:solidFill>
                <a:latin typeface="Verdana" panose="020B0604030504040204" pitchFamily="34" charset="0"/>
                <a:ea typeface="Verdana" panose="020B0604030504040204" pitchFamily="34" charset="0"/>
                <a:cs typeface="Segoe UI" panose="020B0502040204020203" pitchFamily="34" charset="0"/>
              </a:rPr>
              <a:t>Käsitellä</a:t>
            </a:r>
            <a:r>
              <a:rPr lang="fi-FI" sz="1292" dirty="0">
                <a:solidFill>
                  <a:srgbClr val="333F48"/>
                </a:solidFill>
                <a:latin typeface="Verdana" panose="020B0604030504040204" pitchFamily="34" charset="0"/>
                <a:ea typeface="Verdana" panose="020B0604030504040204" pitchFamily="34" charset="0"/>
                <a:cs typeface="Segoe UI" panose="020B0502040204020203" pitchFamily="34" charset="0"/>
              </a:rPr>
              <a:t> = </a:t>
            </a:r>
            <a:r>
              <a:rPr lang="fi-FI" sz="1400" dirty="0">
                <a:solidFill>
                  <a:schemeClr val="tx1">
                    <a:lumMod val="75000"/>
                    <a:lumOff val="25000"/>
                  </a:schemeClr>
                </a:solidFill>
                <a:ea typeface="Verdana" panose="020B0604030504040204" pitchFamily="34" charset="0"/>
                <a:cs typeface="Segoe UI" panose="020B0502040204020203" pitchFamily="34" charset="0"/>
              </a:rPr>
              <a:t>Koskea, toimia ruoan kanssa. Ruoan käsittely tarkoittaa kaikkia vaiheita, joissa kosket ruokaan tai valmistat ruokaa. </a:t>
            </a:r>
            <a:endParaRPr lang="fi-FI" sz="1292" dirty="0">
              <a:solidFill>
                <a:srgbClr val="333F48"/>
              </a:solidFill>
              <a:latin typeface="Verdana" panose="020B0604030504040204" pitchFamily="34" charset="0"/>
              <a:ea typeface="Verdana" panose="020B0604030504040204" pitchFamily="34" charset="0"/>
              <a:cs typeface="Segoe UI" panose="020B0502040204020203" pitchFamily="34" charset="0"/>
            </a:endParaRPr>
          </a:p>
        </p:txBody>
      </p:sp>
      <p:sp>
        <p:nvSpPr>
          <p:cNvPr id="9" name="Tekstiruutu 8">
            <a:extLst>
              <a:ext uri="{FF2B5EF4-FFF2-40B4-BE49-F238E27FC236}">
                <a16:creationId xmlns:a16="http://schemas.microsoft.com/office/drawing/2014/main" id="{F1666D50-4830-90C5-985E-D5C0927D17F5}"/>
              </a:ext>
            </a:extLst>
          </p:cNvPr>
          <p:cNvSpPr txBox="1"/>
          <p:nvPr/>
        </p:nvSpPr>
        <p:spPr>
          <a:xfrm>
            <a:off x="263768" y="853860"/>
            <a:ext cx="6186801" cy="5262979"/>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ct val="0"/>
              </a:spcAft>
              <a:buClrTx/>
              <a:buSzTx/>
              <a:tabLst/>
            </a:pPr>
            <a:r>
              <a:rPr kumimoji="0" lang="fi-FI" altLang="fi-FI" sz="1600" b="0" i="0" u="none" strike="noStrike" cap="none" normalizeH="0" baseline="0" dirty="0">
                <a:ln>
                  <a:noFill/>
                </a:ln>
                <a:solidFill>
                  <a:schemeClr val="tx1"/>
                </a:solidFill>
                <a:effectLst/>
                <a:ea typeface="Verdana" panose="020B0604030504040204" pitchFamily="34" charset="0"/>
              </a:rPr>
              <a:t>Henkilökohtaiseen hygieniaan kuulu</a:t>
            </a:r>
            <a:r>
              <a:rPr lang="fi-FI" altLang="fi-FI" sz="1600" dirty="0">
                <a:ea typeface="Verdana" panose="020B0604030504040204" pitchFamily="34" charset="0"/>
              </a:rPr>
              <a:t>vat</a:t>
            </a:r>
            <a:r>
              <a:rPr kumimoji="0" lang="fi-FI" altLang="fi-FI" sz="1600" b="0" i="0" u="none" strike="noStrike" cap="none" normalizeH="0" baseline="0" dirty="0">
                <a:ln>
                  <a:noFill/>
                </a:ln>
                <a:solidFill>
                  <a:schemeClr val="tx1"/>
                </a:solidFill>
                <a:effectLst/>
                <a:ea typeface="Verdana" panose="020B0604030504040204" pitchFamily="34" charset="0"/>
              </a:rPr>
              <a:t> </a:t>
            </a:r>
            <a:r>
              <a:rPr kumimoji="0" lang="fi-FI" altLang="fi-FI" sz="1600" b="1" i="0" u="none" strike="noStrike" cap="none" normalizeH="0" baseline="0" dirty="0">
                <a:ln>
                  <a:noFill/>
                </a:ln>
                <a:solidFill>
                  <a:schemeClr val="tx1"/>
                </a:solidFill>
                <a:effectLst/>
                <a:ea typeface="Verdana" panose="020B0604030504040204" pitchFamily="34" charset="0"/>
              </a:rPr>
              <a:t>omasta puhtaudesta ja terveydestä huolehtiminen </a:t>
            </a:r>
            <a:r>
              <a:rPr kumimoji="0" lang="fi-FI" altLang="fi-FI" sz="1600" b="0" i="0" u="none" strike="noStrike" cap="none" normalizeH="0" baseline="0" dirty="0">
                <a:ln>
                  <a:noFill/>
                </a:ln>
                <a:solidFill>
                  <a:schemeClr val="tx1"/>
                </a:solidFill>
                <a:effectLst/>
                <a:ea typeface="Verdana" panose="020B0604030504040204" pitchFamily="34" charset="0"/>
              </a:rPr>
              <a:t>sekä </a:t>
            </a:r>
            <a:r>
              <a:rPr kumimoji="0" lang="fi-FI" altLang="fi-FI" sz="1600" b="1" i="0" u="none" strike="noStrike" cap="none" normalizeH="0" baseline="0" dirty="0">
                <a:ln>
                  <a:noFill/>
                </a:ln>
                <a:solidFill>
                  <a:schemeClr val="tx1"/>
                </a:solidFill>
                <a:effectLst/>
                <a:ea typeface="Verdana" panose="020B0604030504040204" pitchFamily="34" charset="0"/>
              </a:rPr>
              <a:t>pukeutuminen.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fi-FI" altLang="fi-FI" sz="1600" dirty="0">
              <a:ea typeface="Verdana" panose="020B0604030504040204" pitchFamily="34" charset="0"/>
            </a:endParaRPr>
          </a:p>
          <a:p>
            <a:pPr marR="0" lvl="0" algn="l" defTabSz="914400" rtl="0" eaLnBrk="0" fontAlgn="base" latinLnBrk="0" hangingPunct="0">
              <a:lnSpc>
                <a:spcPct val="100000"/>
              </a:lnSpc>
              <a:spcBef>
                <a:spcPct val="0"/>
              </a:spcBef>
              <a:spcAft>
                <a:spcPct val="0"/>
              </a:spcAft>
              <a:buClrTx/>
              <a:buSzTx/>
              <a:tabLst/>
            </a:pPr>
            <a:r>
              <a:rPr kumimoji="0" lang="fi-FI" altLang="fi-FI" sz="1600" b="1" i="0" u="none" strike="noStrike" cap="none" normalizeH="0" baseline="0" dirty="0">
                <a:ln>
                  <a:noFill/>
                </a:ln>
                <a:solidFill>
                  <a:schemeClr val="tx1"/>
                </a:solidFill>
                <a:effectLst/>
                <a:ea typeface="Verdana" panose="020B0604030504040204" pitchFamily="34" charset="0"/>
              </a:rPr>
              <a:t>1. Käsihygienia on todella tärkeää:</a:t>
            </a:r>
          </a:p>
          <a:p>
            <a:pPr marL="742950" lvl="1" indent="-285750" defTabSz="914400" eaLnBrk="0" fontAlgn="base" hangingPunct="0">
              <a:spcBef>
                <a:spcPct val="0"/>
              </a:spcBef>
              <a:spcAft>
                <a:spcPct val="0"/>
              </a:spcAft>
              <a:buFont typeface="Wingdings" panose="05000000000000000000" pitchFamily="2" charset="2"/>
              <a:buChar char="Ø"/>
            </a:pPr>
            <a:r>
              <a:rPr lang="fi-FI" altLang="fi-FI" sz="1600" dirty="0">
                <a:ea typeface="Verdana" panose="020B0604030504040204" pitchFamily="34" charset="0"/>
              </a:rPr>
              <a:t>Pese kädet oikein ja huolellisesti ennen työn aloittamista, </a:t>
            </a:r>
            <a:r>
              <a:rPr kumimoji="0" lang="fi-FI" altLang="fi-FI" sz="1600" b="0" i="0" u="none" strike="noStrike" cap="none" normalizeH="0" baseline="0" dirty="0">
                <a:ln>
                  <a:noFill/>
                </a:ln>
                <a:solidFill>
                  <a:schemeClr val="tx1"/>
                </a:solidFill>
                <a:effectLst/>
                <a:ea typeface="Verdana" panose="020B0604030504040204" pitchFamily="34" charset="0"/>
              </a:rPr>
              <a:t>wc:ssä käynnin jälkeen, aina työtehtävien ja raaka-aineiden vaihtuessa</a:t>
            </a:r>
            <a:r>
              <a:rPr lang="fi-FI" altLang="fi-FI" sz="1600" dirty="0">
                <a:ea typeface="Verdana" panose="020B0604030504040204" pitchFamily="34" charset="0"/>
              </a:rPr>
              <a:t> sekä </a:t>
            </a:r>
            <a:r>
              <a:rPr kumimoji="0" lang="fi-FI" altLang="fi-FI" sz="1600" b="0" i="0" u="none" strike="noStrike" cap="none" normalizeH="0" baseline="0" dirty="0">
                <a:ln>
                  <a:noFill/>
                </a:ln>
                <a:solidFill>
                  <a:schemeClr val="tx1"/>
                </a:solidFill>
                <a:effectLst/>
                <a:ea typeface="Verdana" panose="020B0604030504040204" pitchFamily="34" charset="0"/>
              </a:rPr>
              <a:t>kun olet koskenut roskiin, kasvoihin, hiuksiin, puhelimeen tai olet tupakoinut, niistänyt tai aivastanut. </a:t>
            </a:r>
          </a:p>
          <a:p>
            <a:pPr marL="742950" lvl="1" indent="-285750" defTabSz="914400" eaLnBrk="0" fontAlgn="base" hangingPunct="0">
              <a:spcBef>
                <a:spcPct val="0"/>
              </a:spcBef>
              <a:spcAft>
                <a:spcPct val="0"/>
              </a:spcAft>
              <a:buFont typeface="Wingdings" panose="05000000000000000000" pitchFamily="2" charset="2"/>
              <a:buChar char="Ø"/>
            </a:pPr>
            <a:r>
              <a:rPr kumimoji="0" lang="fi-FI" altLang="fi-FI" sz="1600" b="0" i="0" u="none" strike="noStrike" cap="none" normalizeH="0" baseline="0" dirty="0">
                <a:ln>
                  <a:noFill/>
                </a:ln>
                <a:solidFill>
                  <a:schemeClr val="tx1"/>
                </a:solidFill>
                <a:effectLst/>
                <a:ea typeface="Verdana" panose="020B0604030504040204" pitchFamily="34" charset="0"/>
              </a:rPr>
              <a:t>Ei koruja, kelloja tai rakennekynsiä.</a:t>
            </a:r>
          </a:p>
          <a:p>
            <a:pPr marL="742950" lvl="1" indent="-285750" defTabSz="914400" eaLnBrk="0" fontAlgn="base" hangingPunct="0">
              <a:spcBef>
                <a:spcPct val="0"/>
              </a:spcBef>
              <a:spcAft>
                <a:spcPct val="0"/>
              </a:spcAft>
              <a:buFont typeface="Wingdings" panose="05000000000000000000" pitchFamily="2" charset="2"/>
              <a:buChar char="Ø"/>
            </a:pPr>
            <a:r>
              <a:rPr lang="fi-FI" altLang="fi-FI" sz="1600" dirty="0">
                <a:ea typeface="Verdana" panose="020B0604030504040204" pitchFamily="34" charset="0"/>
              </a:rPr>
              <a:t>Ei kosmeettisia aineita käsissä, esim. kynsilakkaa.</a:t>
            </a:r>
            <a:endParaRPr kumimoji="0" lang="fi-FI" altLang="fi-FI" sz="1600" b="0" i="0" u="none" strike="noStrike" cap="none" normalizeH="0" baseline="0" dirty="0">
              <a:ln>
                <a:noFill/>
              </a:ln>
              <a:solidFill>
                <a:schemeClr val="tx1"/>
              </a:solidFill>
              <a:effectLst/>
              <a:ea typeface="Verdana" panose="020B0604030504040204" pitchFamily="34" charset="0"/>
            </a:endParaRPr>
          </a:p>
          <a:p>
            <a:pPr marL="742950" lvl="1" indent="-285750" defTabSz="914400" eaLnBrk="0" fontAlgn="base" hangingPunct="0">
              <a:spcBef>
                <a:spcPct val="0"/>
              </a:spcBef>
              <a:spcAft>
                <a:spcPct val="0"/>
              </a:spcAft>
              <a:buFont typeface="Wingdings" panose="05000000000000000000" pitchFamily="2" charset="2"/>
              <a:buChar char="Ø"/>
            </a:pPr>
            <a:r>
              <a:rPr lang="fi-FI" altLang="fi-FI" sz="1600" dirty="0">
                <a:ea typeface="Verdana" panose="020B0604030504040204" pitchFamily="34" charset="0"/>
              </a:rPr>
              <a:t>Huolehdi, että kynnet ja kynsinauhat ovat terveet ja puhtaat.</a:t>
            </a:r>
          </a:p>
          <a:p>
            <a:pPr marL="742950" lvl="1" indent="-285750" defTabSz="914400" eaLnBrk="0" fontAlgn="base" hangingPunct="0">
              <a:spcBef>
                <a:spcPct val="0"/>
              </a:spcBef>
              <a:spcAft>
                <a:spcPct val="0"/>
              </a:spcAft>
              <a:buFont typeface="Wingdings" panose="05000000000000000000" pitchFamily="2" charset="2"/>
              <a:buChar char="Ø"/>
            </a:pPr>
            <a:r>
              <a:rPr kumimoji="0" lang="fi-FI" altLang="fi-FI" sz="1600" b="0" i="0" u="none" strike="noStrike" cap="none" normalizeH="0" baseline="0" dirty="0">
                <a:ln>
                  <a:noFill/>
                </a:ln>
                <a:solidFill>
                  <a:schemeClr val="tx1"/>
                </a:solidFill>
                <a:effectLst/>
                <a:ea typeface="Verdana" panose="020B0604030504040204" pitchFamily="34" charset="0"/>
              </a:rPr>
              <a:t>Jos olet sairas (esim. vatsatauti, flunssa), älä käsittele ruokaa</a:t>
            </a:r>
            <a:r>
              <a:rPr lang="fi-FI" altLang="fi-FI" sz="1600" dirty="0">
                <a:ea typeface="Verdana" panose="020B0604030504040204" pitchFamily="34" charset="0"/>
              </a:rPr>
              <a:t> tai hoida ihmisiä.</a:t>
            </a:r>
            <a:endParaRPr kumimoji="0" lang="fi-FI" altLang="fi-FI" sz="1600" b="0" i="0" u="none" strike="noStrike" cap="none" normalizeH="0" baseline="0" dirty="0">
              <a:ln>
                <a:noFill/>
              </a:ln>
              <a:solidFill>
                <a:schemeClr val="tx1"/>
              </a:solidFill>
              <a:effectLst/>
              <a:ea typeface="Verdana" panose="020B0604030504040204" pitchFamily="34" charset="0"/>
            </a:endParaRPr>
          </a:p>
          <a:p>
            <a:pPr marL="742950" lvl="1" indent="-285750" defTabSz="914400" eaLnBrk="0" fontAlgn="base" hangingPunct="0">
              <a:spcBef>
                <a:spcPct val="0"/>
              </a:spcBef>
              <a:spcAft>
                <a:spcPct val="0"/>
              </a:spcAft>
              <a:buFont typeface="Wingdings" panose="05000000000000000000" pitchFamily="2" charset="2"/>
              <a:buChar char="Ø"/>
            </a:pPr>
            <a:r>
              <a:rPr lang="fi-FI" altLang="fi-FI" sz="1600" dirty="0">
                <a:ea typeface="Verdana" panose="020B0604030504040204" pitchFamily="34" charset="0"/>
              </a:rPr>
              <a:t>Kaikkia bakteereja ei saa pois pesemällä: koske esim. ruokiin käsillä niin vähän kuin mahdollista.</a:t>
            </a:r>
          </a:p>
          <a:p>
            <a:pPr marL="742950" lvl="1" indent="-285750" defTabSz="914400" eaLnBrk="0" fontAlgn="base" hangingPunct="0">
              <a:spcBef>
                <a:spcPct val="0"/>
              </a:spcBef>
              <a:spcAft>
                <a:spcPct val="0"/>
              </a:spcAft>
              <a:buFont typeface="Wingdings" panose="05000000000000000000" pitchFamily="2" charset="2"/>
              <a:buChar char="Ø"/>
            </a:pPr>
            <a:r>
              <a:rPr kumimoji="0" lang="fi-FI" altLang="fi-FI" sz="1600" b="0" i="0" u="none" strike="noStrike" cap="none" normalizeH="0" baseline="0" dirty="0">
                <a:ln>
                  <a:noFill/>
                </a:ln>
                <a:solidFill>
                  <a:schemeClr val="tx1"/>
                </a:solidFill>
                <a:effectLst/>
                <a:ea typeface="Verdana" panose="020B0604030504040204" pitchFamily="34" charset="0"/>
              </a:rPr>
              <a:t>Käytä suojakäsineitä ja </a:t>
            </a:r>
            <a:r>
              <a:rPr lang="fi-FI" altLang="fi-FI" sz="1600" dirty="0">
                <a:ea typeface="Verdana" panose="020B0604030504040204" pitchFamily="34" charset="0"/>
              </a:rPr>
              <a:t>muista vaihtaa ne usein! Jos käsineet ovat likaiset, vaihda ne. Kun vaihdat työtehtävää, vaihda hanskat.</a:t>
            </a:r>
          </a:p>
          <a:p>
            <a:pPr marL="742950" lvl="1" indent="-285750" defTabSz="914400" eaLnBrk="0" fontAlgn="base" hangingPunct="0">
              <a:spcBef>
                <a:spcPct val="0"/>
              </a:spcBef>
              <a:spcAft>
                <a:spcPct val="0"/>
              </a:spcAft>
              <a:buFont typeface="Wingdings" panose="05000000000000000000" pitchFamily="2" charset="2"/>
              <a:buChar char="Ø"/>
            </a:pPr>
            <a:r>
              <a:rPr lang="fi-FI" altLang="fi-FI" sz="1600" dirty="0">
                <a:ea typeface="Verdana" panose="020B0604030504040204" pitchFamily="34" charset="0"/>
              </a:rPr>
              <a:t>Kun käsittelet ruokaa, älä samaa aikaa tiskaa, siivoa tai tee muuta. Keskity ruokaan ja että se on puhdasta.</a:t>
            </a:r>
          </a:p>
        </p:txBody>
      </p:sp>
    </p:spTree>
    <p:extLst>
      <p:ext uri="{BB962C8B-B14F-4D97-AF65-F5344CB8AC3E}">
        <p14:creationId xmlns:p14="http://schemas.microsoft.com/office/powerpoint/2010/main" val="1878597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E3799-22BF-C3F7-275E-1F007994F233}"/>
            </a:ext>
          </a:extLst>
        </p:cNvPr>
        <p:cNvGrpSpPr/>
        <p:nvPr/>
      </p:nvGrpSpPr>
      <p:grpSpPr>
        <a:xfrm>
          <a:off x="0" y="0"/>
          <a:ext cx="0" cy="0"/>
          <a:chOff x="0" y="0"/>
          <a:chExt cx="0" cy="0"/>
        </a:xfrm>
      </p:grpSpPr>
      <p:sp>
        <p:nvSpPr>
          <p:cNvPr id="3" name="Suorakulmio 2">
            <a:extLst>
              <a:ext uri="{FF2B5EF4-FFF2-40B4-BE49-F238E27FC236}">
                <a16:creationId xmlns:a16="http://schemas.microsoft.com/office/drawing/2014/main" id="{6F801036-863C-D680-C2A9-A461971AFED4}"/>
              </a:ext>
              <a:ext uri="{C183D7F6-B498-43B3-948B-1728B52AA6E4}">
                <adec:decorative xmlns:adec="http://schemas.microsoft.com/office/drawing/2017/decorative" val="1"/>
              </a:ext>
            </a:extLst>
          </p:cNvPr>
          <p:cNvSpPr/>
          <p:nvPr/>
        </p:nvSpPr>
        <p:spPr>
          <a:xfrm>
            <a:off x="263769" y="176174"/>
            <a:ext cx="6366546" cy="621322"/>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r>
              <a:rPr lang="fi-FI" sz="2215" b="1" dirty="0">
                <a:solidFill>
                  <a:prstClr val="black"/>
                </a:solidFill>
                <a:effectLst>
                  <a:glow rad="127000">
                    <a:srgbClr val="51C6E1"/>
                  </a:glow>
                </a:effectLst>
                <a:latin typeface="Biome" panose="020B0502040204020203" pitchFamily="34" charset="0"/>
                <a:cs typeface="Biome" panose="020B0502040204020203" pitchFamily="34" charset="0"/>
              </a:rPr>
              <a:t>Pese kädet oikein</a:t>
            </a:r>
            <a:endParaRPr lang="fi-FI" sz="935" dirty="0">
              <a:solidFill>
                <a:srgbClr val="51C6E1"/>
              </a:solidFill>
              <a:effectLst>
                <a:glow rad="127000">
                  <a:srgbClr val="51C6E1"/>
                </a:glow>
              </a:effectLst>
              <a:latin typeface="Biome" panose="020B0502040204020203" pitchFamily="34" charset="0"/>
              <a:cs typeface="Biome" panose="020B0502040204020203" pitchFamily="34" charset="0"/>
            </a:endParaRPr>
          </a:p>
        </p:txBody>
      </p:sp>
      <p:pic>
        <p:nvPicPr>
          <p:cNvPr id="6" name="Kuva 5">
            <a:extLst>
              <a:ext uri="{FF2B5EF4-FFF2-40B4-BE49-F238E27FC236}">
                <a16:creationId xmlns:a16="http://schemas.microsoft.com/office/drawing/2014/main" id="{2F06CEC6-3CAD-EEF7-59A0-922C785D9C6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6930" y="8184022"/>
            <a:ext cx="653385" cy="652218"/>
          </a:xfrm>
          <a:prstGeom prst="rect">
            <a:avLst/>
          </a:prstGeom>
        </p:spPr>
      </p:pic>
      <p:pic>
        <p:nvPicPr>
          <p:cNvPr id="11" name="Kuva 10">
            <a:extLst>
              <a:ext uri="{FF2B5EF4-FFF2-40B4-BE49-F238E27FC236}">
                <a16:creationId xmlns:a16="http://schemas.microsoft.com/office/drawing/2014/main" id="{679D5642-69D5-6729-6877-CFDB0C0A5292}"/>
              </a:ext>
            </a:extLst>
          </p:cNvPr>
          <p:cNvPicPr>
            <a:picLocks noChangeAspect="1"/>
          </p:cNvPicPr>
          <p:nvPr/>
        </p:nvPicPr>
        <p:blipFill>
          <a:blip r:embed="rId3"/>
          <a:stretch>
            <a:fillRect/>
          </a:stretch>
        </p:blipFill>
        <p:spPr>
          <a:xfrm>
            <a:off x="113842" y="941558"/>
            <a:ext cx="6630315" cy="6442825"/>
          </a:xfrm>
          <a:prstGeom prst="rect">
            <a:avLst/>
          </a:prstGeom>
        </p:spPr>
      </p:pic>
      <p:sp>
        <p:nvSpPr>
          <p:cNvPr id="2" name="Tekstiruutu 1">
            <a:extLst>
              <a:ext uri="{FF2B5EF4-FFF2-40B4-BE49-F238E27FC236}">
                <a16:creationId xmlns:a16="http://schemas.microsoft.com/office/drawing/2014/main" id="{73319679-EC16-C866-717E-3F3A49329D97}"/>
              </a:ext>
            </a:extLst>
          </p:cNvPr>
          <p:cNvSpPr txBox="1"/>
          <p:nvPr/>
        </p:nvSpPr>
        <p:spPr>
          <a:xfrm>
            <a:off x="789638" y="7528445"/>
            <a:ext cx="5701270" cy="830997"/>
          </a:xfrm>
          <a:prstGeom prst="rect">
            <a:avLst/>
          </a:prstGeom>
          <a:noFill/>
        </p:spPr>
        <p:txBody>
          <a:bodyPr wrap="square" rtlCol="0">
            <a:spAutoFit/>
          </a:bodyPr>
          <a:lstStyle/>
          <a:p>
            <a:r>
              <a:rPr lang="fi-FI" sz="1200" b="1" dirty="0"/>
              <a:t>Lähde:</a:t>
            </a:r>
            <a:endParaRPr lang="fi-FI" sz="1200" b="1" dirty="0">
              <a:hlinkClick r:id="rId4"/>
            </a:endParaRPr>
          </a:p>
          <a:p>
            <a:r>
              <a:rPr lang="fi-FI" sz="1200" dirty="0">
                <a:hlinkClick r:id="rId4"/>
              </a:rPr>
              <a:t>https://www.ruokavirasto.fi/elintarvikkeet/elintarvikeala/hygieeninen-toiminta/henkilokunta/kasihygienia/</a:t>
            </a:r>
            <a:endParaRPr lang="fi-FI" sz="1200" dirty="0"/>
          </a:p>
          <a:p>
            <a:endParaRPr lang="fi-FI" sz="1200" dirty="0"/>
          </a:p>
        </p:txBody>
      </p:sp>
    </p:spTree>
    <p:extLst>
      <p:ext uri="{BB962C8B-B14F-4D97-AF65-F5344CB8AC3E}">
        <p14:creationId xmlns:p14="http://schemas.microsoft.com/office/powerpoint/2010/main" val="1817730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76720-9F32-29C3-8347-A00B1E9CD47A}"/>
            </a:ext>
          </a:extLst>
        </p:cNvPr>
        <p:cNvGrpSpPr/>
        <p:nvPr/>
      </p:nvGrpSpPr>
      <p:grpSpPr>
        <a:xfrm>
          <a:off x="0" y="0"/>
          <a:ext cx="0" cy="0"/>
          <a:chOff x="0" y="0"/>
          <a:chExt cx="0" cy="0"/>
        </a:xfrm>
      </p:grpSpPr>
      <p:sp>
        <p:nvSpPr>
          <p:cNvPr id="3" name="Suorakulmio 2">
            <a:extLst>
              <a:ext uri="{FF2B5EF4-FFF2-40B4-BE49-F238E27FC236}">
                <a16:creationId xmlns:a16="http://schemas.microsoft.com/office/drawing/2014/main" id="{802953B3-6E3E-E6CC-EBEE-BAEDA6E46BD0}"/>
              </a:ext>
              <a:ext uri="{C183D7F6-B498-43B3-948B-1728B52AA6E4}">
                <adec:decorative xmlns:adec="http://schemas.microsoft.com/office/drawing/2017/decorative" val="1"/>
              </a:ext>
            </a:extLst>
          </p:cNvPr>
          <p:cNvSpPr/>
          <p:nvPr/>
        </p:nvSpPr>
        <p:spPr>
          <a:xfrm>
            <a:off x="263769" y="176174"/>
            <a:ext cx="6366546" cy="621322"/>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r>
              <a:rPr lang="fi-FI" sz="2215" b="1" dirty="0">
                <a:solidFill>
                  <a:prstClr val="black"/>
                </a:solidFill>
                <a:effectLst>
                  <a:glow rad="127000">
                    <a:srgbClr val="51C6E1"/>
                  </a:glow>
                </a:effectLst>
                <a:latin typeface="Biome" panose="020B0502040204020203" pitchFamily="34" charset="0"/>
                <a:cs typeface="Biome" panose="020B0502040204020203" pitchFamily="34" charset="0"/>
              </a:rPr>
              <a:t>Desinfioi kädet oikein (terveysala)</a:t>
            </a:r>
            <a:endParaRPr lang="fi-FI" sz="935" dirty="0">
              <a:solidFill>
                <a:srgbClr val="51C6E1"/>
              </a:solidFill>
              <a:effectLst>
                <a:glow rad="127000">
                  <a:srgbClr val="51C6E1"/>
                </a:glow>
              </a:effectLst>
              <a:latin typeface="Biome" panose="020B0502040204020203" pitchFamily="34" charset="0"/>
              <a:cs typeface="Biome" panose="020B0502040204020203" pitchFamily="34" charset="0"/>
            </a:endParaRPr>
          </a:p>
        </p:txBody>
      </p:sp>
      <p:pic>
        <p:nvPicPr>
          <p:cNvPr id="6" name="Kuva 5">
            <a:extLst>
              <a:ext uri="{FF2B5EF4-FFF2-40B4-BE49-F238E27FC236}">
                <a16:creationId xmlns:a16="http://schemas.microsoft.com/office/drawing/2014/main" id="{B9AF775C-E6AF-810F-5F86-1C35A1DEA5D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6930" y="8156448"/>
            <a:ext cx="653385" cy="652218"/>
          </a:xfrm>
          <a:prstGeom prst="rect">
            <a:avLst/>
          </a:prstGeom>
        </p:spPr>
      </p:pic>
      <p:pic>
        <p:nvPicPr>
          <p:cNvPr id="5" name="Kuva 4">
            <a:extLst>
              <a:ext uri="{FF2B5EF4-FFF2-40B4-BE49-F238E27FC236}">
                <a16:creationId xmlns:a16="http://schemas.microsoft.com/office/drawing/2014/main" id="{D2E0ED1B-8DE7-E044-726C-9A9F517206D4}"/>
              </a:ext>
            </a:extLst>
          </p:cNvPr>
          <p:cNvPicPr>
            <a:picLocks noChangeAspect="1"/>
          </p:cNvPicPr>
          <p:nvPr/>
        </p:nvPicPr>
        <p:blipFill>
          <a:blip r:embed="rId3"/>
          <a:srcRect b="18808"/>
          <a:stretch>
            <a:fillRect/>
          </a:stretch>
        </p:blipFill>
        <p:spPr>
          <a:xfrm>
            <a:off x="245727" y="3886614"/>
            <a:ext cx="6612273" cy="3502640"/>
          </a:xfrm>
          <a:prstGeom prst="rect">
            <a:avLst/>
          </a:prstGeom>
          <a:ln>
            <a:solidFill>
              <a:schemeClr val="bg1"/>
            </a:solidFill>
          </a:ln>
          <a:effectLst/>
        </p:spPr>
      </p:pic>
      <p:sp>
        <p:nvSpPr>
          <p:cNvPr id="7" name="Tekstiruutu 6">
            <a:extLst>
              <a:ext uri="{FF2B5EF4-FFF2-40B4-BE49-F238E27FC236}">
                <a16:creationId xmlns:a16="http://schemas.microsoft.com/office/drawing/2014/main" id="{915DFF41-89C1-B6DC-DB71-788EB22EF720}"/>
              </a:ext>
            </a:extLst>
          </p:cNvPr>
          <p:cNvSpPr txBox="1"/>
          <p:nvPr/>
        </p:nvSpPr>
        <p:spPr>
          <a:xfrm>
            <a:off x="630849" y="987552"/>
            <a:ext cx="5999466" cy="584775"/>
          </a:xfrm>
          <a:prstGeom prst="rect">
            <a:avLst/>
          </a:prstGeom>
          <a:noFill/>
        </p:spPr>
        <p:txBody>
          <a:bodyPr wrap="square" rtlCol="0">
            <a:spAutoFit/>
          </a:bodyPr>
          <a:lstStyle/>
          <a:p>
            <a:r>
              <a:rPr lang="fi-FI" sz="1600" dirty="0"/>
              <a:t>Käytä käsihuuhdetta käsien puhdistamiseen. </a:t>
            </a:r>
          </a:p>
          <a:p>
            <a:r>
              <a:rPr lang="fi-FI" sz="1600" dirty="0"/>
              <a:t>Pese kädet vedellä ja saippualla, kun näet, että ne ovat likaiset.</a:t>
            </a:r>
          </a:p>
        </p:txBody>
      </p:sp>
      <p:sp>
        <p:nvSpPr>
          <p:cNvPr id="8" name="Tekstiruutu 7">
            <a:extLst>
              <a:ext uri="{FF2B5EF4-FFF2-40B4-BE49-F238E27FC236}">
                <a16:creationId xmlns:a16="http://schemas.microsoft.com/office/drawing/2014/main" id="{735B5DEA-302B-9513-147E-DE018AC62220}"/>
              </a:ext>
            </a:extLst>
          </p:cNvPr>
          <p:cNvSpPr txBox="1"/>
          <p:nvPr/>
        </p:nvSpPr>
        <p:spPr>
          <a:xfrm>
            <a:off x="676545" y="1671493"/>
            <a:ext cx="5120640" cy="2062103"/>
          </a:xfrm>
          <a:prstGeom prst="rect">
            <a:avLst/>
          </a:prstGeom>
          <a:noFill/>
        </p:spPr>
        <p:txBody>
          <a:bodyPr wrap="square" rtlCol="0">
            <a:spAutoFit/>
          </a:bodyPr>
          <a:lstStyle/>
          <a:p>
            <a:pPr marL="285750" indent="-285750">
              <a:buFontTx/>
              <a:buChar char="-"/>
            </a:pPr>
            <a:r>
              <a:rPr lang="fi-FI" sz="1600" dirty="0"/>
              <a:t>Ota käteen desinfiointiainetta ja hiero sormen päät siihen.</a:t>
            </a:r>
          </a:p>
          <a:p>
            <a:pPr marL="285750" indent="-285750">
              <a:buFontTx/>
              <a:buChar char="-"/>
            </a:pPr>
            <a:r>
              <a:rPr lang="fi-FI" sz="1600" dirty="0"/>
              <a:t>Hankaa käsiä yhteen.</a:t>
            </a:r>
          </a:p>
          <a:p>
            <a:pPr marL="285750" indent="-285750">
              <a:buFontTx/>
              <a:buChar char="-"/>
            </a:pPr>
            <a:r>
              <a:rPr lang="fi-FI" sz="1600" dirty="0"/>
              <a:t>Hiero sormia ristikkäin etu- ja alapuolelta kättä. </a:t>
            </a:r>
          </a:p>
          <a:p>
            <a:pPr marL="285750" indent="-285750">
              <a:buFontTx/>
              <a:buChar char="-"/>
            </a:pPr>
            <a:r>
              <a:rPr lang="fi-FI" sz="1600" dirty="0"/>
              <a:t>Koukista sormet ja hiero sormia kämmeniin.</a:t>
            </a:r>
          </a:p>
          <a:p>
            <a:pPr marL="285750" indent="-285750">
              <a:buFontTx/>
              <a:buChar char="-"/>
            </a:pPr>
            <a:r>
              <a:rPr lang="fi-FI" sz="1600" dirty="0"/>
              <a:t>Hiero peukalo. </a:t>
            </a:r>
          </a:p>
          <a:p>
            <a:pPr marL="285750" indent="-285750">
              <a:buFontTx/>
              <a:buChar char="-"/>
            </a:pPr>
            <a:r>
              <a:rPr lang="fi-FI" sz="1600" dirty="0"/>
              <a:t>Anna kuivua. </a:t>
            </a:r>
          </a:p>
          <a:p>
            <a:pPr marL="285750" indent="-285750">
              <a:buFontTx/>
              <a:buChar char="-"/>
            </a:pPr>
            <a:r>
              <a:rPr lang="fi-FI" sz="1600" dirty="0"/>
              <a:t>Prosessin kesto 20-30 sekuntia. </a:t>
            </a:r>
          </a:p>
        </p:txBody>
      </p:sp>
      <p:sp>
        <p:nvSpPr>
          <p:cNvPr id="9" name="Tekstiruutu 8">
            <a:extLst>
              <a:ext uri="{FF2B5EF4-FFF2-40B4-BE49-F238E27FC236}">
                <a16:creationId xmlns:a16="http://schemas.microsoft.com/office/drawing/2014/main" id="{D2117347-B1D2-24AB-01BF-D1B306BD99F2}"/>
              </a:ext>
            </a:extLst>
          </p:cNvPr>
          <p:cNvSpPr txBox="1"/>
          <p:nvPr/>
        </p:nvSpPr>
        <p:spPr>
          <a:xfrm>
            <a:off x="676545" y="7389254"/>
            <a:ext cx="5701270" cy="830997"/>
          </a:xfrm>
          <a:prstGeom prst="rect">
            <a:avLst/>
          </a:prstGeom>
          <a:noFill/>
        </p:spPr>
        <p:txBody>
          <a:bodyPr wrap="square" rtlCol="0">
            <a:spAutoFit/>
          </a:bodyPr>
          <a:lstStyle/>
          <a:p>
            <a:r>
              <a:rPr lang="fi-FI" sz="1200" b="1" dirty="0"/>
              <a:t>Lähde:</a:t>
            </a:r>
            <a:endParaRPr lang="fi-FI" sz="1200" b="1" dirty="0">
              <a:hlinkClick r:id="rId4"/>
            </a:endParaRPr>
          </a:p>
          <a:p>
            <a:r>
              <a:rPr lang="fi-FI" sz="1200" dirty="0">
                <a:hlinkClick r:id="rId5"/>
              </a:rPr>
              <a:t>https://thl.fi/aiheet/infektiotaudit-ja-rokotukset/taudit-ja-torjunta/infektioiden-ehkaisy-ja-torjuntaohjeita/kasihygieniaohjeet-ammattilaisille</a:t>
            </a:r>
            <a:endParaRPr lang="fi-FI" sz="1200" dirty="0"/>
          </a:p>
          <a:p>
            <a:endParaRPr lang="fi-FI" sz="1200" dirty="0"/>
          </a:p>
        </p:txBody>
      </p:sp>
    </p:spTree>
    <p:extLst>
      <p:ext uri="{BB962C8B-B14F-4D97-AF65-F5344CB8AC3E}">
        <p14:creationId xmlns:p14="http://schemas.microsoft.com/office/powerpoint/2010/main" val="1928610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90A94-C24E-7056-9050-1FAE09C025F1}"/>
            </a:ext>
          </a:extLst>
        </p:cNvPr>
        <p:cNvGrpSpPr/>
        <p:nvPr/>
      </p:nvGrpSpPr>
      <p:grpSpPr>
        <a:xfrm>
          <a:off x="0" y="0"/>
          <a:ext cx="0" cy="0"/>
          <a:chOff x="0" y="0"/>
          <a:chExt cx="0" cy="0"/>
        </a:xfrm>
      </p:grpSpPr>
      <p:sp>
        <p:nvSpPr>
          <p:cNvPr id="3" name="Suorakulmio 2">
            <a:extLst>
              <a:ext uri="{FF2B5EF4-FFF2-40B4-BE49-F238E27FC236}">
                <a16:creationId xmlns:a16="http://schemas.microsoft.com/office/drawing/2014/main" id="{2DF3AAC1-5020-3689-A6FD-CB84A31E09EA}"/>
              </a:ext>
              <a:ext uri="{C183D7F6-B498-43B3-948B-1728B52AA6E4}">
                <adec:decorative xmlns:adec="http://schemas.microsoft.com/office/drawing/2017/decorative" val="1"/>
              </a:ext>
            </a:extLst>
          </p:cNvPr>
          <p:cNvSpPr/>
          <p:nvPr/>
        </p:nvSpPr>
        <p:spPr>
          <a:xfrm>
            <a:off x="263769" y="176174"/>
            <a:ext cx="6366546" cy="621322"/>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r>
              <a:rPr lang="fi-FI" sz="2215" b="1" dirty="0">
                <a:solidFill>
                  <a:prstClr val="black"/>
                </a:solidFill>
                <a:effectLst>
                  <a:glow rad="127000">
                    <a:srgbClr val="51C6E1"/>
                  </a:glow>
                </a:effectLst>
                <a:latin typeface="Biome" panose="020B0502040204020203" pitchFamily="34" charset="0"/>
                <a:cs typeface="Biome" panose="020B0502040204020203" pitchFamily="34" charset="0"/>
              </a:rPr>
              <a:t>Henkilökohtainen hygienia</a:t>
            </a:r>
            <a:endParaRPr lang="fi-FI" sz="935" dirty="0">
              <a:solidFill>
                <a:srgbClr val="51C6E1"/>
              </a:solidFill>
              <a:effectLst>
                <a:glow rad="127000">
                  <a:srgbClr val="51C6E1"/>
                </a:glow>
              </a:effectLst>
              <a:latin typeface="Biome" panose="020B0502040204020203" pitchFamily="34" charset="0"/>
              <a:cs typeface="Biome" panose="020B0502040204020203" pitchFamily="34" charset="0"/>
            </a:endParaRPr>
          </a:p>
        </p:txBody>
      </p:sp>
      <p:pic>
        <p:nvPicPr>
          <p:cNvPr id="6" name="Kuva 5">
            <a:extLst>
              <a:ext uri="{FF2B5EF4-FFF2-40B4-BE49-F238E27FC236}">
                <a16:creationId xmlns:a16="http://schemas.microsoft.com/office/drawing/2014/main" id="{4A04E6D4-BF0D-41CD-F5B0-5F7D5FB6798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8215" y="8130911"/>
            <a:ext cx="653385" cy="652218"/>
          </a:xfrm>
          <a:prstGeom prst="rect">
            <a:avLst/>
          </a:prstGeom>
        </p:spPr>
      </p:pic>
      <p:sp>
        <p:nvSpPr>
          <p:cNvPr id="9" name="Tekstiruutu 8">
            <a:extLst>
              <a:ext uri="{FF2B5EF4-FFF2-40B4-BE49-F238E27FC236}">
                <a16:creationId xmlns:a16="http://schemas.microsoft.com/office/drawing/2014/main" id="{2329F5BF-24F0-6097-2038-28FCAA70DA03}"/>
              </a:ext>
            </a:extLst>
          </p:cNvPr>
          <p:cNvSpPr txBox="1"/>
          <p:nvPr/>
        </p:nvSpPr>
        <p:spPr>
          <a:xfrm>
            <a:off x="263768" y="882692"/>
            <a:ext cx="6199603" cy="4801314"/>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ct val="0"/>
              </a:spcAft>
              <a:buClrTx/>
              <a:buSzTx/>
              <a:tabLst/>
            </a:pPr>
            <a:r>
              <a:rPr kumimoji="0" lang="fi-FI" altLang="fi-FI" sz="1600" b="1" i="0" u="none" strike="noStrike" cap="none" normalizeH="0" baseline="0" dirty="0">
                <a:ln>
                  <a:noFill/>
                </a:ln>
                <a:solidFill>
                  <a:schemeClr val="tx1"/>
                </a:solidFill>
                <a:effectLst/>
                <a:latin typeface="Verdana" panose="020B0604030504040204" pitchFamily="34" charset="0"/>
                <a:ea typeface="Verdana" panose="020B0604030504040204" pitchFamily="34" charset="0"/>
              </a:rPr>
              <a:t>2</a:t>
            </a:r>
            <a:r>
              <a:rPr kumimoji="0" lang="fi-FI" altLang="fi-FI" sz="1600" b="1" i="0" u="none" strike="noStrike" cap="none" normalizeH="0" baseline="0" dirty="0">
                <a:ln>
                  <a:noFill/>
                </a:ln>
                <a:solidFill>
                  <a:schemeClr val="tx1"/>
                </a:solidFill>
                <a:effectLst/>
                <a:ea typeface="Verdana" panose="020B0604030504040204" pitchFamily="34" charset="0"/>
              </a:rPr>
              <a:t>. </a:t>
            </a:r>
            <a:r>
              <a:rPr kumimoji="0" lang="fi-FI" altLang="fi-FI" b="1" i="0" u="none" strike="noStrike" cap="none" normalizeH="0" baseline="0" dirty="0">
                <a:ln>
                  <a:noFill/>
                </a:ln>
                <a:solidFill>
                  <a:schemeClr val="tx1"/>
                </a:solidFill>
                <a:effectLst/>
                <a:ea typeface="Verdana" panose="020B0604030504040204" pitchFamily="34" charset="0"/>
              </a:rPr>
              <a:t>Pukeutuminen</a:t>
            </a:r>
          </a:p>
          <a:p>
            <a:pPr marL="742950" lvl="1" indent="-285750" defTabSz="914400" eaLnBrk="0" fontAlgn="base" hangingPunct="0">
              <a:spcBef>
                <a:spcPct val="0"/>
              </a:spcBef>
              <a:spcAft>
                <a:spcPct val="0"/>
              </a:spcAft>
              <a:buFont typeface="Wingdings" panose="05000000000000000000" pitchFamily="2" charset="2"/>
              <a:buChar char="Ø"/>
            </a:pPr>
            <a:r>
              <a:rPr lang="fi-FI" altLang="fi-FI" sz="1600" dirty="0">
                <a:ea typeface="Verdana" panose="020B0604030504040204" pitchFamily="34" charset="0"/>
              </a:rPr>
              <a:t>Laki sanoo, että työssä täytyy olla työhön sopivat siistit vaatteet. </a:t>
            </a:r>
          </a:p>
          <a:p>
            <a:pPr marL="742950" lvl="1" indent="-285750" defTabSz="914400" eaLnBrk="0" fontAlgn="base" hangingPunct="0">
              <a:spcBef>
                <a:spcPct val="0"/>
              </a:spcBef>
              <a:spcAft>
                <a:spcPct val="0"/>
              </a:spcAft>
              <a:buFont typeface="Wingdings" panose="05000000000000000000" pitchFamily="2" charset="2"/>
              <a:buChar char="Ø"/>
            </a:pPr>
            <a:r>
              <a:rPr lang="fi-FI" altLang="fi-FI" sz="1600" dirty="0">
                <a:ea typeface="Verdana" panose="020B0604030504040204" pitchFamily="34" charset="0"/>
              </a:rPr>
              <a:t>Työvaatteita saa monessa työssä käyttää vain työpaikalla, jotta ne ovat varmasti aina puhtaat ja hygieeniset.</a:t>
            </a:r>
          </a:p>
          <a:p>
            <a:pPr marL="742950" lvl="1" indent="-285750" defTabSz="914400" eaLnBrk="0" fontAlgn="base" hangingPunct="0">
              <a:spcBef>
                <a:spcPct val="0"/>
              </a:spcBef>
              <a:spcAft>
                <a:spcPct val="0"/>
              </a:spcAft>
              <a:buFont typeface="Wingdings" panose="05000000000000000000" pitchFamily="2" charset="2"/>
              <a:buChar char="Ø"/>
            </a:pPr>
            <a:r>
              <a:rPr lang="fi-FI" altLang="fi-FI" sz="1600" dirty="0">
                <a:ea typeface="Verdana" panose="020B0604030504040204" pitchFamily="34" charset="0"/>
              </a:rPr>
              <a:t>Työpuku tai työasu tarkoittaa muiden vaatteiden päälle laitettavia suojavaatteita (esim. esiliina, hihasuojat) ja työhön sopivaa päähinettä. </a:t>
            </a:r>
          </a:p>
          <a:p>
            <a:pPr marL="742950" lvl="1" indent="-285750" defTabSz="914400" eaLnBrk="0" fontAlgn="base" hangingPunct="0">
              <a:spcBef>
                <a:spcPct val="0"/>
              </a:spcBef>
              <a:spcAft>
                <a:spcPct val="0"/>
              </a:spcAft>
              <a:buFont typeface="Wingdings" panose="05000000000000000000" pitchFamily="2" charset="2"/>
              <a:buChar char="Ø"/>
            </a:pPr>
            <a:r>
              <a:rPr lang="fi-FI" altLang="fi-FI" sz="1600" dirty="0">
                <a:ea typeface="Verdana" panose="020B0604030504040204" pitchFamily="34" charset="0"/>
              </a:rPr>
              <a:t>Laita pitkät hiukset kiinni. </a:t>
            </a:r>
          </a:p>
          <a:p>
            <a:pPr marL="742950" lvl="1" indent="-285750" defTabSz="914400" eaLnBrk="0" fontAlgn="base" hangingPunct="0">
              <a:spcBef>
                <a:spcPct val="0"/>
              </a:spcBef>
              <a:spcAft>
                <a:spcPct val="0"/>
              </a:spcAft>
              <a:buFont typeface="Wingdings" panose="05000000000000000000" pitchFamily="2" charset="2"/>
              <a:buChar char="Ø"/>
            </a:pPr>
            <a:r>
              <a:rPr lang="fi-FI" altLang="fi-FI" sz="1600" dirty="0">
                <a:ea typeface="Verdana" panose="020B0604030504040204" pitchFamily="34" charset="0"/>
              </a:rPr>
              <a:t>Käytä suojamyssyä, jos työskentelet elintarviketuotannossa, ravintolan keittiössä tai paikassa, jossa on pakkaamattomia ruokia.</a:t>
            </a:r>
          </a:p>
          <a:p>
            <a:pPr marL="742950" lvl="1" indent="-285750" defTabSz="914400" eaLnBrk="0" fontAlgn="base" hangingPunct="0">
              <a:spcBef>
                <a:spcPct val="0"/>
              </a:spcBef>
              <a:spcAft>
                <a:spcPct val="0"/>
              </a:spcAft>
              <a:buFont typeface="Wingdings" panose="05000000000000000000" pitchFamily="2" charset="2"/>
              <a:buChar char="Ø"/>
            </a:pPr>
            <a:r>
              <a:rPr lang="fi-FI" altLang="fi-FI" sz="1600" dirty="0">
                <a:ea typeface="Verdana" panose="020B0604030504040204" pitchFamily="34" charset="0"/>
              </a:rPr>
              <a:t>Jos käytät huivia, sinulla täytyy olla eri huivi töissä ja vapaa-ajalla. Vaihdat huivin, kun tulet työpaikalle ja käytät sitä vain työpaikalla. Huivin reunojen täytyy olla työtakin sisällä (työturvallisuus).</a:t>
            </a:r>
          </a:p>
          <a:p>
            <a:pPr marL="742950" lvl="1" indent="-285750" defTabSz="914400" eaLnBrk="0" fontAlgn="base" hangingPunct="0">
              <a:spcBef>
                <a:spcPct val="0"/>
              </a:spcBef>
              <a:spcAft>
                <a:spcPct val="0"/>
              </a:spcAft>
              <a:buFont typeface="Wingdings" panose="05000000000000000000" pitchFamily="2" charset="2"/>
              <a:buChar char="Ø"/>
            </a:pPr>
            <a:r>
              <a:rPr lang="fi-FI" altLang="fi-FI" sz="1600" dirty="0">
                <a:ea typeface="Verdana" panose="020B0604030504040204" pitchFamily="34" charset="0"/>
              </a:rPr>
              <a:t>Työkenkien täytyy olla puhtaat ja ehjät. Käytä työkenkiä vain työssä, ei ulkona. Työturvallisuuden takia on hyvä, että kenkien pohjat eivät ole liukkaat. </a:t>
            </a:r>
          </a:p>
        </p:txBody>
      </p:sp>
      <p:pic>
        <p:nvPicPr>
          <p:cNvPr id="12" name="Kuva 11">
            <a:extLst>
              <a:ext uri="{FF2B5EF4-FFF2-40B4-BE49-F238E27FC236}">
                <a16:creationId xmlns:a16="http://schemas.microsoft.com/office/drawing/2014/main" id="{E6F22DDE-6EBF-C462-7A46-2E35A667F645}"/>
              </a:ext>
            </a:extLst>
          </p:cNvPr>
          <p:cNvPicPr>
            <a:picLocks noChangeAspect="1"/>
          </p:cNvPicPr>
          <p:nvPr/>
        </p:nvPicPr>
        <p:blipFill>
          <a:blip r:embed="rId3"/>
          <a:stretch>
            <a:fillRect/>
          </a:stretch>
        </p:blipFill>
        <p:spPr>
          <a:xfrm>
            <a:off x="639831" y="6387825"/>
            <a:ext cx="1144415" cy="1327204"/>
          </a:xfrm>
          <a:prstGeom prst="rect">
            <a:avLst/>
          </a:prstGeom>
        </p:spPr>
      </p:pic>
      <p:pic>
        <p:nvPicPr>
          <p:cNvPr id="13" name="Kuva 12">
            <a:extLst>
              <a:ext uri="{FF2B5EF4-FFF2-40B4-BE49-F238E27FC236}">
                <a16:creationId xmlns:a16="http://schemas.microsoft.com/office/drawing/2014/main" id="{3F512B3F-F986-464B-B018-04EE2CD5222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211" b="89474" l="5702" r="92982">
                        <a14:foregroundMark x1="88158" y1="47807" x2="92105" y2="33772"/>
                        <a14:foregroundMark x1="6140" y1="39912" x2="6140" y2="29825"/>
                        <a14:foregroundMark x1="92982" y1="41228" x2="92982" y2="33772"/>
                      </a14:backgroundRemoval>
                    </a14:imgEffect>
                  </a14:imgLayer>
                </a14:imgProps>
              </a:ext>
            </a:extLst>
          </a:blip>
          <a:stretch>
            <a:fillRect/>
          </a:stretch>
        </p:blipFill>
        <p:spPr>
          <a:xfrm flipH="1">
            <a:off x="1545057" y="5753822"/>
            <a:ext cx="938260" cy="938260"/>
          </a:xfrm>
          <a:prstGeom prst="rect">
            <a:avLst/>
          </a:prstGeom>
        </p:spPr>
      </p:pic>
      <p:pic>
        <p:nvPicPr>
          <p:cNvPr id="14" name="Kuva 13">
            <a:extLst>
              <a:ext uri="{FF2B5EF4-FFF2-40B4-BE49-F238E27FC236}">
                <a16:creationId xmlns:a16="http://schemas.microsoft.com/office/drawing/2014/main" id="{F1077E9C-9AF7-013A-70B5-0C80111C2CF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193" b="97368" l="9211" r="89474">
                        <a14:foregroundMark x1="42544" y1="5702" x2="42544" y2="5702"/>
                        <a14:foregroundMark x1="55702" y1="2193" x2="61404" y2="4386"/>
                        <a14:foregroundMark x1="51316" y1="76316" x2="51316" y2="76316"/>
                        <a14:foregroundMark x1="34649" y1="85526" x2="34649" y2="85526"/>
                        <a14:foregroundMark x1="33772" y1="62281" x2="33772" y2="62281"/>
                        <a14:foregroundMark x1="34649" y1="62281" x2="71053" y2="90351"/>
                        <a14:foregroundMark x1="71053" y1="90351" x2="55702" y2="86404"/>
                        <a14:foregroundMark x1="68860" y1="97368" x2="25877" y2="96491"/>
                        <a14:foregroundMark x1="74561" y1="97368" x2="73684" y2="95175"/>
                      </a14:backgroundRemoval>
                    </a14:imgEffect>
                  </a14:imgLayer>
                </a14:imgProps>
              </a:ext>
            </a:extLst>
          </a:blip>
          <a:stretch>
            <a:fillRect/>
          </a:stretch>
        </p:blipFill>
        <p:spPr>
          <a:xfrm>
            <a:off x="2095812" y="7078276"/>
            <a:ext cx="1085850" cy="1085850"/>
          </a:xfrm>
          <a:prstGeom prst="rect">
            <a:avLst/>
          </a:prstGeom>
        </p:spPr>
      </p:pic>
      <p:pic>
        <p:nvPicPr>
          <p:cNvPr id="15" name="Kuva 14">
            <a:extLst>
              <a:ext uri="{FF2B5EF4-FFF2-40B4-BE49-F238E27FC236}">
                <a16:creationId xmlns:a16="http://schemas.microsoft.com/office/drawing/2014/main" id="{1751735F-B4E1-26DE-B497-6C993BD59D6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39" b="99561" l="9211" r="96930">
                        <a14:foregroundMark x1="32895" y1="10088" x2="32895" y2="2193"/>
                        <a14:foregroundMark x1="34211" y1="877" x2="34211" y2="877"/>
                        <a14:foregroundMark x1="86404" y1="86842" x2="96930" y2="90789"/>
                        <a14:foregroundMark x1="82895" y1="94737" x2="82895" y2="94737"/>
                        <a14:foregroundMark x1="81579" y1="99561" x2="81579" y2="99561"/>
                      </a14:backgroundRemoval>
                    </a14:imgEffect>
                  </a14:imgLayer>
                </a14:imgProps>
              </a:ext>
            </a:extLst>
          </a:blip>
          <a:stretch>
            <a:fillRect/>
          </a:stretch>
        </p:blipFill>
        <p:spPr>
          <a:xfrm>
            <a:off x="3888496" y="5799401"/>
            <a:ext cx="938260" cy="938260"/>
          </a:xfrm>
          <a:prstGeom prst="rect">
            <a:avLst/>
          </a:prstGeom>
        </p:spPr>
      </p:pic>
      <p:pic>
        <p:nvPicPr>
          <p:cNvPr id="16" name="Kuva 15">
            <a:extLst>
              <a:ext uri="{FF2B5EF4-FFF2-40B4-BE49-F238E27FC236}">
                <a16:creationId xmlns:a16="http://schemas.microsoft.com/office/drawing/2014/main" id="{0B2A25E9-A967-2293-A3BD-314296747B3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211" b="89474" l="6579" r="98684">
                        <a14:foregroundMark x1="6579" y1="42982" x2="61404" y2="40789"/>
                        <a14:foregroundMark x1="61404" y1="40789" x2="15351" y2="64035"/>
                        <a14:foregroundMark x1="15351" y1="64035" x2="61842" y2="51316"/>
                        <a14:foregroundMark x1="61842" y1="51316" x2="41228" y2="49123"/>
                        <a14:foregroundMark x1="95175" y1="52193" x2="92105" y2="53070"/>
                        <a14:foregroundMark x1="98684" y1="49123" x2="95175" y2="44737"/>
                      </a14:backgroundRemoval>
                    </a14:imgEffect>
                  </a14:imgLayer>
                </a14:imgProps>
              </a:ext>
            </a:extLst>
          </a:blip>
          <a:stretch>
            <a:fillRect/>
          </a:stretch>
        </p:blipFill>
        <p:spPr>
          <a:xfrm>
            <a:off x="4578257" y="6738396"/>
            <a:ext cx="1085850" cy="1144415"/>
          </a:xfrm>
          <a:prstGeom prst="rect">
            <a:avLst/>
          </a:prstGeom>
        </p:spPr>
      </p:pic>
      <p:sp>
        <p:nvSpPr>
          <p:cNvPr id="17" name="Tekstiruutu 16">
            <a:extLst>
              <a:ext uri="{FF2B5EF4-FFF2-40B4-BE49-F238E27FC236}">
                <a16:creationId xmlns:a16="http://schemas.microsoft.com/office/drawing/2014/main" id="{368D8925-A458-44AE-27B7-9C071992BD9E}"/>
              </a:ext>
            </a:extLst>
          </p:cNvPr>
          <p:cNvSpPr txBox="1"/>
          <p:nvPr/>
        </p:nvSpPr>
        <p:spPr>
          <a:xfrm>
            <a:off x="980963" y="7684176"/>
            <a:ext cx="1166860" cy="523220"/>
          </a:xfrm>
          <a:prstGeom prst="rect">
            <a:avLst/>
          </a:prstGeom>
          <a:noFill/>
        </p:spPr>
        <p:txBody>
          <a:bodyPr wrap="square" rtlCol="0">
            <a:spAutoFit/>
          </a:bodyPr>
          <a:lstStyle/>
          <a:p>
            <a:r>
              <a:rPr lang="fi-FI" sz="1400" dirty="0"/>
              <a:t>esiliina, essu</a:t>
            </a:r>
          </a:p>
        </p:txBody>
      </p:sp>
      <p:sp>
        <p:nvSpPr>
          <p:cNvPr id="18" name="Tekstiruutu 17">
            <a:extLst>
              <a:ext uri="{FF2B5EF4-FFF2-40B4-BE49-F238E27FC236}">
                <a16:creationId xmlns:a16="http://schemas.microsoft.com/office/drawing/2014/main" id="{5BB7A26E-2BD3-72A2-FA0A-878DC1C06123}"/>
              </a:ext>
            </a:extLst>
          </p:cNvPr>
          <p:cNvSpPr txBox="1"/>
          <p:nvPr/>
        </p:nvSpPr>
        <p:spPr>
          <a:xfrm>
            <a:off x="2522929" y="6293148"/>
            <a:ext cx="1631950" cy="307777"/>
          </a:xfrm>
          <a:prstGeom prst="rect">
            <a:avLst/>
          </a:prstGeom>
          <a:noFill/>
        </p:spPr>
        <p:txBody>
          <a:bodyPr wrap="square" rtlCol="0">
            <a:spAutoFit/>
          </a:bodyPr>
          <a:lstStyle/>
          <a:p>
            <a:r>
              <a:rPr lang="fi-FI" sz="1400" dirty="0"/>
              <a:t>suojapäähine</a:t>
            </a:r>
          </a:p>
        </p:txBody>
      </p:sp>
      <p:sp>
        <p:nvSpPr>
          <p:cNvPr id="19" name="Tekstiruutu 18">
            <a:extLst>
              <a:ext uri="{FF2B5EF4-FFF2-40B4-BE49-F238E27FC236}">
                <a16:creationId xmlns:a16="http://schemas.microsoft.com/office/drawing/2014/main" id="{D35453F7-1567-46FE-9CDD-5504FF738E96}"/>
              </a:ext>
            </a:extLst>
          </p:cNvPr>
          <p:cNvSpPr txBox="1"/>
          <p:nvPr/>
        </p:nvSpPr>
        <p:spPr>
          <a:xfrm>
            <a:off x="4826756" y="6237230"/>
            <a:ext cx="1775611" cy="523220"/>
          </a:xfrm>
          <a:prstGeom prst="rect">
            <a:avLst/>
          </a:prstGeom>
          <a:noFill/>
        </p:spPr>
        <p:txBody>
          <a:bodyPr wrap="square" rtlCol="0">
            <a:spAutoFit/>
          </a:bodyPr>
          <a:lstStyle/>
          <a:p>
            <a:r>
              <a:rPr lang="fi-FI" sz="1400" dirty="0"/>
              <a:t>suojakäsineet, kertakäyttöhanskat</a:t>
            </a:r>
          </a:p>
        </p:txBody>
      </p:sp>
      <p:sp>
        <p:nvSpPr>
          <p:cNvPr id="20" name="Tekstiruutu 19">
            <a:extLst>
              <a:ext uri="{FF2B5EF4-FFF2-40B4-BE49-F238E27FC236}">
                <a16:creationId xmlns:a16="http://schemas.microsoft.com/office/drawing/2014/main" id="{FD4EA000-D3F4-C519-5030-8AA1F889BD06}"/>
              </a:ext>
            </a:extLst>
          </p:cNvPr>
          <p:cNvSpPr txBox="1"/>
          <p:nvPr/>
        </p:nvSpPr>
        <p:spPr>
          <a:xfrm>
            <a:off x="2953136" y="7359591"/>
            <a:ext cx="1631950" cy="523220"/>
          </a:xfrm>
          <a:prstGeom prst="rect">
            <a:avLst/>
          </a:prstGeom>
          <a:noFill/>
        </p:spPr>
        <p:txBody>
          <a:bodyPr wrap="square" rtlCol="0">
            <a:spAutoFit/>
          </a:bodyPr>
          <a:lstStyle/>
          <a:p>
            <a:r>
              <a:rPr lang="fi-FI" sz="1400" dirty="0"/>
              <a:t>maski, hengityssuojain</a:t>
            </a:r>
          </a:p>
        </p:txBody>
      </p:sp>
      <p:sp>
        <p:nvSpPr>
          <p:cNvPr id="21" name="Tekstiruutu 20">
            <a:extLst>
              <a:ext uri="{FF2B5EF4-FFF2-40B4-BE49-F238E27FC236}">
                <a16:creationId xmlns:a16="http://schemas.microsoft.com/office/drawing/2014/main" id="{4B421ADC-098F-7EAD-C9E0-4260395DE8D2}"/>
              </a:ext>
            </a:extLst>
          </p:cNvPr>
          <p:cNvSpPr txBox="1"/>
          <p:nvPr/>
        </p:nvSpPr>
        <p:spPr>
          <a:xfrm>
            <a:off x="2177592" y="6783239"/>
            <a:ext cx="2015510" cy="307777"/>
          </a:xfrm>
          <a:prstGeom prst="rect">
            <a:avLst/>
          </a:prstGeom>
          <a:noFill/>
        </p:spPr>
        <p:txBody>
          <a:bodyPr wrap="square" rtlCol="0">
            <a:spAutoFit/>
          </a:bodyPr>
          <a:lstStyle/>
          <a:p>
            <a:r>
              <a:rPr lang="fi-FI" sz="1400" dirty="0"/>
              <a:t>Suojamyssy, hiusverkko</a:t>
            </a:r>
          </a:p>
        </p:txBody>
      </p:sp>
      <p:sp>
        <p:nvSpPr>
          <p:cNvPr id="22" name="Tekstiruutu 21">
            <a:extLst>
              <a:ext uri="{FF2B5EF4-FFF2-40B4-BE49-F238E27FC236}">
                <a16:creationId xmlns:a16="http://schemas.microsoft.com/office/drawing/2014/main" id="{2C0C574E-66C7-8C72-A4FB-D1361B9AF09D}"/>
              </a:ext>
            </a:extLst>
          </p:cNvPr>
          <p:cNvSpPr txBox="1"/>
          <p:nvPr/>
        </p:nvSpPr>
        <p:spPr>
          <a:xfrm>
            <a:off x="4507742" y="7516682"/>
            <a:ext cx="1631950" cy="523220"/>
          </a:xfrm>
          <a:prstGeom prst="rect">
            <a:avLst/>
          </a:prstGeom>
          <a:noFill/>
        </p:spPr>
        <p:txBody>
          <a:bodyPr wrap="square" rtlCol="0">
            <a:spAutoFit/>
          </a:bodyPr>
          <a:lstStyle/>
          <a:p>
            <a:r>
              <a:rPr lang="fi-FI" sz="1400" dirty="0"/>
              <a:t>hihasuojus, hihansuoja</a:t>
            </a:r>
          </a:p>
        </p:txBody>
      </p:sp>
    </p:spTree>
    <p:extLst>
      <p:ext uri="{BB962C8B-B14F-4D97-AF65-F5344CB8AC3E}">
        <p14:creationId xmlns:p14="http://schemas.microsoft.com/office/powerpoint/2010/main" val="3038256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77FAD-EE6A-CE96-FC70-B905A6C20C46}"/>
            </a:ext>
          </a:extLst>
        </p:cNvPr>
        <p:cNvGrpSpPr/>
        <p:nvPr/>
      </p:nvGrpSpPr>
      <p:grpSpPr>
        <a:xfrm>
          <a:off x="0" y="0"/>
          <a:ext cx="0" cy="0"/>
          <a:chOff x="0" y="0"/>
          <a:chExt cx="0" cy="0"/>
        </a:xfrm>
      </p:grpSpPr>
      <p:sp>
        <p:nvSpPr>
          <p:cNvPr id="3" name="Suorakulmio 2">
            <a:extLst>
              <a:ext uri="{FF2B5EF4-FFF2-40B4-BE49-F238E27FC236}">
                <a16:creationId xmlns:a16="http://schemas.microsoft.com/office/drawing/2014/main" id="{66AF7A4B-3701-B5EE-DC20-653885857F7C}"/>
              </a:ext>
              <a:ext uri="{C183D7F6-B498-43B3-948B-1728B52AA6E4}">
                <adec:decorative xmlns:adec="http://schemas.microsoft.com/office/drawing/2017/decorative" val="1"/>
              </a:ext>
            </a:extLst>
          </p:cNvPr>
          <p:cNvSpPr/>
          <p:nvPr/>
        </p:nvSpPr>
        <p:spPr>
          <a:xfrm>
            <a:off x="263769" y="176174"/>
            <a:ext cx="6366546" cy="621322"/>
          </a:xfrm>
          <a:prstGeom prst="rect">
            <a:avLst/>
          </a:prstGeom>
          <a:solidFill>
            <a:srgbClr val="51C6E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2041"/>
            <a:r>
              <a:rPr lang="fi-FI" sz="2000" b="1" dirty="0">
                <a:solidFill>
                  <a:schemeClr val="tx1"/>
                </a:solidFill>
                <a:effectLst>
                  <a:glow rad="127000">
                    <a:srgbClr val="51C6E1"/>
                  </a:glow>
                </a:effectLst>
                <a:latin typeface="Verdana" panose="020B0604030504040204" pitchFamily="34" charset="0"/>
                <a:ea typeface="Verdana" panose="020B0604030504040204" pitchFamily="34" charset="0"/>
                <a:cs typeface="Biome" panose="020B0502040204020203" pitchFamily="34" charset="0"/>
              </a:rPr>
              <a:t>Elintarvikehygienia</a:t>
            </a:r>
          </a:p>
        </p:txBody>
      </p:sp>
      <p:pic>
        <p:nvPicPr>
          <p:cNvPr id="6" name="Kuva 5">
            <a:extLst>
              <a:ext uri="{FF2B5EF4-FFF2-40B4-BE49-F238E27FC236}">
                <a16:creationId xmlns:a16="http://schemas.microsoft.com/office/drawing/2014/main" id="{3202238F-B053-E51B-0D90-8EAE5BF3F7C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4043" y="8315608"/>
            <a:ext cx="653385" cy="652218"/>
          </a:xfrm>
          <a:prstGeom prst="rect">
            <a:avLst/>
          </a:prstGeom>
        </p:spPr>
      </p:pic>
      <p:sp>
        <p:nvSpPr>
          <p:cNvPr id="2" name="Content Placeholder 2">
            <a:extLst>
              <a:ext uri="{FF2B5EF4-FFF2-40B4-BE49-F238E27FC236}">
                <a16:creationId xmlns:a16="http://schemas.microsoft.com/office/drawing/2014/main" id="{95CC3415-053F-6764-4BFE-A804B1CD61BF}"/>
              </a:ext>
            </a:extLst>
          </p:cNvPr>
          <p:cNvSpPr txBox="1">
            <a:spLocks/>
          </p:cNvSpPr>
          <p:nvPr/>
        </p:nvSpPr>
        <p:spPr>
          <a:xfrm>
            <a:off x="458115" y="895798"/>
            <a:ext cx="6172200" cy="6267549"/>
          </a:xfrm>
          <a:prstGeom prst="rect">
            <a:avLst/>
          </a:prstGeom>
        </p:spPr>
        <p:txBody>
          <a:bodyPr>
            <a:normAutofit/>
          </a:bodyPr>
          <a:lstStyle>
            <a:lvl1pPr marL="158265" indent="-158265" algn="l" defTabSz="633062" rtl="0" eaLnBrk="1" latinLnBrk="0" hangingPunct="1">
              <a:lnSpc>
                <a:spcPct val="90000"/>
              </a:lnSpc>
              <a:spcBef>
                <a:spcPts val="692"/>
              </a:spcBef>
              <a:buFont typeface="Arial" panose="020B0604020202020204" pitchFamily="34" charset="0"/>
              <a:buChar char="•"/>
              <a:defRPr sz="1939" kern="1200">
                <a:solidFill>
                  <a:schemeClr val="tx1"/>
                </a:solidFill>
                <a:latin typeface="+mn-lt"/>
                <a:ea typeface="+mn-ea"/>
                <a:cs typeface="+mn-cs"/>
              </a:defRPr>
            </a:lvl1pPr>
            <a:lvl2pPr marL="474796" indent="-158265" algn="l" defTabSz="633062" rtl="0" eaLnBrk="1" latinLnBrk="0" hangingPunct="1">
              <a:lnSpc>
                <a:spcPct val="90000"/>
              </a:lnSpc>
              <a:spcBef>
                <a:spcPts val="346"/>
              </a:spcBef>
              <a:buFont typeface="Arial" panose="020B0604020202020204" pitchFamily="34" charset="0"/>
              <a:buChar char="•"/>
              <a:defRPr sz="1662" kern="1200">
                <a:solidFill>
                  <a:schemeClr val="tx1"/>
                </a:solidFill>
                <a:latin typeface="+mn-lt"/>
                <a:ea typeface="+mn-ea"/>
                <a:cs typeface="+mn-cs"/>
              </a:defRPr>
            </a:lvl2pPr>
            <a:lvl3pPr marL="791327" indent="-158265" algn="l" defTabSz="633062" rtl="0" eaLnBrk="1" latinLnBrk="0" hangingPunct="1">
              <a:lnSpc>
                <a:spcPct val="90000"/>
              </a:lnSpc>
              <a:spcBef>
                <a:spcPts val="346"/>
              </a:spcBef>
              <a:buFont typeface="Arial" panose="020B0604020202020204" pitchFamily="34" charset="0"/>
              <a:buChar char="•"/>
              <a:defRPr sz="1385" kern="1200">
                <a:solidFill>
                  <a:schemeClr val="tx1"/>
                </a:solidFill>
                <a:latin typeface="+mn-lt"/>
                <a:ea typeface="+mn-ea"/>
                <a:cs typeface="+mn-cs"/>
              </a:defRPr>
            </a:lvl3pPr>
            <a:lvl4pPr marL="1107858" indent="-158265" algn="l" defTabSz="633062"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4pPr>
            <a:lvl5pPr marL="1424389" indent="-158265" algn="l" defTabSz="633062"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5pPr>
            <a:lvl6pPr marL="1740920" indent="-158265" algn="l" defTabSz="633062"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6pPr>
            <a:lvl7pPr marL="2057451" indent="-158265" algn="l" defTabSz="633062"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7pPr>
            <a:lvl8pPr marL="2373982" indent="-158265" algn="l" defTabSz="633062"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8pPr>
            <a:lvl9pPr marL="2690513" indent="-158265" algn="l" defTabSz="633062" rtl="0" eaLnBrk="1" latinLnBrk="0" hangingPunct="1">
              <a:lnSpc>
                <a:spcPct val="90000"/>
              </a:lnSpc>
              <a:spcBef>
                <a:spcPts val="346"/>
              </a:spcBef>
              <a:buFont typeface="Arial" panose="020B0604020202020204" pitchFamily="34" charset="0"/>
              <a:buChar char="•"/>
              <a:defRPr sz="1246" kern="1200">
                <a:solidFill>
                  <a:schemeClr val="tx1"/>
                </a:solidFill>
                <a:latin typeface="+mn-lt"/>
                <a:ea typeface="+mn-ea"/>
                <a:cs typeface="+mn-cs"/>
              </a:defRPr>
            </a:lvl9pPr>
          </a:lstStyle>
          <a:p>
            <a:pPr marL="0" indent="0">
              <a:buNone/>
            </a:pPr>
            <a:r>
              <a:rPr lang="fi-FI" sz="1600" b="1" dirty="0">
                <a:solidFill>
                  <a:srgbClr val="000000"/>
                </a:solidFill>
                <a:latin typeface="Aptos" panose="020B0004020202020204" pitchFamily="34" charset="0"/>
              </a:rPr>
              <a:t>Tärkein asia hygieniassa ja turvallisuudessa on työntekijä.</a:t>
            </a:r>
          </a:p>
          <a:p>
            <a:pPr marL="0" indent="0">
              <a:buNone/>
            </a:pPr>
            <a:r>
              <a:rPr lang="fi-FI" sz="1600" dirty="0">
                <a:solidFill>
                  <a:srgbClr val="000000"/>
                </a:solidFill>
                <a:latin typeface="Aptos" panose="020B0004020202020204" pitchFamily="34" charset="0"/>
              </a:rPr>
              <a:t>Sinä vaikutat paljon siihen, ovatko elintarvikkeet puhtaita ja turvallisia: Käsittele ja säilytä niitä oikein, seuraa pakkausten ohjeita. </a:t>
            </a:r>
          </a:p>
          <a:p>
            <a:pPr marL="0" indent="0">
              <a:buNone/>
            </a:pPr>
            <a:endParaRPr lang="fi-FI" sz="1600" dirty="0">
              <a:solidFill>
                <a:srgbClr val="000000"/>
              </a:solidFill>
              <a:latin typeface="Aptos" panose="020B0004020202020204" pitchFamily="34" charset="0"/>
            </a:endParaRPr>
          </a:p>
          <a:p>
            <a:pPr>
              <a:buFont typeface="Wingdings" panose="05000000000000000000" pitchFamily="2" charset="2"/>
              <a:buChar char="Ø"/>
            </a:pPr>
            <a:r>
              <a:rPr lang="fi-FI" sz="1600" dirty="0">
                <a:solidFill>
                  <a:srgbClr val="000000"/>
                </a:solidFill>
                <a:latin typeface="Aptos" panose="020B0004020202020204" pitchFamily="34" charset="0"/>
              </a:rPr>
              <a:t> Huolehdi kylmäketjusta, kun laitat tuotteita varastoon tai käsittelet niitä.</a:t>
            </a:r>
          </a:p>
          <a:p>
            <a:pPr>
              <a:buFont typeface="Wingdings" panose="05000000000000000000" pitchFamily="2" charset="2"/>
              <a:buChar char="Ø"/>
            </a:pPr>
            <a:r>
              <a:rPr lang="fi-FI" sz="1600" dirty="0">
                <a:solidFill>
                  <a:srgbClr val="000000"/>
                </a:solidFill>
                <a:latin typeface="Aptos" panose="020B0004020202020204" pitchFamily="34" charset="0"/>
              </a:rPr>
              <a:t> Säilytä kylmä ruoka kylmässä (+2–+6 °C)</a:t>
            </a:r>
          </a:p>
          <a:p>
            <a:pPr>
              <a:buFont typeface="Wingdings" panose="05000000000000000000" pitchFamily="2" charset="2"/>
              <a:buChar char="Ø"/>
            </a:pPr>
            <a:r>
              <a:rPr lang="fi-FI" sz="1600" dirty="0">
                <a:solidFill>
                  <a:srgbClr val="000000"/>
                </a:solidFill>
                <a:latin typeface="Aptos" panose="020B0004020202020204" pitchFamily="34" charset="0"/>
              </a:rPr>
              <a:t> Kuumenna ruoka yli </a:t>
            </a:r>
            <a:r>
              <a:rPr lang="fi-FI" sz="1600" dirty="0"/>
              <a:t>+70°C ja siipikarjaa sisältävä ruoka yli +75°C. </a:t>
            </a:r>
            <a:r>
              <a:rPr lang="fi-FI" sz="1600" dirty="0">
                <a:solidFill>
                  <a:srgbClr val="000000"/>
                </a:solidFill>
                <a:latin typeface="Aptos" panose="020B0004020202020204" pitchFamily="34" charset="0"/>
              </a:rPr>
              <a:t>Mittaa lämpötila ruokamassan  keskeltä.</a:t>
            </a:r>
          </a:p>
          <a:p>
            <a:pPr>
              <a:buFont typeface="Wingdings" panose="05000000000000000000" pitchFamily="2" charset="2"/>
              <a:buChar char="Ø"/>
            </a:pPr>
            <a:r>
              <a:rPr lang="fi-FI" sz="1600" dirty="0">
                <a:solidFill>
                  <a:srgbClr val="000000"/>
                </a:solidFill>
                <a:latin typeface="Aptos" panose="020B0004020202020204" pitchFamily="34" charset="0"/>
              </a:rPr>
              <a:t>Jäähdytä ruoka nopeasti ja pienissä erissä, vähän kerrallaan. </a:t>
            </a:r>
          </a:p>
          <a:p>
            <a:pPr>
              <a:buFont typeface="Wingdings" panose="05000000000000000000" pitchFamily="2" charset="2"/>
              <a:buChar char="Ø"/>
            </a:pPr>
            <a:r>
              <a:rPr lang="fi-FI" sz="1600" dirty="0">
                <a:solidFill>
                  <a:srgbClr val="000000"/>
                </a:solidFill>
                <a:latin typeface="Aptos" panose="020B0004020202020204" pitchFamily="34" charset="0"/>
              </a:rPr>
              <a:t> Älä jätä ruokaa huoneenlämpöön pitkäksi aikaa.</a:t>
            </a:r>
          </a:p>
          <a:p>
            <a:pPr>
              <a:buFont typeface="Wingdings" panose="05000000000000000000" pitchFamily="2" charset="2"/>
              <a:buChar char="Ø"/>
            </a:pPr>
            <a:r>
              <a:rPr lang="fi-FI" sz="1600" dirty="0">
                <a:solidFill>
                  <a:srgbClr val="000000"/>
                </a:solidFill>
                <a:latin typeface="Aptos" panose="020B0004020202020204" pitchFamily="34" charset="0"/>
              </a:rPr>
              <a:t> Kaikille elintarvikkeiden käsittelyvaiheille (varastointi, valmistus, säilytys, jäähdytys, tarjoilu, myynti, lähetys) täytyy olla omat tilat.</a:t>
            </a:r>
          </a:p>
          <a:p>
            <a:pPr marL="0" indent="0">
              <a:buNone/>
            </a:pPr>
            <a:endParaRPr lang="fi-FI" sz="1600" dirty="0">
              <a:solidFill>
                <a:srgbClr val="000000"/>
              </a:solidFill>
              <a:latin typeface="Aptos" panose="020B0004020202020204" pitchFamily="34" charset="0"/>
            </a:endParaRPr>
          </a:p>
          <a:p>
            <a:pPr>
              <a:buFont typeface="Wingdings" panose="05000000000000000000" pitchFamily="2" charset="2"/>
              <a:buChar char="Ø"/>
            </a:pPr>
            <a:r>
              <a:rPr lang="fi-FI" sz="1600" dirty="0">
                <a:solidFill>
                  <a:srgbClr val="000000"/>
                </a:solidFill>
                <a:latin typeface="Aptos" panose="020B0004020202020204" pitchFamily="34" charset="0"/>
              </a:rPr>
              <a:t> Käytä eri välineitä eri asioille (esim. eri leikkuulauta lihalle ja vihanneksille). Vältä ristikontaminaatio.</a:t>
            </a:r>
          </a:p>
          <a:p>
            <a:pPr>
              <a:buFont typeface="Wingdings" panose="05000000000000000000" pitchFamily="2" charset="2"/>
              <a:buChar char="Ø"/>
            </a:pPr>
            <a:r>
              <a:rPr lang="fi-FI" sz="1600" dirty="0">
                <a:solidFill>
                  <a:srgbClr val="000000"/>
                </a:solidFill>
                <a:latin typeface="Aptos" panose="020B0004020202020204" pitchFamily="34" charset="0"/>
              </a:rPr>
              <a:t> Älä maista ruokaa sormilla tai samalla lusikalla kaksi kertaa. Aina uusi lusikka!</a:t>
            </a:r>
          </a:p>
          <a:p>
            <a:pPr>
              <a:buFont typeface="Wingdings" panose="05000000000000000000" pitchFamily="2" charset="2"/>
              <a:buChar char="Ø"/>
            </a:pPr>
            <a:r>
              <a:rPr lang="fi-FI" sz="1600" dirty="0">
                <a:solidFill>
                  <a:srgbClr val="000000"/>
                </a:solidFill>
                <a:latin typeface="Aptos" panose="020B0004020202020204" pitchFamily="34" charset="0"/>
              </a:rPr>
              <a:t> Huolehdi aseptisesta työjärjestyksestä – työt puhtaasta likaiseen. </a:t>
            </a:r>
          </a:p>
          <a:p>
            <a:pPr>
              <a:buFont typeface="Wingdings" panose="05000000000000000000" pitchFamily="2" charset="2"/>
              <a:buChar char="Ø"/>
            </a:pPr>
            <a:r>
              <a:rPr lang="fi-FI" sz="1600" dirty="0">
                <a:solidFill>
                  <a:srgbClr val="000000"/>
                </a:solidFill>
                <a:latin typeface="Aptos" panose="020B0004020202020204" pitchFamily="34" charset="0"/>
              </a:rPr>
              <a:t> Huolehdi omavalvonnasta!</a:t>
            </a:r>
          </a:p>
        </p:txBody>
      </p:sp>
      <p:sp>
        <p:nvSpPr>
          <p:cNvPr id="4" name="Suunnikas 3">
            <a:extLst>
              <a:ext uri="{FF2B5EF4-FFF2-40B4-BE49-F238E27FC236}">
                <a16:creationId xmlns:a16="http://schemas.microsoft.com/office/drawing/2014/main" id="{F90B2957-019D-AC4E-37FD-4198DB90F23A}"/>
              </a:ext>
              <a:ext uri="{C183D7F6-B498-43B3-948B-1728B52AA6E4}">
                <adec:decorative xmlns:adec="http://schemas.microsoft.com/office/drawing/2017/decorative" val="1"/>
              </a:ext>
            </a:extLst>
          </p:cNvPr>
          <p:cNvSpPr/>
          <p:nvPr/>
        </p:nvSpPr>
        <p:spPr>
          <a:xfrm>
            <a:off x="-672028" y="6624664"/>
            <a:ext cx="7205030" cy="1704364"/>
          </a:xfrm>
          <a:prstGeom prst="parallelogram">
            <a:avLst/>
          </a:prstGeom>
          <a:ln w="44450">
            <a:solidFill>
              <a:srgbClr val="FB85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22041"/>
            <a:endParaRPr lang="fi-FI" sz="935" dirty="0">
              <a:solidFill>
                <a:prstClr val="black"/>
              </a:solidFill>
              <a:latin typeface="Aptos" panose="02110004020202020204"/>
            </a:endParaRPr>
          </a:p>
        </p:txBody>
      </p:sp>
      <p:sp>
        <p:nvSpPr>
          <p:cNvPr id="5" name="Tekstiruutu 4">
            <a:extLst>
              <a:ext uri="{FF2B5EF4-FFF2-40B4-BE49-F238E27FC236}">
                <a16:creationId xmlns:a16="http://schemas.microsoft.com/office/drawing/2014/main" id="{7E8A5CF3-A080-C898-EB2A-49D46720A37D}"/>
              </a:ext>
            </a:extLst>
          </p:cNvPr>
          <p:cNvSpPr txBox="1"/>
          <p:nvPr/>
        </p:nvSpPr>
        <p:spPr>
          <a:xfrm>
            <a:off x="507264" y="6722966"/>
            <a:ext cx="5661985" cy="1799275"/>
          </a:xfrm>
          <a:prstGeom prst="rect">
            <a:avLst/>
          </a:prstGeom>
          <a:noFill/>
        </p:spPr>
        <p:txBody>
          <a:bodyPr wrap="square">
            <a:spAutoFit/>
          </a:bodyPr>
          <a:lstStyle/>
          <a:p>
            <a:pPr defTabSz="422041"/>
            <a:r>
              <a:rPr lang="fi-FI" sz="1400" b="1" dirty="0">
                <a:solidFill>
                  <a:schemeClr val="tx1">
                    <a:lumMod val="75000"/>
                    <a:lumOff val="25000"/>
                  </a:schemeClr>
                </a:solidFill>
                <a:ea typeface="Verdana" panose="020B0604030504040204" pitchFamily="34" charset="0"/>
                <a:cs typeface="Segoe UI" panose="020B0502040204020203" pitchFamily="34" charset="0"/>
              </a:rPr>
              <a:t>Kylmäketju </a:t>
            </a:r>
            <a:r>
              <a:rPr lang="fi-FI" sz="1400" dirty="0">
                <a:solidFill>
                  <a:schemeClr val="tx1">
                    <a:lumMod val="75000"/>
                    <a:lumOff val="25000"/>
                  </a:schemeClr>
                </a:solidFill>
                <a:ea typeface="Verdana" panose="020B0604030504040204" pitchFamily="34" charset="0"/>
                <a:cs typeface="Segoe UI" panose="020B0502040204020203" pitchFamily="34" charset="0"/>
              </a:rPr>
              <a:t>= Elintarvikkeet, joiden täytyy olla kylmässä, ovat kylmässä koko ajan: kuljetuksessa, varastossa, valmistuksessa  ja tarjoilussa.</a:t>
            </a:r>
          </a:p>
          <a:p>
            <a:pPr defTabSz="422041"/>
            <a:r>
              <a:rPr lang="fi-FI" altLang="fi-FI" sz="1400" b="1" dirty="0">
                <a:solidFill>
                  <a:schemeClr val="tx1">
                    <a:lumMod val="75000"/>
                    <a:lumOff val="25000"/>
                  </a:schemeClr>
                </a:solidFill>
              </a:rPr>
              <a:t>Ristikontaminaatio</a:t>
            </a:r>
            <a:r>
              <a:rPr lang="fi-FI" altLang="fi-FI" sz="1400" dirty="0">
                <a:solidFill>
                  <a:schemeClr val="tx1">
                    <a:lumMod val="75000"/>
                    <a:lumOff val="25000"/>
                  </a:schemeClr>
                </a:solidFill>
              </a:rPr>
              <a:t> = Bakteerit siirtyvät asiasta toiseen, esimerkiksi lihasta salaattiin.</a:t>
            </a:r>
          </a:p>
          <a:p>
            <a:pPr defTabSz="422041"/>
            <a:r>
              <a:rPr lang="fi-FI" altLang="fi-FI" sz="1400" b="1" dirty="0">
                <a:solidFill>
                  <a:schemeClr val="tx1">
                    <a:lumMod val="75000"/>
                    <a:lumOff val="25000"/>
                  </a:schemeClr>
                </a:solidFill>
              </a:rPr>
              <a:t>Työjärjestys</a:t>
            </a:r>
            <a:r>
              <a:rPr lang="fi-FI" altLang="fi-FI" sz="1400" dirty="0">
                <a:solidFill>
                  <a:schemeClr val="tx1">
                    <a:lumMod val="75000"/>
                    <a:lumOff val="25000"/>
                  </a:schemeClr>
                </a:solidFill>
              </a:rPr>
              <a:t> = Tehtävien priorisointi eli suunnitelma, m</a:t>
            </a:r>
            <a:r>
              <a:rPr lang="fi-FI" sz="1400" dirty="0"/>
              <a:t>istä työt alkavat ja mitä sitten tehdään.</a:t>
            </a:r>
            <a:endParaRPr lang="fi-FI" altLang="fi-FI" sz="1400" dirty="0">
              <a:solidFill>
                <a:schemeClr val="tx1">
                  <a:lumMod val="75000"/>
                  <a:lumOff val="25000"/>
                </a:schemeClr>
              </a:solidFill>
            </a:endParaRPr>
          </a:p>
          <a:p>
            <a:pPr defTabSz="422041"/>
            <a:r>
              <a:rPr lang="fi-FI" altLang="fi-FI" sz="1400" b="1" dirty="0">
                <a:solidFill>
                  <a:schemeClr val="tx1">
                    <a:lumMod val="75000"/>
                    <a:lumOff val="25000"/>
                  </a:schemeClr>
                </a:solidFill>
              </a:rPr>
              <a:t>Omavalvonta</a:t>
            </a:r>
            <a:r>
              <a:rPr lang="fi-FI" altLang="fi-FI" sz="1400" dirty="0">
                <a:solidFill>
                  <a:schemeClr val="tx1">
                    <a:lumMod val="75000"/>
                    <a:lumOff val="25000"/>
                  </a:schemeClr>
                </a:solidFill>
              </a:rPr>
              <a:t> = Itse tehty kontrollointi, että asiat ovat kunnossa.</a:t>
            </a:r>
          </a:p>
          <a:p>
            <a:pPr defTabSz="422041"/>
            <a:endParaRPr lang="fi-FI" sz="1292" dirty="0">
              <a:solidFill>
                <a:srgbClr val="333F48"/>
              </a:solidFill>
              <a:latin typeface="Verdana" panose="020B0604030504040204" pitchFamily="34" charset="0"/>
              <a:ea typeface="Verdan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1937446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ema">
  <a:themeElements>
    <a:clrScheme name="Office-teem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te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6633</TotalTime>
  <Words>2678</Words>
  <Application>Microsoft Office PowerPoint</Application>
  <PresentationFormat>Näytössä katseltava diaesitys (4:3)</PresentationFormat>
  <Paragraphs>356</Paragraphs>
  <Slides>20</Slides>
  <Notes>10</Notes>
  <HiddenSlides>0</HiddenSlides>
  <MMClips>0</MMClips>
  <ScaleCrop>false</ScaleCrop>
  <HeadingPairs>
    <vt:vector size="6" baseType="variant">
      <vt:variant>
        <vt:lpstr>Käytetyt fontit</vt:lpstr>
      </vt:variant>
      <vt:variant>
        <vt:i4>11</vt:i4>
      </vt:variant>
      <vt:variant>
        <vt:lpstr>Teema</vt:lpstr>
      </vt:variant>
      <vt:variant>
        <vt:i4>2</vt:i4>
      </vt:variant>
      <vt:variant>
        <vt:lpstr>Dian otsikot</vt:lpstr>
      </vt:variant>
      <vt:variant>
        <vt:i4>20</vt:i4>
      </vt:variant>
    </vt:vector>
  </HeadingPairs>
  <TitlesOfParts>
    <vt:vector size="33" baseType="lpstr">
      <vt:lpstr>Aptos</vt:lpstr>
      <vt:lpstr>Aptos Display</vt:lpstr>
      <vt:lpstr>Arial</vt:lpstr>
      <vt:lpstr>Biome</vt:lpstr>
      <vt:lpstr>Calibri</vt:lpstr>
      <vt:lpstr>Montserrat</vt:lpstr>
      <vt:lpstr>Montserrat Black</vt:lpstr>
      <vt:lpstr>Montserrat Light</vt:lpstr>
      <vt:lpstr>Segoe UI</vt:lpstr>
      <vt:lpstr>Verdana</vt:lpstr>
      <vt:lpstr>Wingdings</vt:lpstr>
      <vt:lpstr>Office Theme</vt:lpstr>
      <vt:lpstr>Office-teema</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Siisti ja puhdas työympäristö:  Omavalvonta</vt:lpstr>
      <vt:lpstr>PowerPoint-esitys</vt:lpstr>
      <vt:lpstr>PowerPoint-esitys</vt:lpstr>
      <vt:lpstr>PowerPoint-esitys</vt:lpstr>
      <vt:lpstr>PowerPoint-esitys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Mari Lampinen</dc:creator>
  <cp:keywords/>
  <dc:description>generated using python-pptx</dc:description>
  <cp:lastModifiedBy>Mari Lampinen</cp:lastModifiedBy>
  <cp:revision>47</cp:revision>
  <dcterms:created xsi:type="dcterms:W3CDTF">2013-01-27T09:14:16Z</dcterms:created>
  <dcterms:modified xsi:type="dcterms:W3CDTF">2026-01-16T09:04:47Z</dcterms:modified>
  <cp:category/>
</cp:coreProperties>
</file>