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57" r:id="rId3"/>
    <p:sldId id="353" r:id="rId4"/>
    <p:sldId id="258" r:id="rId5"/>
    <p:sldId id="261" r:id="rId6"/>
    <p:sldId id="262" r:id="rId7"/>
    <p:sldId id="347" r:id="rId8"/>
    <p:sldId id="342" r:id="rId9"/>
    <p:sldId id="352" r:id="rId10"/>
    <p:sldId id="336" r:id="rId11"/>
    <p:sldId id="340" r:id="rId12"/>
    <p:sldId id="334" r:id="rId13"/>
    <p:sldId id="344" r:id="rId14"/>
    <p:sldId id="316" r:id="rId15"/>
    <p:sldId id="346" r:id="rId16"/>
    <p:sldId id="322" r:id="rId17"/>
    <p:sldId id="320" r:id="rId18"/>
    <p:sldId id="348" r:id="rId19"/>
    <p:sldId id="321" r:id="rId20"/>
    <p:sldId id="349" r:id="rId21"/>
    <p:sldId id="323" r:id="rId22"/>
    <p:sldId id="315" r:id="rId23"/>
    <p:sldId id="337" r:id="rId24"/>
    <p:sldId id="338" r:id="rId25"/>
  </p:sldIdLst>
  <p:sldSz cx="6858000" cy="9906000" type="A4"/>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Vaalea tyyli 3 - Korostus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48" d="100"/>
          <a:sy n="48" d="100"/>
        </p:scale>
        <p:origin x="2168" y="56"/>
      </p:cViewPr>
      <p:guideLst/>
    </p:cSldViewPr>
  </p:slideViewPr>
  <p:notesTextViewPr>
    <p:cViewPr>
      <p:scale>
        <a:sx n="1" d="1"/>
        <a:sy n="1" d="1"/>
      </p:scale>
      <p:origin x="0" y="0"/>
    </p:cViewPr>
  </p:notesTextViewPr>
  <p:sorterViewPr>
    <p:cViewPr>
      <p:scale>
        <a:sx n="157" d="100"/>
        <a:sy n="157" d="100"/>
      </p:scale>
      <p:origin x="0" y="-162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7C44EC9B-EBAE-4B55-9D1A-BCD69CCCD527}" type="datetimeFigureOut">
              <a:rPr lang="fi-FI" smtClean="0"/>
              <a:t>10.12.2025</a:t>
            </a:fld>
            <a:endParaRPr lang="fi-FI"/>
          </a:p>
        </p:txBody>
      </p:sp>
      <p:sp>
        <p:nvSpPr>
          <p:cNvPr id="4" name="Dian kuvan paikkamerkki 3"/>
          <p:cNvSpPr>
            <a:spLocks noGrp="1" noRot="1" noChangeAspect="1"/>
          </p:cNvSpPr>
          <p:nvPr>
            <p:ph type="sldImg" idx="2"/>
          </p:nvPr>
        </p:nvSpPr>
        <p:spPr>
          <a:xfrm>
            <a:off x="2233613" y="1247775"/>
            <a:ext cx="2330450" cy="33686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EB73E5F5-348D-4F28-8CBD-EC2480EF7FB2}" type="slidenum">
              <a:rPr lang="fi-FI" smtClean="0"/>
              <a:t>‹#›</a:t>
            </a:fld>
            <a:endParaRPr lang="fi-FI"/>
          </a:p>
        </p:txBody>
      </p:sp>
    </p:spTree>
    <p:extLst>
      <p:ext uri="{BB962C8B-B14F-4D97-AF65-F5344CB8AC3E}">
        <p14:creationId xmlns:p14="http://schemas.microsoft.com/office/powerpoint/2010/main" val="217499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B73E5F5-348D-4F28-8CBD-EC2480EF7FB2}" type="slidenum">
              <a:rPr lang="fi-FI" smtClean="0"/>
              <a:t>4</a:t>
            </a:fld>
            <a:endParaRPr lang="fi-FI"/>
          </a:p>
        </p:txBody>
      </p:sp>
    </p:spTree>
    <p:extLst>
      <p:ext uri="{BB962C8B-B14F-4D97-AF65-F5344CB8AC3E}">
        <p14:creationId xmlns:p14="http://schemas.microsoft.com/office/powerpoint/2010/main" val="192895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62DF0-8EA8-40BB-A4BE-48F6C965B7F4}" type="slidenum">
              <a:rPr lang="fi-FI" smtClean="0"/>
              <a:pPr/>
              <a:t>24</a:t>
            </a:fld>
            <a:endParaRPr lang="fi-FI"/>
          </a:p>
        </p:txBody>
      </p:sp>
    </p:spTree>
    <p:extLst>
      <p:ext uri="{BB962C8B-B14F-4D97-AF65-F5344CB8AC3E}">
        <p14:creationId xmlns:p14="http://schemas.microsoft.com/office/powerpoint/2010/main" val="326801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B73E5F5-348D-4F28-8CBD-EC2480EF7FB2}" type="slidenum">
              <a:rPr lang="fi-FI" smtClean="0"/>
              <a:t>6</a:t>
            </a:fld>
            <a:endParaRPr lang="fi-FI"/>
          </a:p>
        </p:txBody>
      </p:sp>
    </p:spTree>
    <p:extLst>
      <p:ext uri="{BB962C8B-B14F-4D97-AF65-F5344CB8AC3E}">
        <p14:creationId xmlns:p14="http://schemas.microsoft.com/office/powerpoint/2010/main" val="156948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E3939-5C07-15F7-61C9-2E93B397BE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6546CF1-436F-51E6-A04B-F6A907A7B84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DD98FB6-F5D8-D3EC-2E0D-0A05FA06AC5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8FDD3B4-9DBD-928B-6EE8-36B5047CAF00}"/>
              </a:ext>
            </a:extLst>
          </p:cNvPr>
          <p:cNvSpPr>
            <a:spLocks noGrp="1"/>
          </p:cNvSpPr>
          <p:nvPr>
            <p:ph type="sldNum" sz="quarter" idx="5"/>
          </p:nvPr>
        </p:nvSpPr>
        <p:spPr/>
        <p:txBody>
          <a:bodyPr/>
          <a:lstStyle/>
          <a:p>
            <a:fld id="{EB73E5F5-348D-4F28-8CBD-EC2480EF7FB2}" type="slidenum">
              <a:rPr lang="fi-FI" smtClean="0"/>
              <a:t>8</a:t>
            </a:fld>
            <a:endParaRPr lang="fi-FI"/>
          </a:p>
        </p:txBody>
      </p:sp>
    </p:spTree>
    <p:extLst>
      <p:ext uri="{BB962C8B-B14F-4D97-AF65-F5344CB8AC3E}">
        <p14:creationId xmlns:p14="http://schemas.microsoft.com/office/powerpoint/2010/main" val="186188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6A47-242D-22A0-5657-160530F9273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FE586DB-3DE0-C922-2E38-EF0A939AE37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A8527F4-4729-1B8F-2D23-C9C260B5A2D2}"/>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65FC153-7ABC-9B7A-5904-9AA259A3CA0C}"/>
              </a:ext>
            </a:extLst>
          </p:cNvPr>
          <p:cNvSpPr>
            <a:spLocks noGrp="1"/>
          </p:cNvSpPr>
          <p:nvPr>
            <p:ph type="sldNum" sz="quarter" idx="5"/>
          </p:nvPr>
        </p:nvSpPr>
        <p:spPr/>
        <p:txBody>
          <a:bodyPr/>
          <a:lstStyle/>
          <a:p>
            <a:fld id="{EB73E5F5-348D-4F28-8CBD-EC2480EF7FB2}" type="slidenum">
              <a:rPr lang="fi-FI" smtClean="0"/>
              <a:t>9</a:t>
            </a:fld>
            <a:endParaRPr lang="fi-FI"/>
          </a:p>
        </p:txBody>
      </p:sp>
    </p:spTree>
    <p:extLst>
      <p:ext uri="{BB962C8B-B14F-4D97-AF65-F5344CB8AC3E}">
        <p14:creationId xmlns:p14="http://schemas.microsoft.com/office/powerpoint/2010/main" val="320820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B73E5F5-348D-4F28-8CBD-EC2480EF7FB2}" type="slidenum">
              <a:rPr lang="fi-FI" smtClean="0"/>
              <a:t>11</a:t>
            </a:fld>
            <a:endParaRPr lang="fi-FI"/>
          </a:p>
        </p:txBody>
      </p:sp>
    </p:spTree>
    <p:extLst>
      <p:ext uri="{BB962C8B-B14F-4D97-AF65-F5344CB8AC3E}">
        <p14:creationId xmlns:p14="http://schemas.microsoft.com/office/powerpoint/2010/main" val="156061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B73E5F5-348D-4F28-8CBD-EC2480EF7FB2}" type="slidenum">
              <a:rPr lang="fi-FI" smtClean="0"/>
              <a:t>12</a:t>
            </a:fld>
            <a:endParaRPr lang="fi-FI"/>
          </a:p>
        </p:txBody>
      </p:sp>
    </p:spTree>
    <p:extLst>
      <p:ext uri="{BB962C8B-B14F-4D97-AF65-F5344CB8AC3E}">
        <p14:creationId xmlns:p14="http://schemas.microsoft.com/office/powerpoint/2010/main" val="120334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17E7-695D-6CA3-CBA8-61B7A52ABC1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7128863-5C84-F091-6660-BE5DDAC43DE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6224EF2-340A-9ACC-72B0-1A68651FB9DA}"/>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2E6D04C4-D123-1DD0-EFFC-26FB236C6BB1}"/>
              </a:ext>
            </a:extLst>
          </p:cNvPr>
          <p:cNvSpPr>
            <a:spLocks noGrp="1"/>
          </p:cNvSpPr>
          <p:nvPr>
            <p:ph type="sldNum" sz="quarter" idx="5"/>
          </p:nvPr>
        </p:nvSpPr>
        <p:spPr/>
        <p:txBody>
          <a:bodyPr/>
          <a:lstStyle/>
          <a:p>
            <a:fld id="{EB73E5F5-348D-4F28-8CBD-EC2480EF7FB2}" type="slidenum">
              <a:rPr lang="fi-FI" smtClean="0"/>
              <a:t>13</a:t>
            </a:fld>
            <a:endParaRPr lang="fi-FI"/>
          </a:p>
        </p:txBody>
      </p:sp>
    </p:spTree>
    <p:extLst>
      <p:ext uri="{BB962C8B-B14F-4D97-AF65-F5344CB8AC3E}">
        <p14:creationId xmlns:p14="http://schemas.microsoft.com/office/powerpoint/2010/main" val="74088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B73E5F5-348D-4F28-8CBD-EC2480EF7FB2}" type="slidenum">
              <a:rPr lang="fi-FI" smtClean="0"/>
              <a:t>14</a:t>
            </a:fld>
            <a:endParaRPr lang="fi-FI"/>
          </a:p>
        </p:txBody>
      </p:sp>
    </p:spTree>
    <p:extLst>
      <p:ext uri="{BB962C8B-B14F-4D97-AF65-F5344CB8AC3E}">
        <p14:creationId xmlns:p14="http://schemas.microsoft.com/office/powerpoint/2010/main" val="297171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62DF0-8EA8-40BB-A4BE-48F6C965B7F4}" type="slidenum">
              <a:rPr lang="fi-FI" smtClean="0"/>
              <a:pPr/>
              <a:t>21</a:t>
            </a:fld>
            <a:endParaRPr lang="fi-FI"/>
          </a:p>
        </p:txBody>
      </p:sp>
    </p:spTree>
    <p:extLst>
      <p:ext uri="{BB962C8B-B14F-4D97-AF65-F5344CB8AC3E}">
        <p14:creationId xmlns:p14="http://schemas.microsoft.com/office/powerpoint/2010/main" val="40797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i-FI"/>
              <a:t>Muokkaa ots. perustyyl. napsautt.</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10.12.2025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1278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10.12.2025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122087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10.12.2025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892680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 2 Contents">
    <p:spTree>
      <p:nvGrpSpPr>
        <p:cNvPr id="1" name=""/>
        <p:cNvGrpSpPr/>
        <p:nvPr/>
      </p:nvGrpSpPr>
      <p:grpSpPr>
        <a:xfrm>
          <a:off x="0" y="0"/>
          <a:ext cx="0" cy="0"/>
          <a:chOff x="0" y="0"/>
          <a:chExt cx="0" cy="0"/>
        </a:xfrm>
      </p:grpSpPr>
      <p:sp>
        <p:nvSpPr>
          <p:cNvPr id="2" name="Title 1"/>
          <p:cNvSpPr>
            <a:spLocks noGrp="1"/>
          </p:cNvSpPr>
          <p:nvPr>
            <p:ph type="title"/>
          </p:nvPr>
        </p:nvSpPr>
        <p:spPr>
          <a:xfrm>
            <a:off x="471489" y="687917"/>
            <a:ext cx="5104087" cy="1196450"/>
          </a:xfrm>
        </p:spPr>
        <p:txBody>
          <a:bodyPr tIns="36000" anchor="t" anchorCtr="0"/>
          <a:lstStyle/>
          <a:p>
            <a:r>
              <a:rPr lang="en-US"/>
              <a:t>Click to edit Master title style</a:t>
            </a:r>
          </a:p>
        </p:txBody>
      </p:sp>
      <p:sp>
        <p:nvSpPr>
          <p:cNvPr id="3" name="Content Placeholder 2"/>
          <p:cNvSpPr>
            <a:spLocks noGrp="1"/>
          </p:cNvSpPr>
          <p:nvPr>
            <p:ph idx="1"/>
          </p:nvPr>
        </p:nvSpPr>
        <p:spPr>
          <a:xfrm>
            <a:off x="471488" y="3288816"/>
            <a:ext cx="2917008" cy="5460314"/>
          </a:xfrm>
        </p:spPr>
        <p:txBody>
          <a:bodyPr/>
          <a:lstStyle>
            <a:lvl2pPr marL="250925" indent="-125909">
              <a:buFont typeface="Arial" panose="020B0604020202020204" pitchFamily="34" charset="0"/>
              <a:buChar char="•"/>
              <a:defRPr/>
            </a:lvl2pPr>
            <a:lvl4pPr marL="451842" indent="-100906">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472381" y="2583534"/>
            <a:ext cx="5103316" cy="367098"/>
          </a:xfrm>
        </p:spPr>
        <p:txBody>
          <a:bodyPr anchor="t" anchorCtr="0"/>
          <a:lstStyle>
            <a:lvl1pPr marL="0" indent="0">
              <a:lnSpc>
                <a:spcPct val="100000"/>
              </a:lnSpc>
              <a:spcBef>
                <a:spcPts val="0"/>
              </a:spcBef>
              <a:buNone/>
              <a:defRPr sz="1013"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2" name="Content Placeholder 2">
            <a:extLst>
              <a:ext uri="{FF2B5EF4-FFF2-40B4-BE49-F238E27FC236}">
                <a16:creationId xmlns:a16="http://schemas.microsoft.com/office/drawing/2014/main" id="{F6F2B29B-9C41-694D-B63A-5992A8DA6933}"/>
              </a:ext>
            </a:extLst>
          </p:cNvPr>
          <p:cNvSpPr>
            <a:spLocks noGrp="1"/>
          </p:cNvSpPr>
          <p:nvPr>
            <p:ph idx="14"/>
          </p:nvPr>
        </p:nvSpPr>
        <p:spPr>
          <a:xfrm>
            <a:off x="3550513" y="3288816"/>
            <a:ext cx="2836000" cy="5460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äivämäärän paikkamerkki 6">
            <a:extLst>
              <a:ext uri="{FF2B5EF4-FFF2-40B4-BE49-F238E27FC236}">
                <a16:creationId xmlns:a16="http://schemas.microsoft.com/office/drawing/2014/main" id="{278E4580-753A-5B41-BD26-164AB279A4EA}"/>
              </a:ext>
            </a:extLst>
          </p:cNvPr>
          <p:cNvSpPr>
            <a:spLocks noGrp="1"/>
          </p:cNvSpPr>
          <p:nvPr>
            <p:ph type="dt" sz="half" idx="15"/>
          </p:nvPr>
        </p:nvSpPr>
        <p:spPr>
          <a:xfrm>
            <a:off x="207922" y="9425499"/>
            <a:ext cx="466772" cy="283300"/>
          </a:xfrm>
          <a:prstGeom prst="rect">
            <a:avLst/>
          </a:prstGeom>
        </p:spPr>
        <p:txBody>
          <a:bodyPr/>
          <a:lstStyle/>
          <a:p>
            <a:fld id="{7D7FFCDC-92C7-4EDA-8DEE-58FF5B811D27}" type="datetime1">
              <a:rPr lang="fi-FI" smtClean="0"/>
              <a:t>10.12.2025</a:t>
            </a:fld>
            <a:endParaRPr lang="fi-FI"/>
          </a:p>
        </p:txBody>
      </p:sp>
      <p:sp>
        <p:nvSpPr>
          <p:cNvPr id="13" name="Alatunnisteen paikkamerkki 12">
            <a:extLst>
              <a:ext uri="{FF2B5EF4-FFF2-40B4-BE49-F238E27FC236}">
                <a16:creationId xmlns:a16="http://schemas.microsoft.com/office/drawing/2014/main" id="{12ECB419-6D79-8548-BC2A-63BBBF7874CB}"/>
              </a:ext>
            </a:extLst>
          </p:cNvPr>
          <p:cNvSpPr>
            <a:spLocks noGrp="1"/>
          </p:cNvSpPr>
          <p:nvPr>
            <p:ph type="ftr" sz="quarter" idx="16"/>
          </p:nvPr>
        </p:nvSpPr>
        <p:spPr/>
        <p:txBody>
          <a:bodyPr/>
          <a:lstStyle/>
          <a:p>
            <a:endParaRPr lang="fi-FI"/>
          </a:p>
        </p:txBody>
      </p:sp>
      <p:sp>
        <p:nvSpPr>
          <p:cNvPr id="14" name="Dian numeron paikkamerkki 13">
            <a:extLst>
              <a:ext uri="{FF2B5EF4-FFF2-40B4-BE49-F238E27FC236}">
                <a16:creationId xmlns:a16="http://schemas.microsoft.com/office/drawing/2014/main" id="{1E8BCD53-2BA8-4A44-AC08-6A64D458C19A}"/>
              </a:ext>
            </a:extLst>
          </p:cNvPr>
          <p:cNvSpPr>
            <a:spLocks noGrp="1"/>
          </p:cNvSpPr>
          <p:nvPr>
            <p:ph type="sldNum" sz="quarter" idx="17"/>
          </p:nvPr>
        </p:nvSpPr>
        <p:spPr/>
        <p:txBody>
          <a:bodyPr/>
          <a:lstStyle/>
          <a:p>
            <a:fld id="{F23030FC-A9C8-4849-A1AE-8A0E7691EBDB}" type="slidenum">
              <a:rPr lang="en-US" smtClean="0"/>
              <a:pPr/>
              <a:t>‹#›</a:t>
            </a:fld>
            <a:endParaRPr lang="en-US"/>
          </a:p>
        </p:txBody>
      </p:sp>
    </p:spTree>
    <p:extLst>
      <p:ext uri="{BB962C8B-B14F-4D97-AF65-F5344CB8AC3E}">
        <p14:creationId xmlns:p14="http://schemas.microsoft.com/office/powerpoint/2010/main" val="294502567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3 contents">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278E4580-753A-5B41-BD26-164AB279A4EA}"/>
              </a:ext>
            </a:extLst>
          </p:cNvPr>
          <p:cNvSpPr>
            <a:spLocks noGrp="1"/>
          </p:cNvSpPr>
          <p:nvPr>
            <p:ph type="dt" sz="half" idx="15"/>
          </p:nvPr>
        </p:nvSpPr>
        <p:spPr>
          <a:xfrm>
            <a:off x="207922" y="9425499"/>
            <a:ext cx="466772" cy="283300"/>
          </a:xfrm>
          <a:prstGeom prst="rect">
            <a:avLst/>
          </a:prstGeom>
        </p:spPr>
        <p:txBody>
          <a:bodyPr/>
          <a:lstStyle/>
          <a:p>
            <a:fld id="{973EF755-6B02-460B-A2C8-1A77516B82E7}" type="datetime1">
              <a:rPr lang="fi-FI" smtClean="0"/>
              <a:t>10.12.2025</a:t>
            </a:fld>
            <a:endParaRPr lang="fi-FI"/>
          </a:p>
        </p:txBody>
      </p:sp>
      <p:sp>
        <p:nvSpPr>
          <p:cNvPr id="13" name="Alatunnisteen paikkamerkki 12">
            <a:extLst>
              <a:ext uri="{FF2B5EF4-FFF2-40B4-BE49-F238E27FC236}">
                <a16:creationId xmlns:a16="http://schemas.microsoft.com/office/drawing/2014/main" id="{12ECB419-6D79-8548-BC2A-63BBBF7874CB}"/>
              </a:ext>
            </a:extLst>
          </p:cNvPr>
          <p:cNvSpPr>
            <a:spLocks noGrp="1"/>
          </p:cNvSpPr>
          <p:nvPr>
            <p:ph type="ftr" sz="quarter" idx="16"/>
          </p:nvPr>
        </p:nvSpPr>
        <p:spPr/>
        <p:txBody>
          <a:bodyPr/>
          <a:lstStyle/>
          <a:p>
            <a:endParaRPr lang="fi-FI"/>
          </a:p>
        </p:txBody>
      </p:sp>
      <p:sp>
        <p:nvSpPr>
          <p:cNvPr id="14" name="Dian numeron paikkamerkki 13">
            <a:extLst>
              <a:ext uri="{FF2B5EF4-FFF2-40B4-BE49-F238E27FC236}">
                <a16:creationId xmlns:a16="http://schemas.microsoft.com/office/drawing/2014/main" id="{1E8BCD53-2BA8-4A44-AC08-6A64D458C19A}"/>
              </a:ext>
            </a:extLst>
          </p:cNvPr>
          <p:cNvSpPr>
            <a:spLocks noGrp="1"/>
          </p:cNvSpPr>
          <p:nvPr>
            <p:ph type="sldNum" sz="quarter" idx="17"/>
          </p:nvPr>
        </p:nvSpPr>
        <p:spPr/>
        <p:txBody>
          <a:bodyPr/>
          <a:lstStyle/>
          <a:p>
            <a:fld id="{F23030FC-A9C8-4849-A1AE-8A0E7691EBDB}" type="slidenum">
              <a:rPr lang="en-US" smtClean="0"/>
              <a:pPr/>
              <a:t>‹#›</a:t>
            </a:fld>
            <a:endParaRPr lang="en-US"/>
          </a:p>
        </p:txBody>
      </p:sp>
      <p:sp>
        <p:nvSpPr>
          <p:cNvPr id="3" name="Content Placeholder 2"/>
          <p:cNvSpPr>
            <a:spLocks noGrp="1"/>
          </p:cNvSpPr>
          <p:nvPr>
            <p:ph idx="1"/>
          </p:nvPr>
        </p:nvSpPr>
        <p:spPr>
          <a:xfrm>
            <a:off x="471489" y="3284030"/>
            <a:ext cx="1904703" cy="5465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F6F2B29B-9C41-694D-B63A-5992A8DA6933}"/>
              </a:ext>
            </a:extLst>
          </p:cNvPr>
          <p:cNvSpPr>
            <a:spLocks noGrp="1"/>
          </p:cNvSpPr>
          <p:nvPr>
            <p:ph idx="14"/>
          </p:nvPr>
        </p:nvSpPr>
        <p:spPr>
          <a:xfrm>
            <a:off x="2508452" y="3284030"/>
            <a:ext cx="1863206" cy="5465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8DEBEBE-BD7A-AB46-BC3C-318F2750D5E9}"/>
              </a:ext>
            </a:extLst>
          </p:cNvPr>
          <p:cNvSpPr>
            <a:spLocks noGrp="1"/>
          </p:cNvSpPr>
          <p:nvPr>
            <p:ph idx="20"/>
          </p:nvPr>
        </p:nvSpPr>
        <p:spPr>
          <a:xfrm>
            <a:off x="4503921" y="3284030"/>
            <a:ext cx="1863206" cy="5465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1487" y="687917"/>
            <a:ext cx="5895640" cy="1218298"/>
          </a:xfrm>
        </p:spPr>
        <p:txBody>
          <a:bodyPr tIns="36000" anchor="t" anchorCtr="0"/>
          <a:lstStyle/>
          <a:p>
            <a:r>
              <a:rPr lang="en-US"/>
              <a:t>Click to edit Master title style</a:t>
            </a:r>
          </a:p>
        </p:txBody>
      </p:sp>
      <p:sp>
        <p:nvSpPr>
          <p:cNvPr id="8" name="Text Placeholder 2"/>
          <p:cNvSpPr>
            <a:spLocks noGrp="1"/>
          </p:cNvSpPr>
          <p:nvPr>
            <p:ph type="body" idx="13"/>
          </p:nvPr>
        </p:nvSpPr>
        <p:spPr>
          <a:xfrm>
            <a:off x="472384" y="2582584"/>
            <a:ext cx="5894745" cy="416047"/>
          </a:xfrm>
        </p:spPr>
        <p:txBody>
          <a:bodyPr anchor="t" anchorCtr="0"/>
          <a:lstStyle>
            <a:lvl1pPr marL="0" indent="0">
              <a:lnSpc>
                <a:spcPct val="100000"/>
              </a:lnSpc>
              <a:spcBef>
                <a:spcPts val="0"/>
              </a:spcBef>
              <a:buNone/>
              <a:defRPr sz="1013"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Tree>
    <p:extLst>
      <p:ext uri="{BB962C8B-B14F-4D97-AF65-F5344CB8AC3E}">
        <p14:creationId xmlns:p14="http://schemas.microsoft.com/office/powerpoint/2010/main" val="55714823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10.12.2025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79124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i-FI"/>
              <a:t>Muokkaa ots. perustyyl. napsautt.</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12A19DEC-5A7D-4D8E-A366-9899D2352212}" type="datetimeFigureOut">
              <a:rPr lang="fi-FI" smtClean="0"/>
              <a:t>10.12.2025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52802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12A19DEC-5A7D-4D8E-A366-9899D2352212}" type="datetimeFigureOut">
              <a:rPr lang="fi-FI" smtClean="0"/>
              <a:t>10.12.2025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8694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i-FI"/>
              <a:t>Muokkaa ots. perustyyl. napsautt.</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472381" y="3618442"/>
            <a:ext cx="2901255" cy="53221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3471863" y="3618442"/>
            <a:ext cx="2915543" cy="53221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12A19DEC-5A7D-4D8E-A366-9899D2352212}" type="datetimeFigureOut">
              <a:rPr lang="fi-FI" smtClean="0"/>
              <a:t>10.12.2025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120716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12A19DEC-5A7D-4D8E-A366-9899D2352212}" type="datetimeFigureOut">
              <a:rPr lang="fi-FI" smtClean="0"/>
              <a:t>10.12.2025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175956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19DEC-5A7D-4D8E-A366-9899D2352212}" type="datetimeFigureOut">
              <a:rPr lang="fi-FI" smtClean="0"/>
              <a:t>10.12.2025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53148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i-FI"/>
              <a:t>Muokkaa ots. perustyyl. napsautt.</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12A19DEC-5A7D-4D8E-A366-9899D2352212}" type="datetimeFigureOut">
              <a:rPr lang="fi-FI" smtClean="0"/>
              <a:t>10.12.2025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415854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i-FI"/>
              <a:t>Muokkaa ots. perustyyl. napsautt.</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12A19DEC-5A7D-4D8E-A366-9899D2352212}" type="datetimeFigureOut">
              <a:rPr lang="fi-FI" smtClean="0"/>
              <a:t>10.12.2025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62628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12A19DEC-5A7D-4D8E-A366-9899D2352212}" type="datetimeFigureOut">
              <a:rPr lang="fi-FI" smtClean="0"/>
              <a:t>10.12.2025</a:t>
            </a:fld>
            <a:endParaRPr lang="fi-FI"/>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fi-FI"/>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1813C377-4FED-4CB5-9D73-3AEC68E958FF}" type="slidenum">
              <a:rPr lang="fi-FI" smtClean="0"/>
              <a:t>‹#›</a:t>
            </a:fld>
            <a:endParaRPr lang="fi-FI"/>
          </a:p>
        </p:txBody>
      </p:sp>
    </p:spTree>
    <p:extLst>
      <p:ext uri="{BB962C8B-B14F-4D97-AF65-F5344CB8AC3E}">
        <p14:creationId xmlns:p14="http://schemas.microsoft.com/office/powerpoint/2010/main" val="488713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1" r:id="rId12"/>
    <p:sldLayoutId id="214748371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7.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8.wdp"/><Relationship Id="rId10" Type="http://schemas.openxmlformats.org/officeDocument/2006/relationships/image" Target="../media/image5.jpeg"/><Relationship Id="rId4" Type="http://schemas.openxmlformats.org/officeDocument/2006/relationships/image" Target="../media/image34.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3.png"/><Relationship Id="rId7" Type="http://schemas.microsoft.com/office/2007/relationships/hdphoto" Target="../media/hdphoto9.wdp"/><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10.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osaamisenpaikka.fi/tyoturvallisuus-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hyperlink" Target="https://osaamisenpaikka.fi/tyoturvaperehdyty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5.jpe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Kuva, joka sisältää kohteen teksti, kuvakaappaus, Fontti, logo&#10;&#10;Tekoälyllä luotu sisältö voi olla virheellistä.">
            <a:extLst>
              <a:ext uri="{FF2B5EF4-FFF2-40B4-BE49-F238E27FC236}">
                <a16:creationId xmlns:a16="http://schemas.microsoft.com/office/drawing/2014/main" id="{A1F12CFC-8D20-9FBC-2D2E-5B0C6B72CFFE}"/>
              </a:ext>
            </a:extLst>
          </p:cNvPr>
          <p:cNvPicPr>
            <a:picLocks noChangeAspect="1"/>
          </p:cNvPicPr>
          <p:nvPr/>
        </p:nvPicPr>
        <p:blipFill>
          <a:blip r:embed="rId2">
            <a:extLst>
              <a:ext uri="{28A0092B-C50C-407E-A947-70E740481C1C}">
                <a14:useLocalDpi xmlns:a14="http://schemas.microsoft.com/office/drawing/2010/main" val="0"/>
              </a:ext>
            </a:extLst>
          </a:blip>
          <a:srcRect l="68019" b="29706"/>
          <a:stretch>
            <a:fillRect/>
          </a:stretch>
        </p:blipFill>
        <p:spPr>
          <a:xfrm>
            <a:off x="4121427" y="31543"/>
            <a:ext cx="2673234" cy="2711658"/>
          </a:xfrm>
          <a:prstGeom prst="rect">
            <a:avLst/>
          </a:prstGeom>
        </p:spPr>
      </p:pic>
      <p:pic>
        <p:nvPicPr>
          <p:cNvPr id="3" name="Kuva 2">
            <a:extLst>
              <a:ext uri="{FF2B5EF4-FFF2-40B4-BE49-F238E27FC236}">
                <a16:creationId xmlns:a16="http://schemas.microsoft.com/office/drawing/2014/main" id="{2FFBCD5D-4F2A-3226-AF4C-F9D87342B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1077" y="3889167"/>
            <a:ext cx="5200696" cy="6215613"/>
          </a:xfrm>
          <a:prstGeom prst="rect">
            <a:avLst/>
          </a:prstGeom>
        </p:spPr>
      </p:pic>
      <p:sp>
        <p:nvSpPr>
          <p:cNvPr id="12" name="Otsikko 11">
            <a:extLst>
              <a:ext uri="{FF2B5EF4-FFF2-40B4-BE49-F238E27FC236}">
                <a16:creationId xmlns:a16="http://schemas.microsoft.com/office/drawing/2014/main" id="{8C2A7DDF-19A3-E8A2-BEEB-89ED93D77C30}"/>
              </a:ext>
            </a:extLst>
          </p:cNvPr>
          <p:cNvSpPr>
            <a:spLocks noGrp="1"/>
          </p:cNvSpPr>
          <p:nvPr>
            <p:ph type="title"/>
          </p:nvPr>
        </p:nvSpPr>
        <p:spPr>
          <a:xfrm>
            <a:off x="471487" y="-2477816"/>
            <a:ext cx="5915025" cy="1914702"/>
          </a:xfrm>
        </p:spPr>
        <p:txBody>
          <a:bodyPr vert="horz" lIns="91440" tIns="45720" rIns="91440" bIns="45720" rtlCol="0" anchor="b">
            <a:normAutofit/>
          </a:bodyPr>
          <a:lstStyle/>
          <a:p>
            <a:r>
              <a:rPr lang="fi-FI" dirty="0"/>
              <a:t>Työturvallisuus</a:t>
            </a:r>
          </a:p>
        </p:txBody>
      </p:sp>
      <p:pic>
        <p:nvPicPr>
          <p:cNvPr id="5" name="Kuva 4">
            <a:extLst>
              <a:ext uri="{FF2B5EF4-FFF2-40B4-BE49-F238E27FC236}">
                <a16:creationId xmlns:a16="http://schemas.microsoft.com/office/drawing/2014/main" id="{26410D58-18D3-42ED-232C-5E1666B02AB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66" y="261672"/>
            <a:ext cx="941793" cy="940111"/>
          </a:xfrm>
          <a:prstGeom prst="rect">
            <a:avLst/>
          </a:prstGeom>
        </p:spPr>
      </p:pic>
      <p:sp>
        <p:nvSpPr>
          <p:cNvPr id="6" name="Suorakulmio 5">
            <a:extLst>
              <a:ext uri="{FF2B5EF4-FFF2-40B4-BE49-F238E27FC236}">
                <a16:creationId xmlns:a16="http://schemas.microsoft.com/office/drawing/2014/main" id="{2FCFDF93-845D-417A-9C87-B2E4A9715AD1}"/>
              </a:ext>
              <a:ext uri="{C183D7F6-B498-43B3-948B-1728B52AA6E4}">
                <adec:decorative xmlns:adec="http://schemas.microsoft.com/office/drawing/2017/decorative" val="1"/>
              </a:ext>
            </a:extLst>
          </p:cNvPr>
          <p:cNvSpPr/>
          <p:nvPr/>
        </p:nvSpPr>
        <p:spPr>
          <a:xfrm>
            <a:off x="0" y="2582009"/>
            <a:ext cx="6858000" cy="175647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F48"/>
                </a:solidFill>
                <a:latin typeface="+mj-lt"/>
                <a:cs typeface="Segoe UI" panose="020B0502040204020203" pitchFamily="34" charset="0"/>
              </a:rPr>
              <a:t>TYÖTU</a:t>
            </a:r>
            <a:r>
              <a:rPr lang="en-US" sz="3600" b="1" spc="-22" dirty="0">
                <a:solidFill>
                  <a:srgbClr val="333F48"/>
                </a:solidFill>
                <a:latin typeface="+mj-lt"/>
                <a:cs typeface="Segoe UI" panose="020B0502040204020203" pitchFamily="34" charset="0"/>
              </a:rPr>
              <a:t>R</a:t>
            </a:r>
            <a:r>
              <a:rPr lang="en-US" sz="3600" b="1" spc="-126" dirty="0">
                <a:solidFill>
                  <a:srgbClr val="333F48"/>
                </a:solidFill>
                <a:latin typeface="+mj-lt"/>
                <a:cs typeface="Segoe UI" panose="020B0502040204020203" pitchFamily="34" charset="0"/>
              </a:rPr>
              <a:t>V</a:t>
            </a:r>
            <a:r>
              <a:rPr lang="en-US" sz="3600" b="1" dirty="0">
                <a:solidFill>
                  <a:srgbClr val="333F48"/>
                </a:solidFill>
                <a:latin typeface="+mj-lt"/>
                <a:cs typeface="Segoe UI" panose="020B0502040204020203" pitchFamily="34" charset="0"/>
              </a:rPr>
              <a:t>ALLISUUS</a:t>
            </a:r>
            <a:br>
              <a:rPr lang="fi-FI" sz="900" kern="100" dirty="0">
                <a:latin typeface="+mj-lt"/>
                <a:ea typeface="Aptos" panose="020B0004020202020204" pitchFamily="34" charset="0"/>
                <a:cs typeface="Times New Roman" panose="02020603050405020304" pitchFamily="18" charset="0"/>
              </a:rPr>
            </a:br>
            <a:endParaRPr lang="fi-FI" sz="1013" dirty="0">
              <a:latin typeface="+mj-lt"/>
            </a:endParaRPr>
          </a:p>
        </p:txBody>
      </p:sp>
      <p:sp>
        <p:nvSpPr>
          <p:cNvPr id="7" name="Subtitle 2">
            <a:extLst>
              <a:ext uri="{FF2B5EF4-FFF2-40B4-BE49-F238E27FC236}">
                <a16:creationId xmlns:a16="http://schemas.microsoft.com/office/drawing/2014/main" id="{67676D1D-3D74-3EFA-0276-929E8FD57BD3}"/>
              </a:ext>
            </a:extLst>
          </p:cNvPr>
          <p:cNvSpPr txBox="1">
            <a:spLocks/>
          </p:cNvSpPr>
          <p:nvPr/>
        </p:nvSpPr>
        <p:spPr>
          <a:xfrm>
            <a:off x="343774" y="3665470"/>
            <a:ext cx="6170450" cy="41047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err="1">
                <a:cs typeface="Segoe UI" panose="020B0502040204020203" pitchFamily="34" charset="0"/>
              </a:rPr>
              <a:t>Selkeitä</a:t>
            </a:r>
            <a:r>
              <a:rPr lang="en-US" dirty="0">
                <a:cs typeface="Segoe UI" panose="020B0502040204020203" pitchFamily="34" charset="0"/>
              </a:rPr>
              <a:t> </a:t>
            </a:r>
            <a:r>
              <a:rPr lang="en-US" dirty="0" err="1">
                <a:cs typeface="Segoe UI" panose="020B0502040204020203" pitchFamily="34" charset="0"/>
              </a:rPr>
              <a:t>ohjeita</a:t>
            </a:r>
            <a:r>
              <a:rPr lang="en-US" dirty="0">
                <a:cs typeface="Segoe UI" panose="020B0502040204020203" pitchFamily="34" charset="0"/>
              </a:rPr>
              <a:t> </a:t>
            </a:r>
            <a:r>
              <a:rPr lang="en-US" spc="-6" dirty="0" err="1">
                <a:cs typeface="Segoe UI" panose="020B0502040204020203" pitchFamily="34" charset="0"/>
              </a:rPr>
              <a:t>t</a:t>
            </a:r>
            <a:r>
              <a:rPr lang="en-US" spc="-28" dirty="0" err="1">
                <a:cs typeface="Segoe UI" panose="020B0502040204020203" pitchFamily="34" charset="0"/>
              </a:rPr>
              <a:t>y</a:t>
            </a:r>
            <a:r>
              <a:rPr lang="en-US" dirty="0" err="1">
                <a:cs typeface="Segoe UI" panose="020B0502040204020203" pitchFamily="34" charset="0"/>
              </a:rPr>
              <a:t>öntekijälle</a:t>
            </a:r>
            <a:endParaRPr lang="en-US" dirty="0">
              <a:cs typeface="Segoe UI" panose="020B0502040204020203" pitchFamily="34" charset="0"/>
            </a:endParaRPr>
          </a:p>
        </p:txBody>
      </p:sp>
      <p:sp>
        <p:nvSpPr>
          <p:cNvPr id="8" name="Suorakulmio 7">
            <a:extLst>
              <a:ext uri="{FF2B5EF4-FFF2-40B4-BE49-F238E27FC236}">
                <a16:creationId xmlns:a16="http://schemas.microsoft.com/office/drawing/2014/main" id="{031DED81-E403-0D7F-2EB0-54800C44ECDD}"/>
              </a:ext>
              <a:ext uri="{C183D7F6-B498-43B3-948B-1728B52AA6E4}">
                <adec:decorative xmlns:adec="http://schemas.microsoft.com/office/drawing/2017/decorative" val="1"/>
              </a:ext>
            </a:extLst>
          </p:cNvPr>
          <p:cNvSpPr/>
          <p:nvPr/>
        </p:nvSpPr>
        <p:spPr>
          <a:xfrm>
            <a:off x="0" y="9248502"/>
            <a:ext cx="6858000" cy="657497"/>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9" name="Suorakulmio 8">
            <a:extLst>
              <a:ext uri="{FF2B5EF4-FFF2-40B4-BE49-F238E27FC236}">
                <a16:creationId xmlns:a16="http://schemas.microsoft.com/office/drawing/2014/main" id="{DEA455F3-3EA8-D374-B35D-9AF91526AE09}"/>
              </a:ext>
              <a:ext uri="{C183D7F6-B498-43B3-948B-1728B52AA6E4}">
                <adec:decorative xmlns:adec="http://schemas.microsoft.com/office/drawing/2017/decorative" val="1"/>
              </a:ext>
            </a:extLst>
          </p:cNvPr>
          <p:cNvSpPr/>
          <p:nvPr/>
        </p:nvSpPr>
        <p:spPr>
          <a:xfrm>
            <a:off x="0" y="9248502"/>
            <a:ext cx="6858000" cy="657497"/>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pic>
        <p:nvPicPr>
          <p:cNvPr id="10" name="Kuva 9">
            <a:extLst>
              <a:ext uri="{FF2B5EF4-FFF2-40B4-BE49-F238E27FC236}">
                <a16:creationId xmlns:a16="http://schemas.microsoft.com/office/drawing/2014/main" id="{B3084241-8F17-A030-6C9A-C9D025FB3AF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742" y="9410994"/>
            <a:ext cx="2704434" cy="332512"/>
          </a:xfrm>
          <a:prstGeom prst="rect">
            <a:avLst/>
          </a:prstGeom>
        </p:spPr>
      </p:pic>
    </p:spTree>
    <p:extLst>
      <p:ext uri="{BB962C8B-B14F-4D97-AF65-F5344CB8AC3E}">
        <p14:creationId xmlns:p14="http://schemas.microsoft.com/office/powerpoint/2010/main" val="1422406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F6C55384-F07B-33AC-D657-8FCCE504C4F7}"/>
              </a:ext>
            </a:extLst>
          </p:cNvPr>
          <p:cNvSpPr>
            <a:spLocks noGrp="1"/>
          </p:cNvSpPr>
          <p:nvPr>
            <p:ph type="title" idx="4294967295"/>
          </p:nvPr>
        </p:nvSpPr>
        <p:spPr>
          <a:xfrm>
            <a:off x="0" y="134984"/>
            <a:ext cx="6858000" cy="653144"/>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Kuulosuojainten käyttö</a:t>
            </a:r>
          </a:p>
        </p:txBody>
      </p:sp>
      <p:sp>
        <p:nvSpPr>
          <p:cNvPr id="3" name="Content Placeholder 2">
            <a:extLst>
              <a:ext uri="{FF2B5EF4-FFF2-40B4-BE49-F238E27FC236}">
                <a16:creationId xmlns:a16="http://schemas.microsoft.com/office/drawing/2014/main" id="{35041F2F-3AF8-6197-F3F5-5E3E1B7436D5}"/>
              </a:ext>
            </a:extLst>
          </p:cNvPr>
          <p:cNvSpPr>
            <a:spLocks noGrp="1"/>
          </p:cNvSpPr>
          <p:nvPr>
            <p:ph idx="1"/>
          </p:nvPr>
        </p:nvSpPr>
        <p:spPr>
          <a:xfrm>
            <a:off x="298631" y="1012100"/>
            <a:ext cx="6260737" cy="3633482"/>
          </a:xfrm>
        </p:spPr>
        <p:txBody>
          <a:bodyPr>
            <a:normAutofit/>
          </a:bodyPr>
          <a:lstStyle/>
          <a:p>
            <a:pPr>
              <a:lnSpc>
                <a:spcPct val="150000"/>
              </a:lnSpc>
              <a:buFont typeface="Wingdings" panose="05000000000000000000" pitchFamily="2" charset="2"/>
              <a:buChar char="Ø"/>
            </a:pPr>
            <a:r>
              <a:rPr lang="fi-FI" sz="1800" dirty="0">
                <a:solidFill>
                  <a:srgbClr val="333F48"/>
                </a:solidFill>
              </a:rPr>
              <a:t> </a:t>
            </a:r>
            <a:r>
              <a:rPr lang="fi-FI" sz="1700" dirty="0">
                <a:solidFill>
                  <a:srgbClr val="333F48"/>
                </a:solidFill>
                <a:ea typeface="Verdana" panose="020B0604030504040204" pitchFamily="34" charset="0"/>
              </a:rPr>
              <a:t>Kuulosuojaimet suojelevat työntekijän korvia ja kuuloa. </a:t>
            </a:r>
          </a:p>
          <a:p>
            <a:pPr>
              <a:lnSpc>
                <a:spcPct val="100000"/>
              </a:lnSpc>
              <a:buFont typeface="Wingdings" panose="05000000000000000000" pitchFamily="2" charset="2"/>
              <a:buChar char="Ø"/>
            </a:pPr>
            <a:r>
              <a:rPr lang="fi-FI" sz="1700" dirty="0">
                <a:solidFill>
                  <a:srgbClr val="333F48"/>
                </a:solidFill>
                <a:ea typeface="Verdana" panose="020B0604030504040204" pitchFamily="34" charset="0"/>
              </a:rPr>
              <a:t> Valitse suoja, joka sopii työpaikan melutasoon (dB). Käytä kuulosuojaimia tai korvatulppia. </a:t>
            </a:r>
            <a:r>
              <a:rPr lang="fi-FI" sz="1700" b="1" dirty="0">
                <a:solidFill>
                  <a:srgbClr val="333F48"/>
                </a:solidFill>
                <a:ea typeface="Verdana" panose="020B0604030504040204" pitchFamily="34" charset="0"/>
              </a:rPr>
              <a:t>Ei audiokuulokkeita</a:t>
            </a:r>
            <a:r>
              <a:rPr lang="fi-FI" sz="1700" dirty="0">
                <a:solidFill>
                  <a:srgbClr val="333F48"/>
                </a:solidFill>
                <a:ea typeface="Verdana" panose="020B0604030504040204" pitchFamily="34" charset="0"/>
              </a:rPr>
              <a:t>. </a:t>
            </a:r>
          </a:p>
          <a:p>
            <a:pPr marL="0" indent="0">
              <a:lnSpc>
                <a:spcPct val="150000"/>
              </a:lnSpc>
              <a:buNone/>
            </a:pPr>
            <a:br>
              <a:rPr lang="fi-FI" sz="1600" dirty="0">
                <a:solidFill>
                  <a:srgbClr val="333F48"/>
                </a:solidFill>
                <a:latin typeface="Montserrat" pitchFamily="2" charset="0"/>
              </a:rPr>
            </a:br>
            <a:endParaRPr lang="fi-FI" sz="1600" dirty="0">
              <a:solidFill>
                <a:srgbClr val="333F48"/>
              </a:solidFill>
              <a:latin typeface="Montserrat" pitchFamily="2" charset="0"/>
            </a:endParaRPr>
          </a:p>
          <a:p>
            <a:pPr marL="0" indent="0">
              <a:buNone/>
            </a:pPr>
            <a:endParaRPr lang="fi-FI" sz="1600" dirty="0">
              <a:solidFill>
                <a:srgbClr val="333F48"/>
              </a:solidFill>
              <a:latin typeface="Montserrat" pitchFamily="2" charset="0"/>
            </a:endParaRPr>
          </a:p>
        </p:txBody>
      </p:sp>
      <p:pic>
        <p:nvPicPr>
          <p:cNvPr id="6" name="Kuva 5">
            <a:extLst>
              <a:ext uri="{FF2B5EF4-FFF2-40B4-BE49-F238E27FC236}">
                <a16:creationId xmlns:a16="http://schemas.microsoft.com/office/drawing/2014/main" id="{A7CE60C8-FA8C-0695-C420-6984FDF6F3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61833" y="2337969"/>
            <a:ext cx="1172397" cy="1540591"/>
          </a:xfrm>
          <a:prstGeom prst="rect">
            <a:avLst/>
          </a:prstGeom>
        </p:spPr>
      </p:pic>
      <p:pic>
        <p:nvPicPr>
          <p:cNvPr id="8" name="Kuva 7">
            <a:extLst>
              <a:ext uri="{FF2B5EF4-FFF2-40B4-BE49-F238E27FC236}">
                <a16:creationId xmlns:a16="http://schemas.microsoft.com/office/drawing/2014/main" id="{82B70688-8178-F403-EF9E-5705353772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2861" y="2624125"/>
            <a:ext cx="1381028" cy="1254435"/>
          </a:xfrm>
          <a:prstGeom prst="rect">
            <a:avLst/>
          </a:prstGeom>
        </p:spPr>
      </p:pic>
      <p:pic>
        <p:nvPicPr>
          <p:cNvPr id="5" name="Kuva 4">
            <a:extLst>
              <a:ext uri="{FF2B5EF4-FFF2-40B4-BE49-F238E27FC236}">
                <a16:creationId xmlns:a16="http://schemas.microsoft.com/office/drawing/2014/main" id="{D3150F5F-8059-4327-2171-AAA034CA96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2" name="Otsikko 4">
            <a:extLst>
              <a:ext uri="{FF2B5EF4-FFF2-40B4-BE49-F238E27FC236}">
                <a16:creationId xmlns:a16="http://schemas.microsoft.com/office/drawing/2014/main" id="{198DE85D-17D3-3BA7-D0BF-FA60CCEA5CAA}"/>
              </a:ext>
            </a:extLst>
          </p:cNvPr>
          <p:cNvSpPr txBox="1">
            <a:spLocks/>
          </p:cNvSpPr>
          <p:nvPr/>
        </p:nvSpPr>
        <p:spPr>
          <a:xfrm>
            <a:off x="0" y="4375949"/>
            <a:ext cx="6858000" cy="653143"/>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lnSpc>
                <a:spcPct val="100000"/>
              </a:lnSpc>
              <a:spcBef>
                <a:spcPts val="0"/>
              </a:spcBef>
              <a:defRPr/>
            </a:pPr>
            <a:r>
              <a:rPr lang="fi-FI" sz="2400" b="1" dirty="0">
                <a:solidFill>
                  <a:srgbClr val="333F48"/>
                </a:solidFill>
              </a:rPr>
              <a:t>Puhelimen käyttö</a:t>
            </a:r>
            <a:r>
              <a:rPr lang="fi-FI" sz="2400" b="1" dirty="0">
                <a:solidFill>
                  <a:schemeClr val="bg1"/>
                </a:solidFill>
              </a:rPr>
              <a:t> </a:t>
            </a:r>
          </a:p>
        </p:txBody>
      </p:sp>
      <p:pic>
        <p:nvPicPr>
          <p:cNvPr id="4" name="Kuva 3">
            <a:extLst>
              <a:ext uri="{FF2B5EF4-FFF2-40B4-BE49-F238E27FC236}">
                <a16:creationId xmlns:a16="http://schemas.microsoft.com/office/drawing/2014/main" id="{D6D8AA12-7F1B-60F5-0453-31734F2FFB08}"/>
              </a:ext>
              <a:ext uri="{C183D7F6-B498-43B3-948B-1728B52AA6E4}">
                <adec:decorative xmlns:adec="http://schemas.microsoft.com/office/drawing/2017/decorative" val="1"/>
              </a:ext>
            </a:extLst>
          </p:cNvPr>
          <p:cNvPicPr>
            <a:picLocks noChangeAspect="1"/>
          </p:cNvPicPr>
          <p:nvPr/>
        </p:nvPicPr>
        <p:blipFill>
          <a:blip r:embed="rId5"/>
          <a:srcRect l="4646" r="4220"/>
          <a:stretch>
            <a:fillRect/>
          </a:stretch>
        </p:blipFill>
        <p:spPr>
          <a:xfrm>
            <a:off x="2778717" y="7969067"/>
            <a:ext cx="1311805" cy="1293110"/>
          </a:xfrm>
          <a:prstGeom prst="rect">
            <a:avLst/>
          </a:prstGeom>
        </p:spPr>
      </p:pic>
      <p:sp>
        <p:nvSpPr>
          <p:cNvPr id="7" name="Content Placeholder 2">
            <a:extLst>
              <a:ext uri="{FF2B5EF4-FFF2-40B4-BE49-F238E27FC236}">
                <a16:creationId xmlns:a16="http://schemas.microsoft.com/office/drawing/2014/main" id="{8A06FE95-6F98-DC32-5663-7F374933FD48}"/>
              </a:ext>
            </a:extLst>
          </p:cNvPr>
          <p:cNvSpPr txBox="1">
            <a:spLocks/>
          </p:cNvSpPr>
          <p:nvPr/>
        </p:nvSpPr>
        <p:spPr>
          <a:xfrm>
            <a:off x="171999" y="4786085"/>
            <a:ext cx="6513999" cy="841170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250925" indent="-125909"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451842" indent="-100906"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endParaRPr lang="fi-FI" sz="1600" b="1" dirty="0">
              <a:solidFill>
                <a:srgbClr val="333F48"/>
              </a:solidFill>
              <a:latin typeface="Montserrat" pitchFamily="2" charset="0"/>
            </a:endParaRPr>
          </a:p>
          <a:p>
            <a:pPr>
              <a:lnSpc>
                <a:spcPct val="120000"/>
              </a:lnSpc>
              <a:buFont typeface="Wingdings" panose="05000000000000000000" pitchFamily="2" charset="2"/>
              <a:buChar char="Ø"/>
            </a:pPr>
            <a:r>
              <a:rPr lang="fi-FI" sz="1700" dirty="0">
                <a:solidFill>
                  <a:srgbClr val="333F48"/>
                </a:solidFill>
                <a:ea typeface="Verdana" panose="020B0604030504040204" pitchFamily="34" charset="0"/>
              </a:rPr>
              <a:t> </a:t>
            </a:r>
            <a:r>
              <a:rPr lang="fi-FI" sz="1700" b="1" dirty="0">
                <a:solidFill>
                  <a:srgbClr val="333F48"/>
                </a:solidFill>
                <a:ea typeface="Verdana" panose="020B0604030504040204" pitchFamily="34" charset="0"/>
              </a:rPr>
              <a:t>Työtilassa ja työaikana puhelinta ei saa käyttää ja sen täytyy olla äänetön. </a:t>
            </a:r>
            <a:r>
              <a:rPr lang="fi-FI" sz="1700" dirty="0">
                <a:solidFill>
                  <a:srgbClr val="333F48"/>
                </a:solidFill>
                <a:ea typeface="Verdana" panose="020B0604030504040204" pitchFamily="34" charset="0"/>
              </a:rPr>
              <a:t>Puhelimen käyttö esim. tehtaassa, rakennustyömaalla tai varastossa on vaarallista, koska keskittyminen työhön huononee. </a:t>
            </a:r>
          </a:p>
          <a:p>
            <a:pPr>
              <a:lnSpc>
                <a:spcPct val="120000"/>
              </a:lnSpc>
              <a:buFont typeface="Wingdings" panose="05000000000000000000" pitchFamily="2" charset="2"/>
              <a:buChar char="Ø"/>
            </a:pPr>
            <a:r>
              <a:rPr lang="fi-FI" sz="1700" b="1" dirty="0">
                <a:solidFill>
                  <a:srgbClr val="333F48"/>
                </a:solidFill>
                <a:ea typeface="Verdana" panose="020B0604030504040204" pitchFamily="34" charset="0"/>
              </a:rPr>
              <a:t>Puhelinta saa käyttää vain hätätilanteessa </a:t>
            </a:r>
            <a:r>
              <a:rPr lang="fi-FI" sz="1700" dirty="0">
                <a:solidFill>
                  <a:srgbClr val="333F48"/>
                </a:solidFill>
                <a:ea typeface="Verdana" panose="020B0604030504040204" pitchFamily="34" charset="0"/>
              </a:rPr>
              <a:t>tai kun se liittyy suoraan työtehtävään.</a:t>
            </a:r>
            <a:endParaRPr lang="fi-FI" sz="900" b="1" dirty="0">
              <a:solidFill>
                <a:srgbClr val="333F48"/>
              </a:solidFill>
              <a:ea typeface="Verdana" panose="020B0604030504040204" pitchFamily="34" charset="0"/>
            </a:endParaRPr>
          </a:p>
          <a:p>
            <a:pPr>
              <a:lnSpc>
                <a:spcPct val="120000"/>
              </a:lnSpc>
              <a:buFont typeface="Wingdings" panose="05000000000000000000" pitchFamily="2" charset="2"/>
              <a:buChar char="Ø"/>
            </a:pPr>
            <a:r>
              <a:rPr lang="fi-FI" sz="1700" dirty="0">
                <a:solidFill>
                  <a:srgbClr val="333F48"/>
                </a:solidFill>
                <a:ea typeface="Verdana" panose="020B0604030504040204" pitchFamily="34" charset="0"/>
              </a:rPr>
              <a:t> Puhelinta saa käyttää virallisten taukojen aikana (esim. kahvi- ja lounastauko) ja työtilan ulkopuolella (esim. ruokala, taukotila, pukuhuone jne.).</a:t>
            </a:r>
          </a:p>
          <a:p>
            <a:pPr marL="0" indent="0">
              <a:lnSpc>
                <a:spcPct val="120000"/>
              </a:lnSpc>
              <a:buNone/>
            </a:pPr>
            <a:br>
              <a:rPr lang="fi-FI" sz="1700" dirty="0">
                <a:solidFill>
                  <a:srgbClr val="333F48"/>
                </a:solidFill>
                <a:ea typeface="Verdana" panose="020B0604030504040204" pitchFamily="34" charset="0"/>
              </a:rPr>
            </a:br>
            <a:endParaRPr lang="fi-FI" sz="1700" dirty="0">
              <a:solidFill>
                <a:srgbClr val="333F48"/>
              </a:solidFill>
              <a:ea typeface="Verdana" panose="020B0604030504040204" pitchFamily="34" charset="0"/>
            </a:endParaRPr>
          </a:p>
          <a:p>
            <a:pPr marL="0" indent="0">
              <a:buFont typeface="Arial" panose="020B0604020202020204" pitchFamily="34" charset="0"/>
              <a:buNone/>
            </a:pPr>
            <a:endParaRPr lang="fi-FI" dirty="0"/>
          </a:p>
        </p:txBody>
      </p:sp>
    </p:spTree>
    <p:extLst>
      <p:ext uri="{BB962C8B-B14F-4D97-AF65-F5344CB8AC3E}">
        <p14:creationId xmlns:p14="http://schemas.microsoft.com/office/powerpoint/2010/main" val="34554130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E4EE-EB08-3A23-D423-526FB8A118EE}"/>
            </a:ext>
          </a:extLst>
        </p:cNvPr>
        <p:cNvGrpSpPr/>
        <p:nvPr/>
      </p:nvGrpSpPr>
      <p:grpSpPr>
        <a:xfrm>
          <a:off x="0" y="0"/>
          <a:ext cx="0" cy="0"/>
          <a:chOff x="0" y="0"/>
          <a:chExt cx="0" cy="0"/>
        </a:xfrm>
      </p:grpSpPr>
      <p:pic>
        <p:nvPicPr>
          <p:cNvPr id="6" name="Kuva 5" descr="Kuva, joka sisältää kohteen taide, symboli&#10;&#10;Tekoälyllä luotu sisältö voi olla virheellistä.">
            <a:extLst>
              <a:ext uri="{FF2B5EF4-FFF2-40B4-BE49-F238E27FC236}">
                <a16:creationId xmlns:a16="http://schemas.microsoft.com/office/drawing/2014/main" id="{B29FF14D-14EB-F618-743A-196D4E5E7407}"/>
              </a:ext>
            </a:extLst>
          </p:cNvPr>
          <p:cNvPicPr>
            <a:picLocks noChangeAspect="1"/>
          </p:cNvPicPr>
          <p:nvPr/>
        </p:nvPicPr>
        <p:blipFill>
          <a:blip r:embed="rId3">
            <a:extLst>
              <a:ext uri="{28A0092B-C50C-407E-A947-70E740481C1C}">
                <a14:useLocalDpi xmlns:a14="http://schemas.microsoft.com/office/drawing/2010/main" val="0"/>
              </a:ext>
            </a:extLst>
          </a:blip>
          <a:srcRect r="16200"/>
          <a:stretch>
            <a:fillRect/>
          </a:stretch>
        </p:blipFill>
        <p:spPr>
          <a:xfrm>
            <a:off x="-244331" y="7166038"/>
            <a:ext cx="3204128" cy="2549019"/>
          </a:xfrm>
          <a:prstGeom prst="rect">
            <a:avLst/>
          </a:prstGeom>
        </p:spPr>
      </p:pic>
      <p:sp>
        <p:nvSpPr>
          <p:cNvPr id="3" name="Otsikko 2">
            <a:extLst>
              <a:ext uri="{FF2B5EF4-FFF2-40B4-BE49-F238E27FC236}">
                <a16:creationId xmlns:a16="http://schemas.microsoft.com/office/drawing/2014/main" id="{B8D6FCA6-4546-5495-49D8-88DFC3F8C8D1}"/>
              </a:ext>
              <a:ext uri="{C183D7F6-B498-43B3-948B-1728B52AA6E4}">
                <adec:decorative xmlns:adec="http://schemas.microsoft.com/office/drawing/2017/decorative" val="0"/>
              </a:ext>
            </a:extLst>
          </p:cNvPr>
          <p:cNvSpPr>
            <a:spLocks noGrp="1"/>
          </p:cNvSpPr>
          <p:nvPr>
            <p:ph type="title" idx="4294967295"/>
          </p:nvPr>
        </p:nvSpPr>
        <p:spPr>
          <a:xfrm>
            <a:off x="0" y="66531"/>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glow rad="127000">
                    <a:srgbClr val="51C6E1"/>
                  </a:glow>
                </a:effectLst>
                <a:uLnTx/>
                <a:uFillTx/>
                <a:latin typeface="+mn-lt"/>
                <a:ea typeface="Verdana" panose="020B0604030504040204" pitchFamily="34" charset="0"/>
                <a:cs typeface="Biome" panose="020B0502040204020203" pitchFamily="34" charset="0"/>
              </a:rPr>
              <a:t>Työasennot ja ergonomia</a:t>
            </a:r>
            <a:endParaRPr kumimoji="0" lang="fi-FI" sz="1013" b="0" i="0" u="none" strike="noStrike" kern="1200" cap="none" spc="0" normalizeH="0" baseline="0" noProof="0" dirty="0">
              <a:ln>
                <a:noFill/>
              </a:ln>
              <a:solidFill>
                <a:srgbClr val="51C6E1"/>
              </a:solidFill>
              <a:effectLst>
                <a:glow rad="127000">
                  <a:srgbClr val="51C6E1"/>
                </a:glow>
              </a:effectLst>
              <a:uLnTx/>
              <a:uFillTx/>
              <a:latin typeface="+mn-lt"/>
              <a:ea typeface="+mn-ea"/>
              <a:cs typeface="Biome" panose="020B0502040204020203" pitchFamily="34" charset="0"/>
            </a:endParaRPr>
          </a:p>
        </p:txBody>
      </p:sp>
      <p:sp>
        <p:nvSpPr>
          <p:cNvPr id="4" name="Suorakulmio 3">
            <a:extLst>
              <a:ext uri="{FF2B5EF4-FFF2-40B4-BE49-F238E27FC236}">
                <a16:creationId xmlns:a16="http://schemas.microsoft.com/office/drawing/2014/main" id="{77054A3F-309D-8E26-6AF6-AF53B1DDB0C5}"/>
              </a:ext>
              <a:ext uri="{C183D7F6-B498-43B3-948B-1728B52AA6E4}">
                <adec:decorative xmlns:adec="http://schemas.microsoft.com/office/drawing/2017/decorative" val="0"/>
              </a:ext>
            </a:extLst>
          </p:cNvPr>
          <p:cNvSpPr/>
          <p:nvPr/>
        </p:nvSpPr>
        <p:spPr>
          <a:xfrm>
            <a:off x="0" y="756786"/>
            <a:ext cx="6864260" cy="3203309"/>
          </a:xfrm>
          <a:prstGeom prst="rect">
            <a:avLst/>
          </a:prstGeom>
          <a:solidFill>
            <a:srgbClr val="FFCF9B"/>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600" b="1" dirty="0">
                <a:solidFill>
                  <a:srgbClr val="333F48"/>
                </a:solidFill>
                <a:ea typeface="Verdana" panose="020B0604030504040204" pitchFamily="34" charset="0"/>
              </a:rPr>
              <a:t>	Työasennosta huolehtiminen on työntekijän vastuulla. </a:t>
            </a:r>
          </a:p>
          <a:p>
            <a:endParaRPr lang="fi-FI" sz="1600" b="1"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	Käytä oikeaa työasentoa.</a:t>
            </a:r>
          </a:p>
          <a:p>
            <a:endParaRPr lang="fi-FI" sz="160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	Nosta painavat tavarat jaloilla, älä selällä.</a:t>
            </a:r>
          </a:p>
          <a:p>
            <a:endParaRPr lang="fi-FI" sz="160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	Jos työ on raskasta, pyydä apua.</a:t>
            </a:r>
          </a:p>
          <a:p>
            <a:endParaRPr lang="fi-FI" sz="160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	Käytä apuvälineitä, vaikka se tuntuu hitaalta. </a:t>
            </a:r>
          </a:p>
          <a:p>
            <a:endParaRPr lang="fi-FI" sz="160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	Älä nosta painavia / raskaita tavaroita, jos selässä tai polvissa tuntuu 	kipua.</a:t>
            </a:r>
            <a:endParaRPr lang="fi-FI" sz="1600" dirty="0">
              <a:ea typeface="Verdana" panose="020B0604030504040204" pitchFamily="34" charset="0"/>
            </a:endParaRPr>
          </a:p>
        </p:txBody>
      </p:sp>
      <p:pic>
        <p:nvPicPr>
          <p:cNvPr id="5" name="Kuva 4">
            <a:extLst>
              <a:ext uri="{FF2B5EF4-FFF2-40B4-BE49-F238E27FC236}">
                <a16:creationId xmlns:a16="http://schemas.microsoft.com/office/drawing/2014/main" id="{812C31E4-A91F-4D29-2DF5-F11103A133F5}"/>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89892" l="7859" r="91981">
                        <a14:foregroundMark x1="63266" y1="24067" x2="60305" y2="26474"/>
                        <a14:foregroundMark x1="64005" y1="23466" x2="63266" y2="24067"/>
                        <a14:foregroundMark x1="64395" y1="23149" x2="64005" y2="23466"/>
                        <a14:foregroundMark x1="65190" y1="22503" x2="64703" y2="22898"/>
                        <a14:foregroundMark x1="70223" y1="18412" x2="65190" y2="22503"/>
                        <a14:foregroundMark x1="71852" y1="17088" x2="70223" y2="18412"/>
                        <a14:foregroundMark x1="64048" y1="35860" x2="66399" y2="41757"/>
                        <a14:foregroundMark x1="62464" y1="31889" x2="64048" y2="35860"/>
                        <a14:foregroundMark x1="60305" y1="26474" x2="62464" y2="31889"/>
                        <a14:foregroundMark x1="74336" y1="26474" x2="75461" y2="24308"/>
                        <a14:foregroundMark x1="66399" y1="41757" x2="74336" y2="26474"/>
                        <a14:foregroundMark x1="73552" y1="19013" x2="72815" y2="16968"/>
                        <a14:foregroundMark x1="74290" y1="21059" x2="73552" y2="19013"/>
                        <a14:foregroundMark x1="74897" y1="22744" x2="74290" y2="21059"/>
                        <a14:foregroundMark x1="75157" y1="23466" x2="74897" y2="22744"/>
                        <a14:foregroundMark x1="75461" y1="24308" x2="75157" y2="23466"/>
                        <a14:foregroundMark x1="70409" y1="21420" x2="70409" y2="21420"/>
                        <a14:foregroundMark x1="68484" y1="27798" x2="68484" y2="27798"/>
                        <a14:foregroundMark x1="84523" y1="20939" x2="84523" y2="20939"/>
                        <a14:foregroundMark x1="91981" y1="12395" x2="89415" y2="17569"/>
                        <a14:foregroundMark x1="7859" y1="12034" x2="15397" y2="23827"/>
                        <a14:foregroundMark x1="26704" y1="87124" x2="26704" y2="87124"/>
                        <a14:backgroundMark x1="63192" y1="26955" x2="63192" y2="26955"/>
                        <a14:backgroundMark x1="26143" y1="86763" x2="26143" y2="86763"/>
                        <a14:backgroundMark x1="25341" y1="87485" x2="25341" y2="87485"/>
                        <a14:backgroundMark x1="26704" y1="87004" x2="26704" y2="87004"/>
                        <a14:backgroundMark x1="26464" y1="87485" x2="26464" y2="87485"/>
                        <a14:backgroundMark x1="26864" y1="87244" x2="26864" y2="87244"/>
                        <a14:backgroundMark x1="69447" y1="57401" x2="69447" y2="57401"/>
                        <a14:backgroundMark x1="64555" y1="35860" x2="64555" y2="35860"/>
                        <a14:backgroundMark x1="62630" y1="31889" x2="62630" y2="31889"/>
                        <a14:backgroundMark x1="66800" y1="33093" x2="66800" y2="33093"/>
                        <a14:backgroundMark x1="65517" y1="29964" x2="65517" y2="29964"/>
                        <a14:backgroundMark x1="74098" y1="22744" x2="74098" y2="22744"/>
                        <a14:backgroundMark x1="71211" y1="15764" x2="71451" y2="14801"/>
                        <a14:backgroundMark x1="74178" y1="26474" x2="74178" y2="26474"/>
                        <a14:backgroundMark x1="74258" y1="23466" x2="74258" y2="23466"/>
                        <a14:backgroundMark x1="75140" y1="23586" x2="75140" y2="23586"/>
                        <a14:backgroundMark x1="74098" y1="21059" x2="74098" y2="21059"/>
                        <a14:backgroundMark x1="73216" y1="20818" x2="73216" y2="20818"/>
                        <a14:backgroundMark x1="72494" y1="19013" x2="72494" y2="19013"/>
                        <a14:backgroundMark x1="71532" y1="18773" x2="71532" y2="18773"/>
                        <a14:backgroundMark x1="71291" y1="18412" x2="71291" y2="18412"/>
                        <a14:backgroundMark x1="73536" y1="21420" x2="73536" y2="21420"/>
                        <a14:backgroundMark x1="70730" y1="18412" x2="70730" y2="18412"/>
                        <a14:backgroundMark x1="65196" y1="23466" x2="65196" y2="23466"/>
                        <a14:backgroundMark x1="65277" y1="22503" x2="65277" y2="22503"/>
                        <a14:backgroundMark x1="61187" y1="26474" x2="61187" y2="26474"/>
                        <a14:backgroundMark x1="63913" y1="24067" x2="63913" y2="24067"/>
                        <a14:backgroundMark x1="64395" y1="22022" x2="63913" y2="21781"/>
                        <a14:backgroundMark x1="74900" y1="24428" x2="74900" y2="24428"/>
                        <a14:backgroundMark x1="74098" y1="26474" x2="74098" y2="26474"/>
                        <a14:backgroundMark x1="74178" y1="26835" x2="74178" y2="26835"/>
                        <a14:backgroundMark x1="74258" y1="26113" x2="74258" y2="26113"/>
                        <a14:backgroundMark x1="74499" y1="26474" x2="74499" y2="26474"/>
                      </a14:backgroundRemoval>
                    </a14:imgEffect>
                  </a14:imgLayer>
                </a14:imgProps>
              </a:ext>
              <a:ext uri="{28A0092B-C50C-407E-A947-70E740481C1C}">
                <a14:useLocalDpi xmlns:a14="http://schemas.microsoft.com/office/drawing/2010/main" val="0"/>
              </a:ext>
            </a:extLst>
          </a:blip>
          <a:srcRect l="4760" t="6340" r="4581" b="9631"/>
          <a:stretch>
            <a:fillRect/>
          </a:stretch>
        </p:blipFill>
        <p:spPr>
          <a:xfrm>
            <a:off x="1582674" y="4019656"/>
            <a:ext cx="3731742" cy="2305883"/>
          </a:xfrm>
          <a:prstGeom prst="rect">
            <a:avLst/>
          </a:prstGeom>
        </p:spPr>
      </p:pic>
      <p:sp>
        <p:nvSpPr>
          <p:cNvPr id="23" name="Suorakulmio 22">
            <a:extLst>
              <a:ext uri="{FF2B5EF4-FFF2-40B4-BE49-F238E27FC236}">
                <a16:creationId xmlns:a16="http://schemas.microsoft.com/office/drawing/2014/main" id="{EE71F15E-FEA4-69F1-F987-2744C3C910C7}"/>
              </a:ext>
              <a:ext uri="{C183D7F6-B498-43B3-948B-1728B52AA6E4}">
                <adec:decorative xmlns:adec="http://schemas.microsoft.com/office/drawing/2017/decorative" val="0"/>
              </a:ext>
            </a:extLst>
          </p:cNvPr>
          <p:cNvSpPr/>
          <p:nvPr/>
        </p:nvSpPr>
        <p:spPr>
          <a:xfrm>
            <a:off x="627831" y="6492998"/>
            <a:ext cx="5641428" cy="505581"/>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b="1" dirty="0">
                <a:solidFill>
                  <a:schemeClr val="tx1"/>
                </a:solidFill>
                <a:effectLst>
                  <a:glow rad="127000">
                    <a:srgbClr val="51C6E1"/>
                  </a:glow>
                </a:effectLst>
                <a:latin typeface="Verdana" panose="020B0604030504040204" pitchFamily="34" charset="0"/>
                <a:ea typeface="Verdana" panose="020B0604030504040204" pitchFamily="34" charset="0"/>
                <a:cs typeface="Biome" panose="020B0502040204020203" pitchFamily="34" charset="0"/>
              </a:rPr>
              <a:t>Nostamisen ja siirtämisen apuvälineitä</a:t>
            </a:r>
            <a:endParaRPr lang="fi-FI" sz="900"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24" name="Tekstiruutu 23">
            <a:extLst>
              <a:ext uri="{FF2B5EF4-FFF2-40B4-BE49-F238E27FC236}">
                <a16:creationId xmlns:a16="http://schemas.microsoft.com/office/drawing/2014/main" id="{FD1B894D-E608-C9DC-B96A-838A285DB6ED}"/>
              </a:ext>
              <a:ext uri="{C183D7F6-B498-43B3-948B-1728B52AA6E4}">
                <adec:decorative xmlns:adec="http://schemas.microsoft.com/office/drawing/2017/decorative" val="0"/>
              </a:ext>
            </a:extLst>
          </p:cNvPr>
          <p:cNvSpPr txBox="1"/>
          <p:nvPr/>
        </p:nvSpPr>
        <p:spPr>
          <a:xfrm>
            <a:off x="880963" y="7586301"/>
            <a:ext cx="1311636" cy="307777"/>
          </a:xfrm>
          <a:prstGeom prst="rect">
            <a:avLst/>
          </a:prstGeom>
          <a:noFill/>
        </p:spPr>
        <p:txBody>
          <a:bodyPr wrap="square" rtlCol="0">
            <a:spAutoFit/>
          </a:bodyPr>
          <a:lstStyle/>
          <a:p>
            <a:r>
              <a:rPr lang="fi-FI" sz="1400" dirty="0">
                <a:ea typeface="Verdana" panose="020B0604030504040204" pitchFamily="34" charset="0"/>
              </a:rPr>
              <a:t>Pumppukärry</a:t>
            </a:r>
          </a:p>
        </p:txBody>
      </p:sp>
      <p:sp>
        <p:nvSpPr>
          <p:cNvPr id="25" name="Tekstiruutu 24">
            <a:extLst>
              <a:ext uri="{FF2B5EF4-FFF2-40B4-BE49-F238E27FC236}">
                <a16:creationId xmlns:a16="http://schemas.microsoft.com/office/drawing/2014/main" id="{D112D00B-7517-1868-280E-B56649374E5A}"/>
              </a:ext>
              <a:ext uri="{C183D7F6-B498-43B3-948B-1728B52AA6E4}">
                <adec:decorative xmlns:adec="http://schemas.microsoft.com/office/drawing/2017/decorative" val="0"/>
              </a:ext>
            </a:extLst>
          </p:cNvPr>
          <p:cNvSpPr txBox="1"/>
          <p:nvPr/>
        </p:nvSpPr>
        <p:spPr>
          <a:xfrm flipH="1">
            <a:off x="2864826" y="7418433"/>
            <a:ext cx="1772871" cy="738664"/>
          </a:xfrm>
          <a:prstGeom prst="rect">
            <a:avLst/>
          </a:prstGeom>
          <a:noFill/>
        </p:spPr>
        <p:txBody>
          <a:bodyPr wrap="square" rtlCol="0">
            <a:spAutoFit/>
          </a:bodyPr>
          <a:lstStyle/>
          <a:p>
            <a:r>
              <a:rPr lang="fi-FI" sz="1400" dirty="0">
                <a:ea typeface="Verdana" panose="020B0604030504040204" pitchFamily="34" charset="0"/>
              </a:rPr>
              <a:t>Nostokoukku kolmioripustuksella, kolmioripustin</a:t>
            </a:r>
          </a:p>
        </p:txBody>
      </p:sp>
      <p:sp>
        <p:nvSpPr>
          <p:cNvPr id="26" name="Tekstiruutu 25">
            <a:extLst>
              <a:ext uri="{FF2B5EF4-FFF2-40B4-BE49-F238E27FC236}">
                <a16:creationId xmlns:a16="http://schemas.microsoft.com/office/drawing/2014/main" id="{E3F8DA9F-879F-03D0-3523-BCD9A356BBCD}"/>
              </a:ext>
              <a:ext uri="{C183D7F6-B498-43B3-948B-1728B52AA6E4}">
                <adec:decorative xmlns:adec="http://schemas.microsoft.com/office/drawing/2017/decorative" val="0"/>
              </a:ext>
            </a:extLst>
          </p:cNvPr>
          <p:cNvSpPr txBox="1"/>
          <p:nvPr/>
        </p:nvSpPr>
        <p:spPr>
          <a:xfrm>
            <a:off x="933789" y="8513900"/>
            <a:ext cx="1311636" cy="307777"/>
          </a:xfrm>
          <a:prstGeom prst="rect">
            <a:avLst/>
          </a:prstGeom>
          <a:noFill/>
        </p:spPr>
        <p:txBody>
          <a:bodyPr wrap="square" rtlCol="0">
            <a:spAutoFit/>
          </a:bodyPr>
          <a:lstStyle/>
          <a:p>
            <a:r>
              <a:rPr lang="fi-FI" sz="1400" dirty="0">
                <a:ea typeface="Verdana" panose="020B0604030504040204" pitchFamily="34" charset="0"/>
              </a:rPr>
              <a:t>Nokkakärry</a:t>
            </a:r>
          </a:p>
        </p:txBody>
      </p:sp>
      <p:sp>
        <p:nvSpPr>
          <p:cNvPr id="27" name="Tekstiruutu 26">
            <a:extLst>
              <a:ext uri="{FF2B5EF4-FFF2-40B4-BE49-F238E27FC236}">
                <a16:creationId xmlns:a16="http://schemas.microsoft.com/office/drawing/2014/main" id="{DE948E22-61BF-1A48-D145-7999E4AE0190}"/>
              </a:ext>
              <a:ext uri="{C183D7F6-B498-43B3-948B-1728B52AA6E4}">
                <adec:decorative xmlns:adec="http://schemas.microsoft.com/office/drawing/2017/decorative" val="0"/>
              </a:ext>
            </a:extLst>
          </p:cNvPr>
          <p:cNvSpPr txBox="1"/>
          <p:nvPr/>
        </p:nvSpPr>
        <p:spPr>
          <a:xfrm>
            <a:off x="2949804" y="8344623"/>
            <a:ext cx="1687893" cy="954107"/>
          </a:xfrm>
          <a:prstGeom prst="rect">
            <a:avLst/>
          </a:prstGeom>
          <a:noFill/>
        </p:spPr>
        <p:txBody>
          <a:bodyPr wrap="square" rtlCol="0">
            <a:spAutoFit/>
          </a:bodyPr>
          <a:lstStyle/>
          <a:p>
            <a:r>
              <a:rPr lang="fi-FI" sz="1400" dirty="0">
                <a:ea typeface="Verdana" panose="020B0604030504040204" pitchFamily="34" charset="0"/>
              </a:rPr>
              <a:t>Nostopalkki kuorman tasapainoiseen nostoon nosturilla</a:t>
            </a:r>
          </a:p>
        </p:txBody>
      </p:sp>
      <p:sp>
        <p:nvSpPr>
          <p:cNvPr id="28" name="Tekstiruutu 27">
            <a:extLst>
              <a:ext uri="{FF2B5EF4-FFF2-40B4-BE49-F238E27FC236}">
                <a16:creationId xmlns:a16="http://schemas.microsoft.com/office/drawing/2014/main" id="{FADE3CE2-73DA-90AC-62D2-CD9BC6E40668}"/>
              </a:ext>
            </a:extLst>
          </p:cNvPr>
          <p:cNvSpPr txBox="1"/>
          <p:nvPr/>
        </p:nvSpPr>
        <p:spPr>
          <a:xfrm>
            <a:off x="5500088" y="7372168"/>
            <a:ext cx="1166295" cy="954107"/>
          </a:xfrm>
          <a:prstGeom prst="rect">
            <a:avLst/>
          </a:prstGeom>
          <a:noFill/>
        </p:spPr>
        <p:txBody>
          <a:bodyPr wrap="square" rtlCol="0">
            <a:spAutoFit/>
          </a:bodyPr>
          <a:lstStyle/>
          <a:p>
            <a:r>
              <a:rPr lang="fi-FI" sz="1400" dirty="0"/>
              <a:t>Pukkinosturi tai piennosturi, apunosturi</a:t>
            </a:r>
          </a:p>
        </p:txBody>
      </p:sp>
      <p:sp>
        <p:nvSpPr>
          <p:cNvPr id="29" name="Tekstiruutu 28">
            <a:extLst>
              <a:ext uri="{FF2B5EF4-FFF2-40B4-BE49-F238E27FC236}">
                <a16:creationId xmlns:a16="http://schemas.microsoft.com/office/drawing/2014/main" id="{AB48B34D-B9C8-5618-B655-C3687EDB88D7}"/>
              </a:ext>
            </a:extLst>
          </p:cNvPr>
          <p:cNvSpPr txBox="1"/>
          <p:nvPr/>
        </p:nvSpPr>
        <p:spPr>
          <a:xfrm>
            <a:off x="5500088" y="8560066"/>
            <a:ext cx="1433111" cy="738664"/>
          </a:xfrm>
          <a:prstGeom prst="rect">
            <a:avLst/>
          </a:prstGeom>
          <a:noFill/>
        </p:spPr>
        <p:txBody>
          <a:bodyPr wrap="square" rtlCol="0">
            <a:spAutoFit/>
          </a:bodyPr>
          <a:lstStyle/>
          <a:p>
            <a:r>
              <a:rPr lang="fi-FI" sz="1400" dirty="0"/>
              <a:t>Nivelpuomi-nostin, henkilönostin</a:t>
            </a:r>
          </a:p>
        </p:txBody>
      </p:sp>
      <p:pic>
        <p:nvPicPr>
          <p:cNvPr id="7" name="Kuva 6">
            <a:extLst>
              <a:ext uri="{FF2B5EF4-FFF2-40B4-BE49-F238E27FC236}">
                <a16:creationId xmlns:a16="http://schemas.microsoft.com/office/drawing/2014/main" id="{637814F2-455B-1979-6FA0-1804C76547EE}"/>
              </a:ext>
            </a:extLst>
          </p:cNvPr>
          <p:cNvPicPr>
            <a:picLocks noChangeAspect="1"/>
          </p:cNvPicPr>
          <p:nvPr/>
        </p:nvPicPr>
        <p:blipFill>
          <a:blip r:embed="rId6"/>
          <a:stretch>
            <a:fillRect/>
          </a:stretch>
        </p:blipFill>
        <p:spPr>
          <a:xfrm>
            <a:off x="4368737" y="7126440"/>
            <a:ext cx="1400312" cy="1400312"/>
          </a:xfrm>
          <a:prstGeom prst="rect">
            <a:avLst/>
          </a:prstGeom>
        </p:spPr>
      </p:pic>
      <p:pic>
        <p:nvPicPr>
          <p:cNvPr id="8" name="Kuva 7">
            <a:extLst>
              <a:ext uri="{FF2B5EF4-FFF2-40B4-BE49-F238E27FC236}">
                <a16:creationId xmlns:a16="http://schemas.microsoft.com/office/drawing/2014/main" id="{F693C81C-26FC-4148-C8A5-AAFC1D3FC841}"/>
              </a:ext>
            </a:extLst>
          </p:cNvPr>
          <p:cNvPicPr>
            <a:picLocks noChangeAspect="1"/>
          </p:cNvPicPr>
          <p:nvPr/>
        </p:nvPicPr>
        <p:blipFill>
          <a:blip r:embed="rId7"/>
          <a:stretch>
            <a:fillRect/>
          </a:stretch>
        </p:blipFill>
        <p:spPr>
          <a:xfrm>
            <a:off x="4152197" y="8304569"/>
            <a:ext cx="1868906" cy="1245937"/>
          </a:xfrm>
          <a:prstGeom prst="rect">
            <a:avLst/>
          </a:prstGeom>
        </p:spPr>
      </p:pic>
    </p:spTree>
    <p:extLst>
      <p:ext uri="{BB962C8B-B14F-4D97-AF65-F5344CB8AC3E}">
        <p14:creationId xmlns:p14="http://schemas.microsoft.com/office/powerpoint/2010/main" val="3502788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5397868-53A7-8DBB-A332-EDCDC624B66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4" name="Sisällön paikkamerkki 3">
            <a:extLst>
              <a:ext uri="{FF2B5EF4-FFF2-40B4-BE49-F238E27FC236}">
                <a16:creationId xmlns:a16="http://schemas.microsoft.com/office/drawing/2014/main" id="{AC9864DF-1D1B-B837-5F73-0EFFDAB11034}"/>
              </a:ext>
            </a:extLst>
          </p:cNvPr>
          <p:cNvSpPr>
            <a:spLocks noGrp="1"/>
          </p:cNvSpPr>
          <p:nvPr>
            <p:ph idx="1"/>
          </p:nvPr>
        </p:nvSpPr>
        <p:spPr>
          <a:xfrm>
            <a:off x="145860" y="820353"/>
            <a:ext cx="6114315" cy="7021239"/>
          </a:xfrm>
        </p:spPr>
        <p:txBody>
          <a:bodyPr>
            <a:normAutofit fontScale="25000" lnSpcReduction="20000"/>
          </a:bodyPr>
          <a:lstStyle/>
          <a:p>
            <a:pPr marL="0" indent="0">
              <a:buNone/>
            </a:pPr>
            <a:r>
              <a:rPr lang="fi-FI" sz="5600" b="1" dirty="0">
                <a:solidFill>
                  <a:schemeClr val="accent4">
                    <a:lumMod val="75000"/>
                  </a:schemeClr>
                </a:solidFill>
              </a:rPr>
              <a:t>Ajattele aina tarkasti, ennen kuin nostat mitään. </a:t>
            </a:r>
          </a:p>
          <a:p>
            <a:pPr marL="0" indent="0">
              <a:buNone/>
            </a:pPr>
            <a:r>
              <a:rPr lang="fi-FI" sz="5600" b="1" dirty="0">
                <a:solidFill>
                  <a:schemeClr val="accent4">
                    <a:lumMod val="75000"/>
                  </a:schemeClr>
                </a:solidFill>
              </a:rPr>
              <a:t>Nostotyötä EI SAA tehdä ilman hyvää perehdytystä ja oikeaa osaamista. </a:t>
            </a:r>
          </a:p>
          <a:p>
            <a:pPr marL="0" indent="0">
              <a:buNone/>
            </a:pPr>
            <a:endParaRPr lang="fi-FI" sz="4500" b="1" dirty="0">
              <a:solidFill>
                <a:schemeClr val="accent4">
                  <a:lumMod val="75000"/>
                </a:schemeClr>
              </a:solidFill>
            </a:endParaRPr>
          </a:p>
          <a:p>
            <a:pPr>
              <a:lnSpc>
                <a:spcPct val="120000"/>
              </a:lnSpc>
              <a:spcBef>
                <a:spcPts val="600"/>
              </a:spcBef>
              <a:buFont typeface="Wingdings" panose="05000000000000000000" pitchFamily="2" charset="2"/>
              <a:buChar char="Ø"/>
            </a:pPr>
            <a:r>
              <a:rPr lang="fi-FI" sz="5600" dirty="0"/>
              <a:t>Tunnista riskit ja vaara-alueet, merkitse selvästi nostoreitit ja turvalliset kulkureitit.</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Ilmoita heti esihenkilölle tai työnjohdolle, jos nosto ei ole turvallista.</a:t>
            </a:r>
          </a:p>
          <a:p>
            <a:pPr>
              <a:lnSpc>
                <a:spcPct val="120000"/>
              </a:lnSpc>
              <a:spcBef>
                <a:spcPts val="600"/>
              </a:spcBef>
              <a:buFont typeface="Wingdings" panose="05000000000000000000" pitchFamily="2" charset="2"/>
              <a:buChar char="Ø"/>
            </a:pPr>
            <a:endParaRPr lang="fi-FI" sz="2500" dirty="0"/>
          </a:p>
          <a:p>
            <a:pPr>
              <a:lnSpc>
                <a:spcPct val="120000"/>
              </a:lnSpc>
              <a:spcBef>
                <a:spcPts val="600"/>
              </a:spcBef>
              <a:buFont typeface="Wingdings" panose="05000000000000000000" pitchFamily="2" charset="2"/>
              <a:buChar char="Ø"/>
            </a:pPr>
            <a:r>
              <a:rPr lang="fi-FI" sz="5600" dirty="0"/>
              <a:t>Varmista, että taakka ei ole liian painava nostolaitteelle. </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Katso, että taakka ei heilu ja huolehdi tasapainosta.</a:t>
            </a:r>
          </a:p>
          <a:p>
            <a:pPr>
              <a:lnSpc>
                <a:spcPct val="120000"/>
              </a:lnSpc>
              <a:spcBef>
                <a:spcPts val="600"/>
              </a:spcBef>
              <a:buFont typeface="Wingdings" panose="05000000000000000000" pitchFamily="2" charset="2"/>
              <a:buChar char="Ø"/>
            </a:pPr>
            <a:endParaRPr lang="fi-FI" sz="2500" dirty="0"/>
          </a:p>
          <a:p>
            <a:pPr>
              <a:lnSpc>
                <a:spcPct val="120000"/>
              </a:lnSpc>
              <a:spcBef>
                <a:spcPts val="600"/>
              </a:spcBef>
              <a:buFont typeface="Wingdings" panose="05000000000000000000" pitchFamily="2" charset="2"/>
              <a:buChar char="Ø"/>
            </a:pPr>
            <a:r>
              <a:rPr lang="fi-FI" sz="5600" dirty="0"/>
              <a:t>Valitse oikeat nostoapuvälineet taakan mukaan ja varmista, että ne ovat kunnossa ja hyväksyttyjä käyttöön.</a:t>
            </a:r>
          </a:p>
          <a:p>
            <a:pPr>
              <a:lnSpc>
                <a:spcPct val="120000"/>
              </a:lnSpc>
              <a:spcBef>
                <a:spcPts val="600"/>
              </a:spcBef>
              <a:buFont typeface="Wingdings" panose="05000000000000000000" pitchFamily="2" charset="2"/>
              <a:buChar char="Ø"/>
            </a:pPr>
            <a:endParaRPr lang="fi-FI" sz="2500" dirty="0"/>
          </a:p>
          <a:p>
            <a:pPr>
              <a:lnSpc>
                <a:spcPct val="120000"/>
              </a:lnSpc>
              <a:spcBef>
                <a:spcPts val="600"/>
              </a:spcBef>
              <a:buFont typeface="Wingdings" panose="05000000000000000000" pitchFamily="2" charset="2"/>
              <a:buChar char="Ø"/>
            </a:pPr>
            <a:r>
              <a:rPr lang="fi-FI" sz="5600" dirty="0"/>
              <a:t>Suunnittele siirtoreitit niin, että ei tarvitse pysähtyä kesken siirron.</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Varmista, että näet koko nostoreitin! Jos et näe kaikkea, käytä kameroita tai pyydä apua toiselta työntekijältä.</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Nostopaikka ja vaara-alueet täytyy merkitä selkeästi! Huolehdi, että kulkureitit ovat  turvallisia ja että kukaan ei mene taakan alle. </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Älä jätä taakkaa ylös ilman valvontaa!</a:t>
            </a:r>
          </a:p>
          <a:p>
            <a:pPr marL="0" indent="0">
              <a:lnSpc>
                <a:spcPct val="120000"/>
              </a:lnSpc>
              <a:spcBef>
                <a:spcPts val="600"/>
              </a:spcBef>
              <a:buNone/>
            </a:pPr>
            <a:endParaRPr lang="fi-FI" sz="2500" dirty="0"/>
          </a:p>
          <a:p>
            <a:pPr>
              <a:lnSpc>
                <a:spcPct val="120000"/>
              </a:lnSpc>
              <a:spcBef>
                <a:spcPts val="600"/>
              </a:spcBef>
              <a:buFont typeface="Wingdings" panose="05000000000000000000" pitchFamily="2" charset="2"/>
              <a:buChar char="Ø"/>
            </a:pPr>
            <a:r>
              <a:rPr lang="fi-FI" sz="5600" dirty="0"/>
              <a:t>KESKITY! Riskejä nostotyössä ovat myös  esimerkiksi väsymys, päänsärky tai muu asia, joka huonontaa keskittymistä, havainnointikykyä tai reagointia. </a:t>
            </a:r>
          </a:p>
        </p:txBody>
      </p:sp>
      <p:sp>
        <p:nvSpPr>
          <p:cNvPr id="2" name="Otsikko 2">
            <a:extLst>
              <a:ext uri="{FF2B5EF4-FFF2-40B4-BE49-F238E27FC236}">
                <a16:creationId xmlns:a16="http://schemas.microsoft.com/office/drawing/2014/main" id="{DD5D2E03-2A37-7AD3-46EE-C634F47C4472}"/>
              </a:ext>
              <a:ext uri="{C183D7F6-B498-43B3-948B-1728B52AA6E4}">
                <adec:decorative xmlns:adec="http://schemas.microsoft.com/office/drawing/2017/decorative" val="0"/>
              </a:ext>
            </a:extLst>
          </p:cNvPr>
          <p:cNvSpPr txBox="1">
            <a:spLocks/>
          </p:cNvSpPr>
          <p:nvPr/>
        </p:nvSpPr>
        <p:spPr>
          <a:xfrm>
            <a:off x="-24432" y="132668"/>
            <a:ext cx="6897091" cy="603707"/>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lnSpc>
                <a:spcPct val="100000"/>
              </a:lnSpc>
              <a:spcBef>
                <a:spcPts val="0"/>
              </a:spcBef>
              <a:defRPr/>
            </a:pPr>
            <a:r>
              <a:rPr lang="fi-FI" sz="2400" b="1" dirty="0">
                <a:solidFill>
                  <a:srgbClr val="333F48"/>
                </a:solidFill>
              </a:rPr>
              <a:t>Turvallinen nostotyö nostolaitteella</a:t>
            </a:r>
          </a:p>
        </p:txBody>
      </p:sp>
      <p:pic>
        <p:nvPicPr>
          <p:cNvPr id="3" name="Picture 9">
            <a:extLst>
              <a:ext uri="{FF2B5EF4-FFF2-40B4-BE49-F238E27FC236}">
                <a16:creationId xmlns:a16="http://schemas.microsoft.com/office/drawing/2014/main" id="{5978D95E-5F4A-C4C0-7C35-53D476E22117}"/>
              </a:ext>
              <a:ext uri="{C183D7F6-B498-43B3-948B-1728B52AA6E4}">
                <adec:decorative xmlns:adec="http://schemas.microsoft.com/office/drawing/2017/decorative" val="1"/>
              </a:ext>
            </a:extLst>
          </p:cNvPr>
          <p:cNvPicPr>
            <a:picLocks noChangeAspect="1"/>
          </p:cNvPicPr>
          <p:nvPr/>
        </p:nvPicPr>
        <p:blipFill>
          <a:blip r:embed="rId4">
            <a:alphaModFix amt="99000"/>
          </a:blip>
          <a:srcRect l="12866" t="26931" r="10623" b="49344"/>
          <a:stretch>
            <a:fillRect/>
          </a:stretch>
        </p:blipFill>
        <p:spPr>
          <a:xfrm>
            <a:off x="6017913" y="820353"/>
            <a:ext cx="806258" cy="847562"/>
          </a:xfrm>
          <a:prstGeom prst="rect">
            <a:avLst/>
          </a:prstGeom>
        </p:spPr>
      </p:pic>
      <p:sp>
        <p:nvSpPr>
          <p:cNvPr id="10" name="Suunnikas 9">
            <a:extLst>
              <a:ext uri="{FF2B5EF4-FFF2-40B4-BE49-F238E27FC236}">
                <a16:creationId xmlns:a16="http://schemas.microsoft.com/office/drawing/2014/main" id="{577F9550-F992-B058-830B-156B94AE3769}"/>
              </a:ext>
              <a:ext uri="{C183D7F6-B498-43B3-948B-1728B52AA6E4}">
                <adec:decorative xmlns:adec="http://schemas.microsoft.com/office/drawing/2017/decorative" val="1"/>
              </a:ext>
            </a:extLst>
          </p:cNvPr>
          <p:cNvSpPr/>
          <p:nvPr/>
        </p:nvSpPr>
        <p:spPr>
          <a:xfrm>
            <a:off x="-834886" y="7421217"/>
            <a:ext cx="8441634" cy="269517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11" name="Tekstiruutu 10">
            <a:extLst>
              <a:ext uri="{FF2B5EF4-FFF2-40B4-BE49-F238E27FC236}">
                <a16:creationId xmlns:a16="http://schemas.microsoft.com/office/drawing/2014/main" id="{8A0936F9-4B6B-AE72-38E6-350EB6DBB97A}"/>
              </a:ext>
            </a:extLst>
          </p:cNvPr>
          <p:cNvSpPr txBox="1"/>
          <p:nvPr/>
        </p:nvSpPr>
        <p:spPr>
          <a:xfrm>
            <a:off x="383345" y="7654180"/>
            <a:ext cx="6379956" cy="2462213"/>
          </a:xfrm>
          <a:prstGeom prst="rect">
            <a:avLst/>
          </a:prstGeom>
          <a:noFill/>
        </p:spPr>
        <p:txBody>
          <a:bodyPr wrap="square">
            <a:spAutoFit/>
          </a:bodyPr>
          <a:lstStyle/>
          <a:p>
            <a:r>
              <a:rPr lang="fi-FI" sz="1400" b="1" dirty="0">
                <a:solidFill>
                  <a:srgbClr val="333F48"/>
                </a:solidFill>
                <a:ea typeface="Verdana" panose="020B0604030504040204" pitchFamily="34" charset="0"/>
              </a:rPr>
              <a:t>Nostolaite </a:t>
            </a:r>
            <a:r>
              <a:rPr lang="fi-FI" sz="1400" dirty="0">
                <a:solidFill>
                  <a:srgbClr val="333F48"/>
                </a:solidFill>
                <a:ea typeface="Verdana" panose="020B0604030504040204" pitchFamily="34" charset="0"/>
              </a:rPr>
              <a:t>= Nosturi tai muu kone, jolla siirretään tavaroita ilmassa (korkealla). </a:t>
            </a:r>
          </a:p>
          <a:p>
            <a:r>
              <a:rPr lang="fi-FI" sz="1400" b="1" dirty="0">
                <a:solidFill>
                  <a:srgbClr val="333F48"/>
                </a:solidFill>
                <a:ea typeface="Verdana" panose="020B0604030504040204" pitchFamily="34" charset="0"/>
              </a:rPr>
              <a:t>Tunnistaa </a:t>
            </a:r>
            <a:r>
              <a:rPr lang="fi-FI" sz="1400" dirty="0">
                <a:solidFill>
                  <a:srgbClr val="333F48"/>
                </a:solidFill>
                <a:ea typeface="Verdana" panose="020B0604030504040204" pitchFamily="34" charset="0"/>
              </a:rPr>
              <a:t>= Identifioida, huomata</a:t>
            </a:r>
          </a:p>
          <a:p>
            <a:r>
              <a:rPr lang="fi-FI" sz="1400" b="1" dirty="0">
                <a:solidFill>
                  <a:srgbClr val="333F48"/>
                </a:solidFill>
                <a:ea typeface="Verdana" panose="020B0604030504040204" pitchFamily="34" charset="0"/>
              </a:rPr>
              <a:t>Vaara-alue</a:t>
            </a:r>
            <a:r>
              <a:rPr lang="fi-FI" sz="1400" dirty="0">
                <a:solidFill>
                  <a:srgbClr val="333F48"/>
                </a:solidFill>
                <a:ea typeface="Verdana" panose="020B0604030504040204" pitchFamily="34" charset="0"/>
              </a:rPr>
              <a:t> = Paikka, joka on vaarallinen eli ei turvallinen.</a:t>
            </a:r>
          </a:p>
          <a:p>
            <a:r>
              <a:rPr lang="fi-FI" sz="1400" b="1" dirty="0">
                <a:solidFill>
                  <a:srgbClr val="333F48"/>
                </a:solidFill>
                <a:ea typeface="Verdana" panose="020B0604030504040204" pitchFamily="34" charset="0"/>
              </a:rPr>
              <a:t>Siirtoreitti</a:t>
            </a:r>
            <a:r>
              <a:rPr lang="fi-FI" sz="1400" dirty="0">
                <a:solidFill>
                  <a:srgbClr val="333F48"/>
                </a:solidFill>
                <a:ea typeface="Verdana" panose="020B0604030504040204" pitchFamily="34" charset="0"/>
              </a:rPr>
              <a:t> =  Alue, jossa taakka liikkuu.</a:t>
            </a:r>
          </a:p>
          <a:p>
            <a:r>
              <a:rPr lang="fi-FI" sz="1400" b="1" dirty="0">
                <a:solidFill>
                  <a:srgbClr val="333F48"/>
                </a:solidFill>
                <a:ea typeface="Verdana" panose="020B0604030504040204" pitchFamily="34" charset="0"/>
              </a:rPr>
              <a:t>Taakka </a:t>
            </a:r>
            <a:r>
              <a:rPr lang="fi-FI" sz="1400" dirty="0">
                <a:solidFill>
                  <a:srgbClr val="333F48"/>
                </a:solidFill>
                <a:ea typeface="Verdana" panose="020B0604030504040204" pitchFamily="34" charset="0"/>
              </a:rPr>
              <a:t> = Kuorma, painolasti, jota nostat.</a:t>
            </a:r>
            <a:endParaRPr lang="fi-FI" sz="1400" dirty="0">
              <a:solidFill>
                <a:srgbClr val="333F48"/>
              </a:solidFill>
              <a:ea typeface="Verdana" panose="020B0604030504040204" pitchFamily="34" charset="0"/>
              <a:cs typeface="Arial"/>
            </a:endParaRPr>
          </a:p>
          <a:p>
            <a:r>
              <a:rPr lang="fi-FI" sz="1400" b="1" dirty="0">
                <a:solidFill>
                  <a:srgbClr val="333F48"/>
                </a:solidFill>
                <a:ea typeface="Verdana" panose="020B0604030504040204" pitchFamily="34" charset="0"/>
              </a:rPr>
              <a:t>Nostoapuväline</a:t>
            </a:r>
            <a:r>
              <a:rPr lang="fi-FI" sz="1400" dirty="0">
                <a:solidFill>
                  <a:srgbClr val="333F48"/>
                </a:solidFill>
                <a:ea typeface="Verdana" panose="020B0604030504040204" pitchFamily="34" charset="0"/>
              </a:rPr>
              <a:t> = Erilaiset liinat, ketjut ja muut tarvikkeet, jotka eivät ole kiinteä osa nostolaitetta, mutta auttavat nostossa.</a:t>
            </a:r>
          </a:p>
          <a:p>
            <a:r>
              <a:rPr lang="fi-FI" sz="1400" b="1" dirty="0">
                <a:solidFill>
                  <a:srgbClr val="333F48"/>
                </a:solidFill>
                <a:ea typeface="Verdana" panose="020B0604030504040204" pitchFamily="34" charset="0"/>
              </a:rPr>
              <a:t>Hyväksytty </a:t>
            </a:r>
            <a:r>
              <a:rPr lang="fi-FI" sz="1400" dirty="0">
                <a:solidFill>
                  <a:srgbClr val="333F48"/>
                </a:solidFill>
                <a:ea typeface="Verdana" panose="020B0604030504040204" pitchFamily="34" charset="0"/>
              </a:rPr>
              <a:t>= Tarkistettu ja sopiva tähän työhön.</a:t>
            </a:r>
          </a:p>
          <a:p>
            <a:r>
              <a:rPr lang="fi-FI" sz="1400" b="1" dirty="0">
                <a:solidFill>
                  <a:srgbClr val="333F48"/>
                </a:solidFill>
                <a:ea typeface="Verdana" panose="020B0604030504040204" pitchFamily="34" charset="0"/>
              </a:rPr>
              <a:t>Valvonta </a:t>
            </a:r>
            <a:r>
              <a:rPr lang="fi-FI" sz="1400" dirty="0">
                <a:solidFill>
                  <a:srgbClr val="333F48"/>
                </a:solidFill>
                <a:ea typeface="Verdana" panose="020B0604030504040204" pitchFamily="34" charset="0"/>
              </a:rPr>
              <a:t>= Kontrolli, seuranta</a:t>
            </a:r>
          </a:p>
          <a:p>
            <a:r>
              <a:rPr lang="fi-FI" sz="1400" b="1" dirty="0">
                <a:solidFill>
                  <a:srgbClr val="333F48"/>
                </a:solidFill>
                <a:ea typeface="Verdana" panose="020B0604030504040204" pitchFamily="34" charset="0"/>
              </a:rPr>
              <a:t>Havainnointikyky </a:t>
            </a:r>
            <a:r>
              <a:rPr lang="fi-FI" sz="1400" dirty="0">
                <a:solidFill>
                  <a:srgbClr val="333F48"/>
                </a:solidFill>
                <a:ea typeface="Verdana" panose="020B0604030504040204" pitchFamily="34" charset="0"/>
              </a:rPr>
              <a:t>= Taito nähdä ja havaita, mitä ympärillä tapahtuu.</a:t>
            </a:r>
          </a:p>
          <a:p>
            <a:endParaRPr lang="fi-FI" sz="1400" dirty="0">
              <a:solidFill>
                <a:srgbClr val="333F48"/>
              </a:solidFill>
              <a:ea typeface="Verdana" panose="020B0604030504040204" pitchFamily="34" charset="0"/>
            </a:endParaRPr>
          </a:p>
        </p:txBody>
      </p:sp>
    </p:spTree>
    <p:extLst>
      <p:ext uri="{BB962C8B-B14F-4D97-AF65-F5344CB8AC3E}">
        <p14:creationId xmlns:p14="http://schemas.microsoft.com/office/powerpoint/2010/main" val="191629975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4A9B6-46C3-AD52-0A3C-BD7713B0BB57}"/>
            </a:ext>
          </a:extLst>
        </p:cNvPr>
        <p:cNvGrpSpPr/>
        <p:nvPr/>
      </p:nvGrpSpPr>
      <p:grpSpPr>
        <a:xfrm>
          <a:off x="0" y="0"/>
          <a:ext cx="0" cy="0"/>
          <a:chOff x="0" y="0"/>
          <a:chExt cx="0" cy="0"/>
        </a:xfrm>
      </p:grpSpPr>
      <p:sp>
        <p:nvSpPr>
          <p:cNvPr id="7" name="Suunnikas 6">
            <a:extLst>
              <a:ext uri="{FF2B5EF4-FFF2-40B4-BE49-F238E27FC236}">
                <a16:creationId xmlns:a16="http://schemas.microsoft.com/office/drawing/2014/main" id="{75E02150-C568-3966-A84D-5370DD804717}"/>
              </a:ext>
              <a:ext uri="{C183D7F6-B498-43B3-948B-1728B52AA6E4}">
                <adec:decorative xmlns:adec="http://schemas.microsoft.com/office/drawing/2017/decorative" val="1"/>
              </a:ext>
            </a:extLst>
          </p:cNvPr>
          <p:cNvSpPr/>
          <p:nvPr/>
        </p:nvSpPr>
        <p:spPr>
          <a:xfrm>
            <a:off x="-863464" y="8594595"/>
            <a:ext cx="6857998" cy="102036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3" name="Otsikko 2">
            <a:extLst>
              <a:ext uri="{FF2B5EF4-FFF2-40B4-BE49-F238E27FC236}">
                <a16:creationId xmlns:a16="http://schemas.microsoft.com/office/drawing/2014/main" id="{CC1B457D-D50C-460A-9D7A-3D329E3ACA41}"/>
              </a:ext>
              <a:ext uri="{C183D7F6-B498-43B3-948B-1728B52AA6E4}">
                <adec:decorative xmlns:adec="http://schemas.microsoft.com/office/drawing/2017/decorative" val="0"/>
              </a:ext>
            </a:extLst>
          </p:cNvPr>
          <p:cNvSpPr>
            <a:spLocks noGrp="1"/>
          </p:cNvSpPr>
          <p:nvPr>
            <p:ph type="title" idx="4294967295"/>
          </p:nvPr>
        </p:nvSpPr>
        <p:spPr>
          <a:xfrm>
            <a:off x="950" y="86070"/>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Yleiset turvallisuusohjeet</a:t>
            </a:r>
          </a:p>
        </p:txBody>
      </p:sp>
      <p:pic>
        <p:nvPicPr>
          <p:cNvPr id="8" name="Kuva 7">
            <a:extLst>
              <a:ext uri="{FF2B5EF4-FFF2-40B4-BE49-F238E27FC236}">
                <a16:creationId xmlns:a16="http://schemas.microsoft.com/office/drawing/2014/main" id="{C45F853F-3872-9472-FFDA-0181E14B4ED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2" name="Content Placeholder 7">
            <a:extLst>
              <a:ext uri="{FF2B5EF4-FFF2-40B4-BE49-F238E27FC236}">
                <a16:creationId xmlns:a16="http://schemas.microsoft.com/office/drawing/2014/main" id="{FAF43918-C2CE-D359-CEA5-E92140B75BA1}"/>
              </a:ext>
            </a:extLst>
          </p:cNvPr>
          <p:cNvSpPr txBox="1">
            <a:spLocks/>
          </p:cNvSpPr>
          <p:nvPr/>
        </p:nvSpPr>
        <p:spPr>
          <a:xfrm>
            <a:off x="86937" y="898242"/>
            <a:ext cx="5928615" cy="768722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i-FI" sz="1600" b="1" dirty="0">
                <a:solidFill>
                  <a:srgbClr val="333F48"/>
                </a:solidFill>
                <a:ea typeface="Verdana" panose="020B0604030504040204" pitchFamily="34" charset="0"/>
              </a:rPr>
              <a:t>Kulkureitit</a:t>
            </a:r>
          </a:p>
          <a:p>
            <a:pPr lvl="1">
              <a:buFont typeface="Wingdings" panose="05000000000000000000" pitchFamily="2" charset="2"/>
              <a:buChar char="Ø"/>
            </a:pPr>
            <a:r>
              <a:rPr lang="fi-FI" sz="1600" dirty="0">
                <a:solidFill>
                  <a:srgbClr val="333F48"/>
                </a:solidFill>
                <a:ea typeface="Verdana" panose="020B0604030504040204" pitchFamily="34" charset="0"/>
              </a:rPr>
              <a:t> Tehtaalla ja varastoissa kävellään kulkuväylää pitkin. Ne on merkitty lattiaan väreillä. </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lvl="1">
              <a:buFont typeface="Wingdings" panose="05000000000000000000" pitchFamily="2" charset="2"/>
              <a:buChar char="Ø"/>
            </a:pPr>
            <a:r>
              <a:rPr lang="fi-FI" sz="1600" dirty="0">
                <a:solidFill>
                  <a:srgbClr val="333F48"/>
                </a:solidFill>
                <a:ea typeface="Verdana" panose="020B0604030504040204" pitchFamily="34" charset="0"/>
              </a:rPr>
              <a:t> Kun menet sisään tehtaaseen, sinulla täytyy olla suojavarusteet valmiiksi päällä.</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marL="0" indent="0">
              <a:buFont typeface="Arial" panose="020B0604020202020204" pitchFamily="34" charset="0"/>
              <a:buNone/>
            </a:pPr>
            <a:r>
              <a:rPr lang="fi-FI" sz="1600" b="1" dirty="0">
                <a:solidFill>
                  <a:srgbClr val="333F48"/>
                </a:solidFill>
                <a:ea typeface="Verdana" panose="020B0604030504040204" pitchFamily="34" charset="0"/>
              </a:rPr>
              <a:t>Nostotyöt</a:t>
            </a:r>
          </a:p>
          <a:p>
            <a:pPr lvl="1">
              <a:buFont typeface="Wingdings" panose="05000000000000000000" pitchFamily="2" charset="2"/>
              <a:buChar char="Ø"/>
            </a:pPr>
            <a:r>
              <a:rPr lang="fi-FI" sz="1600" dirty="0">
                <a:solidFill>
                  <a:srgbClr val="333F48"/>
                </a:solidFill>
                <a:ea typeface="Verdana" panose="020B0604030504040204" pitchFamily="34" charset="0"/>
              </a:rPr>
              <a:t> Älä mene nosturin alle, kun se nostaa tavaraa!</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lvl="1">
              <a:buFont typeface="Wingdings" panose="05000000000000000000" pitchFamily="2" charset="2"/>
              <a:buChar char="Ø"/>
            </a:pPr>
            <a:r>
              <a:rPr lang="fi-FI" sz="1600" dirty="0">
                <a:solidFill>
                  <a:srgbClr val="333F48"/>
                </a:solidFill>
                <a:ea typeface="Verdana" panose="020B0604030504040204" pitchFamily="34" charset="0"/>
              </a:rPr>
              <a:t> Kävele toista reittiä, jos normaalin kulkuväylän päällä on nostotyö menossa. </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marL="0" indent="0">
              <a:buFont typeface="Arial" panose="020B0604020202020204" pitchFamily="34" charset="0"/>
              <a:buNone/>
            </a:pPr>
            <a:r>
              <a:rPr lang="fi-FI" sz="1600" b="1" dirty="0">
                <a:solidFill>
                  <a:srgbClr val="333F48"/>
                </a:solidFill>
                <a:ea typeface="Verdana" panose="020B0604030504040204" pitchFamily="34" charset="0"/>
              </a:rPr>
              <a:t>Trukkiliikenne</a:t>
            </a:r>
          </a:p>
          <a:p>
            <a:pPr lvl="1">
              <a:buFont typeface="Wingdings" panose="05000000000000000000" pitchFamily="2" charset="2"/>
              <a:buChar char="Ø"/>
            </a:pPr>
            <a:r>
              <a:rPr lang="fi-FI" sz="1600" dirty="0">
                <a:solidFill>
                  <a:srgbClr val="333F48"/>
                </a:solidFill>
                <a:ea typeface="Verdana" panose="020B0604030504040204" pitchFamily="34" charset="0"/>
              </a:rPr>
              <a:t> Kävelijä väistää aina trukkia! Kun menet trukin lähelle, heiluta käsiä kuskille tai ota katsekontakti. Huolehdi, että hän näkee sinut. </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lvl="1">
              <a:buFont typeface="Wingdings" panose="05000000000000000000" pitchFamily="2" charset="2"/>
              <a:buChar char="Ø"/>
            </a:pPr>
            <a:r>
              <a:rPr lang="fi-FI" sz="1600" dirty="0">
                <a:solidFill>
                  <a:srgbClr val="333F48"/>
                </a:solidFill>
                <a:ea typeface="Verdana" panose="020B0604030504040204" pitchFamily="34" charset="0"/>
              </a:rPr>
              <a:t> Risteyskohdassa on peilit. Katso ensin peilistä, että tie on vapaa, ja mene sitten yli risteyksestä. </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marL="0" indent="0">
              <a:buFont typeface="Arial" panose="020B0604020202020204" pitchFamily="34" charset="0"/>
              <a:buNone/>
            </a:pPr>
            <a:r>
              <a:rPr lang="fi-FI" sz="1600" b="1" dirty="0">
                <a:solidFill>
                  <a:srgbClr val="333F48"/>
                </a:solidFill>
                <a:ea typeface="Verdana" panose="020B0604030504040204" pitchFamily="34" charset="0"/>
              </a:rPr>
              <a:t>Huomio myös nämä</a:t>
            </a:r>
          </a:p>
          <a:p>
            <a:pPr lvl="1">
              <a:buFont typeface="Wingdings" panose="05000000000000000000" pitchFamily="2" charset="2"/>
              <a:buChar char="Ø"/>
            </a:pPr>
            <a:r>
              <a:rPr lang="fi-FI" sz="1600" dirty="0">
                <a:solidFill>
                  <a:srgbClr val="333F48"/>
                </a:solidFill>
                <a:ea typeface="Verdana" panose="020B0604030504040204" pitchFamily="34" charset="0"/>
              </a:rPr>
              <a:t> Älä ota valokuvia tai videota ilman lupaa, älä käytä puhelinta. Fokus työhön.</a:t>
            </a:r>
            <a:br>
              <a:rPr lang="fi-FI" sz="1600" dirty="0">
                <a:solidFill>
                  <a:srgbClr val="333F48"/>
                </a:solidFill>
                <a:ea typeface="Verdana" panose="020B0604030504040204" pitchFamily="34" charset="0"/>
              </a:rPr>
            </a:br>
            <a:endParaRPr lang="fi-FI" sz="1600" dirty="0">
              <a:solidFill>
                <a:srgbClr val="333F48"/>
              </a:solidFill>
              <a:ea typeface="Verdana" panose="020B0604030504040204" pitchFamily="34" charset="0"/>
            </a:endParaRPr>
          </a:p>
          <a:p>
            <a:pPr lvl="1">
              <a:buFont typeface="Wingdings" panose="05000000000000000000" pitchFamily="2" charset="2"/>
              <a:buChar char="Ø"/>
            </a:pPr>
            <a:r>
              <a:rPr lang="fi-FI" sz="1600" dirty="0">
                <a:solidFill>
                  <a:srgbClr val="333F48"/>
                </a:solidFill>
                <a:ea typeface="Verdana" panose="020B0604030504040204" pitchFamily="34" charset="0"/>
              </a:rPr>
              <a:t> Monessa työpaikassa ei saa polttaa tupakkaa. Kysy esihenkilöltäsi, saatko tupakoida ja missä. Väärässä paikassa tupakointi voi aloittaa tulipaloja tai  tehdä hälytyksen.</a:t>
            </a:r>
          </a:p>
          <a:p>
            <a:pPr marL="0" indent="0">
              <a:buFont typeface="Arial" panose="020B0604020202020204" pitchFamily="34" charset="0"/>
              <a:buNone/>
            </a:pPr>
            <a:endParaRPr lang="fi-FI" sz="1400" dirty="0">
              <a:latin typeface="Verdana" panose="020B0604030504040204" pitchFamily="34" charset="0"/>
              <a:ea typeface="Verdana" panose="020B0604030504040204" pitchFamily="34" charset="0"/>
            </a:endParaRPr>
          </a:p>
        </p:txBody>
      </p:sp>
      <p:sp>
        <p:nvSpPr>
          <p:cNvPr id="5" name="Tekstiruutu 4">
            <a:extLst>
              <a:ext uri="{FF2B5EF4-FFF2-40B4-BE49-F238E27FC236}">
                <a16:creationId xmlns:a16="http://schemas.microsoft.com/office/drawing/2014/main" id="{0DF60163-82D7-F98E-4A35-167F915C7FA6}"/>
              </a:ext>
            </a:extLst>
          </p:cNvPr>
          <p:cNvSpPr txBox="1"/>
          <p:nvPr/>
        </p:nvSpPr>
        <p:spPr>
          <a:xfrm>
            <a:off x="371842" y="8650379"/>
            <a:ext cx="6114315" cy="1169551"/>
          </a:xfrm>
          <a:prstGeom prst="rect">
            <a:avLst/>
          </a:prstGeom>
          <a:noFill/>
        </p:spPr>
        <p:txBody>
          <a:bodyPr wrap="square">
            <a:spAutoFit/>
          </a:bodyPr>
          <a:lstStyle/>
          <a:p>
            <a:r>
              <a:rPr lang="fi-FI" sz="1400" b="1" dirty="0">
                <a:solidFill>
                  <a:srgbClr val="333F48"/>
                </a:solidFill>
                <a:ea typeface="Verdana" panose="020B0604030504040204" pitchFamily="34" charset="0"/>
              </a:rPr>
              <a:t>Kulkureitti tai kulkuväylä</a:t>
            </a:r>
            <a:r>
              <a:rPr lang="fi-FI" sz="1400" dirty="0">
                <a:solidFill>
                  <a:srgbClr val="333F48"/>
                </a:solidFill>
                <a:ea typeface="Verdana" panose="020B0604030504040204" pitchFamily="34" charset="0"/>
              </a:rPr>
              <a:t> = Alue, jossa voi kulkea ja kävellä.</a:t>
            </a:r>
            <a:endParaRPr lang="fi-FI" sz="1400" dirty="0">
              <a:solidFill>
                <a:srgbClr val="333F48"/>
              </a:solidFill>
              <a:ea typeface="Verdana" panose="020B0604030504040204" pitchFamily="34" charset="0"/>
              <a:cs typeface="Arial"/>
            </a:endParaRPr>
          </a:p>
          <a:p>
            <a:r>
              <a:rPr lang="fi-FI" sz="1400" b="1" dirty="0"/>
              <a:t>Suojavaruste</a:t>
            </a:r>
            <a:r>
              <a:rPr lang="fi-FI" sz="1400" dirty="0"/>
              <a:t> = Turvavaruste, esim. suojakypärä, turvakengät.</a:t>
            </a:r>
          </a:p>
          <a:p>
            <a:r>
              <a:rPr lang="fi-FI" sz="1400" b="1" dirty="0"/>
              <a:t>Väistää </a:t>
            </a:r>
            <a:r>
              <a:rPr lang="fi-FI" sz="1400" dirty="0"/>
              <a:t>= Siirtyä, mennä pois tieltä.</a:t>
            </a:r>
          </a:p>
          <a:p>
            <a:r>
              <a:rPr lang="fi-FI" sz="1400" b="1" dirty="0">
                <a:solidFill>
                  <a:srgbClr val="333F48"/>
                </a:solidFill>
                <a:ea typeface="Verdana" panose="020B0604030504040204" pitchFamily="34" charset="0"/>
              </a:rPr>
              <a:t>Risteysalue </a:t>
            </a:r>
            <a:r>
              <a:rPr lang="fi-FI" sz="1400" dirty="0">
                <a:solidFill>
                  <a:srgbClr val="333F48"/>
                </a:solidFill>
                <a:ea typeface="Verdana" panose="020B0604030504040204" pitchFamily="34" charset="0"/>
              </a:rPr>
              <a:t>= Paikka, jossa kaksi kulkureittiä kohtaavat.</a:t>
            </a:r>
          </a:p>
          <a:p>
            <a:endParaRPr lang="fi-FI" sz="1400" b="1" dirty="0">
              <a:solidFill>
                <a:srgbClr val="333F48"/>
              </a:solidFill>
              <a:ea typeface="Verdana" panose="020B0604030504040204" pitchFamily="34" charset="0"/>
            </a:endParaRPr>
          </a:p>
        </p:txBody>
      </p:sp>
      <p:pic>
        <p:nvPicPr>
          <p:cNvPr id="9" name="Picture 9">
            <a:extLst>
              <a:ext uri="{FF2B5EF4-FFF2-40B4-BE49-F238E27FC236}">
                <a16:creationId xmlns:a16="http://schemas.microsoft.com/office/drawing/2014/main" id="{750B33A4-C41D-7556-2F5B-7248405A41F6}"/>
              </a:ext>
              <a:ext uri="{C183D7F6-B498-43B3-948B-1728B52AA6E4}">
                <adec:decorative xmlns:adec="http://schemas.microsoft.com/office/drawing/2017/decorative" val="1"/>
              </a:ext>
            </a:extLst>
          </p:cNvPr>
          <p:cNvPicPr>
            <a:picLocks noChangeAspect="1"/>
          </p:cNvPicPr>
          <p:nvPr/>
        </p:nvPicPr>
        <p:blipFill>
          <a:blip r:embed="rId4"/>
          <a:srcRect l="12866" t="2128" r="10623" b="74734"/>
          <a:stretch>
            <a:fillRect/>
          </a:stretch>
        </p:blipFill>
        <p:spPr>
          <a:xfrm>
            <a:off x="5607465" y="1417550"/>
            <a:ext cx="1068659" cy="1095648"/>
          </a:xfrm>
          <a:prstGeom prst="rect">
            <a:avLst/>
          </a:prstGeom>
        </p:spPr>
      </p:pic>
      <p:pic>
        <p:nvPicPr>
          <p:cNvPr id="11" name="Picture 9">
            <a:extLst>
              <a:ext uri="{FF2B5EF4-FFF2-40B4-BE49-F238E27FC236}">
                <a16:creationId xmlns:a16="http://schemas.microsoft.com/office/drawing/2014/main" id="{F8E563CD-E66B-8B97-4500-3B9FBC735E3E}"/>
              </a:ext>
              <a:ext uri="{C183D7F6-B498-43B3-948B-1728B52AA6E4}">
                <adec:decorative xmlns:adec="http://schemas.microsoft.com/office/drawing/2017/decorative" val="1"/>
              </a:ext>
            </a:extLst>
          </p:cNvPr>
          <p:cNvPicPr>
            <a:picLocks noChangeAspect="1"/>
          </p:cNvPicPr>
          <p:nvPr/>
        </p:nvPicPr>
        <p:blipFill>
          <a:blip r:embed="rId4"/>
          <a:srcRect l="12866" t="26931" r="10623" b="49344"/>
          <a:stretch>
            <a:fillRect/>
          </a:stretch>
        </p:blipFill>
        <p:spPr>
          <a:xfrm>
            <a:off x="5702404" y="2739762"/>
            <a:ext cx="1068659" cy="1123406"/>
          </a:xfrm>
          <a:prstGeom prst="rect">
            <a:avLst/>
          </a:prstGeom>
        </p:spPr>
      </p:pic>
      <p:pic>
        <p:nvPicPr>
          <p:cNvPr id="12" name="Picture 9">
            <a:extLst>
              <a:ext uri="{FF2B5EF4-FFF2-40B4-BE49-F238E27FC236}">
                <a16:creationId xmlns:a16="http://schemas.microsoft.com/office/drawing/2014/main" id="{3A12B0AA-DC57-8645-1F76-3067AA317D36}"/>
              </a:ext>
              <a:ext uri="{C183D7F6-B498-43B3-948B-1728B52AA6E4}">
                <adec:decorative xmlns:adec="http://schemas.microsoft.com/office/drawing/2017/decorative" val="1"/>
              </a:ext>
            </a:extLst>
          </p:cNvPr>
          <p:cNvPicPr>
            <a:picLocks noChangeAspect="1"/>
          </p:cNvPicPr>
          <p:nvPr/>
        </p:nvPicPr>
        <p:blipFill>
          <a:blip r:embed="rId4"/>
          <a:srcRect l="12866" t="52311" r="10623" b="25166"/>
          <a:stretch>
            <a:fillRect/>
          </a:stretch>
        </p:blipFill>
        <p:spPr>
          <a:xfrm>
            <a:off x="5723092" y="4316037"/>
            <a:ext cx="1068659" cy="1066493"/>
          </a:xfrm>
          <a:prstGeom prst="rect">
            <a:avLst/>
          </a:prstGeom>
        </p:spPr>
      </p:pic>
      <p:pic>
        <p:nvPicPr>
          <p:cNvPr id="13" name="Kuva 12">
            <a:extLst>
              <a:ext uri="{FF2B5EF4-FFF2-40B4-BE49-F238E27FC236}">
                <a16:creationId xmlns:a16="http://schemas.microsoft.com/office/drawing/2014/main" id="{4AC55671-7765-B4D2-12A5-628FE4FB3B3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78528" y="6035667"/>
            <a:ext cx="979411" cy="961386"/>
          </a:xfrm>
          <a:prstGeom prst="rect">
            <a:avLst/>
          </a:prstGeom>
        </p:spPr>
      </p:pic>
      <p:pic>
        <p:nvPicPr>
          <p:cNvPr id="14" name="Picture 9">
            <a:extLst>
              <a:ext uri="{FF2B5EF4-FFF2-40B4-BE49-F238E27FC236}">
                <a16:creationId xmlns:a16="http://schemas.microsoft.com/office/drawing/2014/main" id="{065337AA-44B8-3EA6-FAC6-CAB2B6BF1872}"/>
              </a:ext>
              <a:ext uri="{C183D7F6-B498-43B3-948B-1728B52AA6E4}">
                <adec:decorative xmlns:adec="http://schemas.microsoft.com/office/drawing/2017/decorative" val="1"/>
              </a:ext>
            </a:extLst>
          </p:cNvPr>
          <p:cNvPicPr>
            <a:picLocks noChangeAspect="1"/>
          </p:cNvPicPr>
          <p:nvPr/>
        </p:nvPicPr>
        <p:blipFill>
          <a:blip r:embed="rId4"/>
          <a:srcRect l="12866" t="77119" r="10623" b="2578"/>
          <a:stretch>
            <a:fillRect/>
          </a:stretch>
        </p:blipFill>
        <p:spPr>
          <a:xfrm>
            <a:off x="5697279" y="7193508"/>
            <a:ext cx="1068659" cy="961387"/>
          </a:xfrm>
          <a:prstGeom prst="rect">
            <a:avLst/>
          </a:prstGeom>
        </p:spPr>
      </p:pic>
    </p:spTree>
    <p:extLst>
      <p:ext uri="{BB962C8B-B14F-4D97-AF65-F5344CB8AC3E}">
        <p14:creationId xmlns:p14="http://schemas.microsoft.com/office/powerpoint/2010/main" val="201400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19F3666-7097-928F-7C7E-2C2BCB48C267}"/>
              </a:ext>
            </a:extLst>
          </p:cNvPr>
          <p:cNvSpPr>
            <a:spLocks noGrp="1"/>
          </p:cNvSpPr>
          <p:nvPr>
            <p:ph type="title" idx="4294967295"/>
          </p:nvPr>
        </p:nvSpPr>
        <p:spPr>
          <a:xfrm>
            <a:off x="0" y="190247"/>
            <a:ext cx="6858000" cy="67926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Päivittäinen palontorjunta</a:t>
            </a:r>
          </a:p>
        </p:txBody>
      </p:sp>
      <p:sp>
        <p:nvSpPr>
          <p:cNvPr id="2" name="Suunnikas 1">
            <a:extLst>
              <a:ext uri="{FF2B5EF4-FFF2-40B4-BE49-F238E27FC236}">
                <a16:creationId xmlns:a16="http://schemas.microsoft.com/office/drawing/2014/main" id="{CF8F47A7-6EBC-916D-2FF4-07C446FD71B4}"/>
              </a:ext>
              <a:ext uri="{C183D7F6-B498-43B3-948B-1728B52AA6E4}">
                <adec:decorative xmlns:adec="http://schemas.microsoft.com/office/drawing/2017/decorative" val="1"/>
              </a:ext>
            </a:extLst>
          </p:cNvPr>
          <p:cNvSpPr/>
          <p:nvPr/>
        </p:nvSpPr>
        <p:spPr>
          <a:xfrm>
            <a:off x="-840259" y="7686668"/>
            <a:ext cx="6858001" cy="1453590"/>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6" name="Tekstiruutu 5">
            <a:extLst>
              <a:ext uri="{FF2B5EF4-FFF2-40B4-BE49-F238E27FC236}">
                <a16:creationId xmlns:a16="http://schemas.microsoft.com/office/drawing/2014/main" id="{7CE3EB06-5FC1-6468-61E7-8CEADAFC33C8}"/>
              </a:ext>
            </a:extLst>
          </p:cNvPr>
          <p:cNvSpPr txBox="1"/>
          <p:nvPr/>
        </p:nvSpPr>
        <p:spPr>
          <a:xfrm>
            <a:off x="256697" y="7828687"/>
            <a:ext cx="5513907" cy="1169551"/>
          </a:xfrm>
          <a:prstGeom prst="rect">
            <a:avLst/>
          </a:prstGeom>
          <a:noFill/>
        </p:spPr>
        <p:txBody>
          <a:bodyPr wrap="square">
            <a:spAutoFit/>
          </a:bodyPr>
          <a:lstStyle/>
          <a:p>
            <a:r>
              <a:rPr lang="fi-FI" sz="1400" b="1" dirty="0"/>
              <a:t>Päivittäinen</a:t>
            </a:r>
            <a:r>
              <a:rPr lang="fi-FI" sz="1400" dirty="0"/>
              <a:t> = Asia, joka tehdään joka päivä.</a:t>
            </a:r>
            <a:endParaRPr lang="fi-FI" sz="1400" dirty="0">
              <a:cs typeface="Arial"/>
            </a:endParaRPr>
          </a:p>
          <a:p>
            <a:r>
              <a:rPr lang="fi-FI" sz="1400" b="1" dirty="0"/>
              <a:t>Torjunta</a:t>
            </a:r>
            <a:r>
              <a:rPr lang="fi-FI" sz="1400" dirty="0"/>
              <a:t> = Estää tapahtuma</a:t>
            </a:r>
          </a:p>
          <a:p>
            <a:r>
              <a:rPr lang="fi-FI" sz="1400" b="1" dirty="0"/>
              <a:t>Palokuorma</a:t>
            </a:r>
            <a:r>
              <a:rPr lang="fi-FI" sz="1400" dirty="0"/>
              <a:t> = Palava materiaali</a:t>
            </a:r>
          </a:p>
          <a:p>
            <a:r>
              <a:rPr lang="fi-FI" sz="1400" b="1" dirty="0"/>
              <a:t>Hätäpoistumistie</a:t>
            </a:r>
            <a:r>
              <a:rPr lang="fi-FI" sz="1400" dirty="0"/>
              <a:t> = Reitti, jota pitkin ihmiset voivat nopeasti lähteä ulos, jos tulee tulipalo tai muu vaara.</a:t>
            </a:r>
          </a:p>
        </p:txBody>
      </p:sp>
      <p:pic>
        <p:nvPicPr>
          <p:cNvPr id="8" name="Kuva 7">
            <a:extLst>
              <a:ext uri="{FF2B5EF4-FFF2-40B4-BE49-F238E27FC236}">
                <a16:creationId xmlns:a16="http://schemas.microsoft.com/office/drawing/2014/main" id="{EBA58C6E-B2D2-775D-3510-C513851808D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4" name="Tekstiruutu 3">
            <a:extLst>
              <a:ext uri="{FF2B5EF4-FFF2-40B4-BE49-F238E27FC236}">
                <a16:creationId xmlns:a16="http://schemas.microsoft.com/office/drawing/2014/main" id="{57646C06-7CCF-F69B-8EC9-D382790FBBB3}"/>
              </a:ext>
            </a:extLst>
          </p:cNvPr>
          <p:cNvSpPr txBox="1"/>
          <p:nvPr/>
        </p:nvSpPr>
        <p:spPr>
          <a:xfrm>
            <a:off x="600891" y="1103198"/>
            <a:ext cx="5416851" cy="1477328"/>
          </a:xfrm>
          <a:prstGeom prst="rect">
            <a:avLst/>
          </a:prstGeom>
          <a:noFill/>
        </p:spPr>
        <p:txBody>
          <a:bodyPr wrap="square" rtlCol="0">
            <a:spAutoFit/>
          </a:bodyPr>
          <a:lstStyle/>
          <a:p>
            <a:pPr marL="285750" indent="-285750">
              <a:buFont typeface="Wingdings" panose="05000000000000000000" pitchFamily="2" charset="2"/>
              <a:buChar char="Ø"/>
            </a:pPr>
            <a:r>
              <a:rPr lang="fi-FI" dirty="0"/>
              <a:t>Huolehdi, että työpisteesi on aina siisti.</a:t>
            </a:r>
          </a:p>
          <a:p>
            <a:pPr marL="285750" indent="-285750">
              <a:buFont typeface="Wingdings" panose="05000000000000000000" pitchFamily="2" charset="2"/>
              <a:buChar char="Ø"/>
            </a:pPr>
            <a:r>
              <a:rPr lang="fi-FI" dirty="0"/>
              <a:t>Katso, että palokuormaa on mahdollisimman vähän. </a:t>
            </a:r>
          </a:p>
          <a:p>
            <a:pPr marL="285750" indent="-285750">
              <a:buFont typeface="Wingdings" panose="05000000000000000000" pitchFamily="2" charset="2"/>
              <a:buChar char="Ø"/>
            </a:pPr>
            <a:r>
              <a:rPr lang="fi-FI" dirty="0"/>
              <a:t>Katso, että hätäpoistumistiet ja kulkureitit ovat aina vapaat ja pääset nopeasti pois työpisteeltäsi.</a:t>
            </a:r>
          </a:p>
        </p:txBody>
      </p:sp>
      <p:pic>
        <p:nvPicPr>
          <p:cNvPr id="11" name="Kuva 10">
            <a:extLst>
              <a:ext uri="{FF2B5EF4-FFF2-40B4-BE49-F238E27FC236}">
                <a16:creationId xmlns:a16="http://schemas.microsoft.com/office/drawing/2014/main" id="{234F5C5B-F6F8-0212-3CC6-930E3D8FF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8" y="3211285"/>
            <a:ext cx="5225143" cy="3483429"/>
          </a:xfrm>
          <a:prstGeom prst="rect">
            <a:avLst/>
          </a:prstGeom>
        </p:spPr>
      </p:pic>
    </p:spTree>
    <p:extLst>
      <p:ext uri="{BB962C8B-B14F-4D97-AF65-F5344CB8AC3E}">
        <p14:creationId xmlns:p14="http://schemas.microsoft.com/office/powerpoint/2010/main" val="203066157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5112-9432-0586-F7A4-DBB66F621A84}"/>
            </a:ext>
          </a:extLst>
        </p:cNvPr>
        <p:cNvGrpSpPr/>
        <p:nvPr/>
      </p:nvGrpSpPr>
      <p:grpSpPr>
        <a:xfrm>
          <a:off x="0" y="0"/>
          <a:ext cx="0" cy="0"/>
          <a:chOff x="0" y="0"/>
          <a:chExt cx="0" cy="0"/>
        </a:xfrm>
      </p:grpSpPr>
      <p:sp>
        <p:nvSpPr>
          <p:cNvPr id="9" name="Otsikko 8">
            <a:extLst>
              <a:ext uri="{FF2B5EF4-FFF2-40B4-BE49-F238E27FC236}">
                <a16:creationId xmlns:a16="http://schemas.microsoft.com/office/drawing/2014/main" id="{1A5C4B47-5D77-459D-4CCB-0FD833535E22}"/>
              </a:ext>
            </a:extLst>
          </p:cNvPr>
          <p:cNvSpPr>
            <a:spLocks noGrp="1"/>
          </p:cNvSpPr>
          <p:nvPr>
            <p:ph type="title" idx="4294967295"/>
          </p:nvPr>
        </p:nvSpPr>
        <p:spPr>
          <a:xfrm>
            <a:off x="-3458" y="134983"/>
            <a:ext cx="6858000" cy="90554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333F48"/>
                </a:solidFill>
                <a:effectLst/>
                <a:uLnTx/>
                <a:uFillTx/>
                <a:latin typeface="+mn-lt"/>
                <a:ea typeface="+mn-ea"/>
                <a:cs typeface="+mn-cs"/>
              </a:rPr>
              <a:t>Koneiden vahinkokäynnistysten estäminen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333F48"/>
                </a:solidFill>
                <a:effectLst/>
                <a:uLnTx/>
                <a:uFillTx/>
                <a:latin typeface="+mn-lt"/>
                <a:ea typeface="+mn-ea"/>
                <a:cs typeface="+mn-cs"/>
              </a:rPr>
              <a:t>(</a:t>
            </a:r>
            <a:r>
              <a:rPr kumimoji="0" lang="fi-FI" sz="2000" b="1" i="0" u="none" strike="noStrike" kern="1200" cap="none" spc="0" normalizeH="0" baseline="0" noProof="0" dirty="0" err="1">
                <a:ln>
                  <a:noFill/>
                </a:ln>
                <a:solidFill>
                  <a:srgbClr val="333F48"/>
                </a:solidFill>
                <a:effectLst/>
                <a:uLnTx/>
                <a:uFillTx/>
                <a:latin typeface="+mn-lt"/>
                <a:ea typeface="+mn-ea"/>
                <a:cs typeface="+mn-cs"/>
              </a:rPr>
              <a:t>Logout</a:t>
            </a:r>
            <a:r>
              <a:rPr kumimoji="0" lang="fi-FI" sz="2000" b="1" i="0" u="none" strike="noStrike" kern="1200" cap="none" spc="0" normalizeH="0" baseline="0" noProof="0" dirty="0">
                <a:ln>
                  <a:noFill/>
                </a:ln>
                <a:solidFill>
                  <a:srgbClr val="333F48"/>
                </a:solidFill>
                <a:effectLst/>
                <a:uLnTx/>
                <a:uFillTx/>
                <a:latin typeface="+mn-lt"/>
                <a:ea typeface="+mn-ea"/>
                <a:cs typeface="+mn-cs"/>
              </a:rPr>
              <a:t> - </a:t>
            </a:r>
            <a:r>
              <a:rPr kumimoji="0" lang="fi-FI" sz="2000" b="1" i="0" u="none" strike="noStrike" kern="1200" cap="none" spc="0" normalizeH="0" baseline="0" noProof="0" dirty="0" err="1">
                <a:ln>
                  <a:noFill/>
                </a:ln>
                <a:solidFill>
                  <a:srgbClr val="333F48"/>
                </a:solidFill>
                <a:effectLst/>
                <a:uLnTx/>
                <a:uFillTx/>
                <a:latin typeface="+mn-lt"/>
                <a:ea typeface="+mn-ea"/>
                <a:cs typeface="+mn-cs"/>
              </a:rPr>
              <a:t>Tagout</a:t>
            </a:r>
            <a:r>
              <a:rPr kumimoji="0" lang="fi-FI" sz="2000" b="1" i="0" u="none" strike="noStrike" kern="1200" cap="none" spc="0" normalizeH="0" baseline="0" noProof="0" dirty="0">
                <a:ln>
                  <a:noFill/>
                </a:ln>
                <a:solidFill>
                  <a:srgbClr val="333F48"/>
                </a:solidFill>
                <a:effectLst/>
                <a:uLnTx/>
                <a:uFillTx/>
                <a:latin typeface="+mn-lt"/>
                <a:ea typeface="+mn-ea"/>
                <a:cs typeface="+mn-cs"/>
              </a:rPr>
              <a:t>)</a:t>
            </a:r>
          </a:p>
        </p:txBody>
      </p:sp>
      <p:sp>
        <p:nvSpPr>
          <p:cNvPr id="3" name="Suorakulmio 2">
            <a:extLst>
              <a:ext uri="{FF2B5EF4-FFF2-40B4-BE49-F238E27FC236}">
                <a16:creationId xmlns:a16="http://schemas.microsoft.com/office/drawing/2014/main" id="{28B00A86-77B9-3A81-ED48-38F410622662}"/>
              </a:ext>
              <a:ext uri="{C183D7F6-B498-43B3-948B-1728B52AA6E4}">
                <adec:decorative xmlns:adec="http://schemas.microsoft.com/office/drawing/2017/decorative" val="1"/>
              </a:ext>
            </a:extLst>
          </p:cNvPr>
          <p:cNvSpPr/>
          <p:nvPr/>
        </p:nvSpPr>
        <p:spPr>
          <a:xfrm>
            <a:off x="-3458" y="6446638"/>
            <a:ext cx="6858000" cy="741103"/>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 Placeholder 3">
            <a:extLst>
              <a:ext uri="{FF2B5EF4-FFF2-40B4-BE49-F238E27FC236}">
                <a16:creationId xmlns:a16="http://schemas.microsoft.com/office/drawing/2014/main" id="{56542AB7-A7FE-8AC5-B9A1-8E678E3BC682}"/>
              </a:ext>
            </a:extLst>
          </p:cNvPr>
          <p:cNvSpPr>
            <a:spLocks noGrp="1"/>
          </p:cNvSpPr>
          <p:nvPr>
            <p:ph type="body" idx="13"/>
          </p:nvPr>
        </p:nvSpPr>
        <p:spPr>
          <a:xfrm>
            <a:off x="234159" y="3286208"/>
            <a:ext cx="6382767" cy="4281204"/>
          </a:xfrm>
        </p:spPr>
        <p:txBody>
          <a:bodyPr>
            <a:normAutofit lnSpcReduction="10000"/>
          </a:bodyPr>
          <a:lstStyle/>
          <a:p>
            <a:pPr marL="192881" indent="-192881">
              <a:buFont typeface="Wingdings" panose="05000000000000000000" pitchFamily="2" charset="2"/>
              <a:buChar char="Ø"/>
            </a:pPr>
            <a:r>
              <a:rPr lang="fi-FI" sz="1600" b="0" dirty="0">
                <a:solidFill>
                  <a:srgbClr val="333F48"/>
                </a:solidFill>
                <a:ea typeface="Verdana" panose="020B0604030504040204" pitchFamily="34" charset="0"/>
              </a:rPr>
              <a:t> Vahinkokäynnistysten estäminen (</a:t>
            </a:r>
            <a:r>
              <a:rPr lang="fi-FI" sz="1600" b="0" dirty="0" err="1">
                <a:solidFill>
                  <a:srgbClr val="333F48"/>
                </a:solidFill>
                <a:ea typeface="Verdana" panose="020B0604030504040204" pitchFamily="34" charset="0"/>
              </a:rPr>
              <a:t>Logout</a:t>
            </a:r>
            <a:r>
              <a:rPr lang="fi-FI" sz="1600" b="0" dirty="0">
                <a:solidFill>
                  <a:srgbClr val="333F48"/>
                </a:solidFill>
                <a:ea typeface="Verdana" panose="020B0604030504040204" pitchFamily="34" charset="0"/>
              </a:rPr>
              <a:t> – </a:t>
            </a:r>
            <a:r>
              <a:rPr lang="fi-FI" sz="1600" b="0" dirty="0" err="1">
                <a:solidFill>
                  <a:srgbClr val="333F48"/>
                </a:solidFill>
                <a:ea typeface="Verdana" panose="020B0604030504040204" pitchFamily="34" charset="0"/>
              </a:rPr>
              <a:t>Tagout</a:t>
            </a:r>
            <a:r>
              <a:rPr lang="fi-FI" sz="1600" b="0" dirty="0">
                <a:solidFill>
                  <a:srgbClr val="333F48"/>
                </a:solidFill>
                <a:ea typeface="Verdana" panose="020B0604030504040204" pitchFamily="34" charset="0"/>
              </a:rPr>
              <a:t>) tarkoittaa toimenpiteitä, jotta kone ei voi käynnistyä itse tai vapauttaa energiaa.</a:t>
            </a:r>
          </a:p>
          <a:p>
            <a:pPr marL="192881" indent="-192881">
              <a:buFont typeface="Wingdings" panose="05000000000000000000" pitchFamily="2" charset="2"/>
              <a:buChar char="Ø"/>
            </a:pPr>
            <a:endParaRPr lang="fi-FI" sz="1600" b="0" dirty="0">
              <a:solidFill>
                <a:srgbClr val="333F48"/>
              </a:solidFill>
              <a:ea typeface="Verdana" panose="020B0604030504040204" pitchFamily="34" charset="0"/>
            </a:endParaRPr>
          </a:p>
          <a:p>
            <a:pPr marL="192881" indent="-192881">
              <a:buFont typeface="Wingdings" panose="05000000000000000000" pitchFamily="2" charset="2"/>
              <a:buChar char="Ø"/>
            </a:pPr>
            <a:r>
              <a:rPr lang="fi-FI" sz="1600" b="0" dirty="0">
                <a:solidFill>
                  <a:srgbClr val="333F48"/>
                </a:solidFill>
                <a:ea typeface="Verdana" panose="020B0604030504040204" pitchFamily="34" charset="0"/>
              </a:rPr>
              <a:t>Jos kone menee rikki, sammuta kone, lukitse ja merkitse se (</a:t>
            </a:r>
            <a:r>
              <a:rPr lang="fi-FI" sz="1600" b="0" dirty="0" err="1">
                <a:solidFill>
                  <a:srgbClr val="333F48"/>
                </a:solidFill>
                <a:ea typeface="Verdana" panose="020B0604030504040204" pitchFamily="34" charset="0"/>
              </a:rPr>
              <a:t>Logout</a:t>
            </a:r>
            <a:r>
              <a:rPr lang="fi-FI" sz="1600" b="0" dirty="0">
                <a:solidFill>
                  <a:srgbClr val="333F48"/>
                </a:solidFill>
                <a:ea typeface="Verdana" panose="020B0604030504040204" pitchFamily="34" charset="0"/>
              </a:rPr>
              <a:t> – </a:t>
            </a:r>
            <a:r>
              <a:rPr lang="fi-FI" sz="1600" b="0" dirty="0" err="1">
                <a:solidFill>
                  <a:srgbClr val="333F48"/>
                </a:solidFill>
                <a:ea typeface="Verdana" panose="020B0604030504040204" pitchFamily="34" charset="0"/>
              </a:rPr>
              <a:t>tagout</a:t>
            </a:r>
            <a:r>
              <a:rPr lang="fi-FI" sz="1600" b="0" dirty="0">
                <a:solidFill>
                  <a:srgbClr val="333F48"/>
                </a:solidFill>
                <a:ea typeface="Verdana" panose="020B0604030504040204" pitchFamily="34" charset="0"/>
              </a:rPr>
              <a:t>) &gt; Kukaan ei voi käynnistää konetta.</a:t>
            </a:r>
          </a:p>
          <a:p>
            <a:endParaRPr lang="fi-FI" sz="1600" b="0" dirty="0">
              <a:solidFill>
                <a:srgbClr val="333F48"/>
              </a:solidFill>
              <a:ea typeface="Verdana" panose="020B0604030504040204" pitchFamily="34" charset="0"/>
            </a:endParaRPr>
          </a:p>
          <a:p>
            <a:pPr marL="192881" indent="-192881">
              <a:buFont typeface="Wingdings" panose="05000000000000000000" pitchFamily="2" charset="2"/>
              <a:buChar char="Ø"/>
            </a:pPr>
            <a:r>
              <a:rPr lang="fi-FI" sz="1600" b="0" dirty="0">
                <a:solidFill>
                  <a:srgbClr val="333F48"/>
                </a:solidFill>
                <a:ea typeface="Verdana" panose="020B0604030504040204" pitchFamily="34" charset="0"/>
              </a:rPr>
              <a:t>Ilmoita ongelma esihenkilölle, työnjohdolle tai huoltoon.</a:t>
            </a:r>
          </a:p>
          <a:p>
            <a:pPr marL="192881" indent="-192881">
              <a:buFont typeface="Wingdings" panose="05000000000000000000" pitchFamily="2" charset="2"/>
              <a:buChar char="Ø"/>
            </a:pPr>
            <a:endParaRPr lang="fi-FI" sz="1600" b="0" dirty="0">
              <a:solidFill>
                <a:srgbClr val="333F48"/>
              </a:solidFill>
              <a:ea typeface="Verdana" panose="020B0604030504040204" pitchFamily="34" charset="0"/>
            </a:endParaRPr>
          </a:p>
          <a:p>
            <a:pPr marL="192881" indent="-192881">
              <a:buFont typeface="Wingdings" panose="05000000000000000000" pitchFamily="2" charset="2"/>
              <a:buChar char="Ø"/>
            </a:pPr>
            <a:r>
              <a:rPr lang="fi-FI" sz="1600" b="0" dirty="0">
                <a:solidFill>
                  <a:srgbClr val="333F48"/>
                </a:solidFill>
                <a:ea typeface="Verdana" panose="020B0604030504040204" pitchFamily="34" charset="0"/>
              </a:rPr>
              <a:t>Älä käytä konetta, ennen kuin se on korjattu ja turvallinen!</a:t>
            </a:r>
          </a:p>
          <a:p>
            <a:endParaRPr lang="fi-FI" sz="1600" b="0" dirty="0">
              <a:solidFill>
                <a:srgbClr val="333F48"/>
              </a:solidFill>
              <a:ea typeface="Verdana" panose="020B0604030504040204" pitchFamily="34" charset="0"/>
            </a:endParaRPr>
          </a:p>
          <a:p>
            <a:pPr marL="192881" indent="-192881">
              <a:buFont typeface="Wingdings" panose="05000000000000000000" pitchFamily="2" charset="2"/>
              <a:buChar char="Ø"/>
            </a:pPr>
            <a:r>
              <a:rPr lang="fi-FI" sz="1600" b="0" dirty="0">
                <a:solidFill>
                  <a:srgbClr val="333F48"/>
                </a:solidFill>
                <a:ea typeface="Verdana" panose="020B0604030504040204" pitchFamily="34" charset="0"/>
              </a:rPr>
              <a:t> Vahinkokäynnistysten estäminen täytyy opettaa kaikille uusille työntekijöille. Huolehdi, että osaat.</a:t>
            </a:r>
            <a:br>
              <a:rPr lang="fi-FI" sz="1600" b="0" dirty="0">
                <a:solidFill>
                  <a:srgbClr val="333F48"/>
                </a:solidFill>
                <a:latin typeface="Montserrat" pitchFamily="2" charset="0"/>
              </a:rPr>
            </a:br>
            <a:endParaRPr lang="fi-FI" sz="1600" b="0" dirty="0">
              <a:solidFill>
                <a:srgbClr val="333F48"/>
              </a:solidFill>
              <a:latin typeface="Montserrat" pitchFamily="2" charset="0"/>
            </a:endParaRPr>
          </a:p>
          <a:p>
            <a:pPr marL="192881" indent="-192881">
              <a:buFont typeface="Wingdings" panose="05000000000000000000" pitchFamily="2" charset="2"/>
              <a:buChar char="Ø"/>
            </a:pPr>
            <a:endParaRPr lang="fi-FI" sz="1600" b="0" dirty="0">
              <a:solidFill>
                <a:srgbClr val="333F48"/>
              </a:solidFill>
              <a:latin typeface="Montserrat" pitchFamily="2" charset="0"/>
            </a:endParaRPr>
          </a:p>
          <a:p>
            <a:pPr marL="192881" indent="-192881">
              <a:buFont typeface="Wingdings" panose="05000000000000000000" pitchFamily="2" charset="2"/>
              <a:buChar char="Ø"/>
            </a:pPr>
            <a:endParaRPr lang="fi-FI" sz="1600" b="0" dirty="0">
              <a:solidFill>
                <a:srgbClr val="333F48"/>
              </a:solidFill>
              <a:latin typeface="Montserrat" pitchFamily="2" charset="0"/>
            </a:endParaRPr>
          </a:p>
          <a:p>
            <a:r>
              <a:rPr lang="fi-FI" sz="1600" dirty="0">
                <a:solidFill>
                  <a:srgbClr val="333F48"/>
                </a:solidFill>
              </a:rPr>
              <a:t>Jos koneessa on huoltomerkki, koneeseen ei saa koskea!</a:t>
            </a:r>
          </a:p>
          <a:p>
            <a:endParaRPr lang="fi-FI" sz="1125" dirty="0">
              <a:solidFill>
                <a:srgbClr val="333F48"/>
              </a:solidFill>
            </a:endParaRPr>
          </a:p>
          <a:p>
            <a:r>
              <a:rPr lang="fi-FI" sz="1125" dirty="0">
                <a:solidFill>
                  <a:srgbClr val="333F48"/>
                </a:solidFill>
              </a:rPr>
              <a:t> </a:t>
            </a:r>
          </a:p>
        </p:txBody>
      </p:sp>
      <p:pic>
        <p:nvPicPr>
          <p:cNvPr id="3074" name="Picture 2">
            <a:extLst>
              <a:ext uri="{FF2B5EF4-FFF2-40B4-BE49-F238E27FC236}">
                <a16:creationId xmlns:a16="http://schemas.microsoft.com/office/drawing/2014/main" id="{563A81AD-8D2D-710A-E4D0-D904C995D345}"/>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7" t="5136" r="2404" b="2026"/>
          <a:stretch/>
        </p:blipFill>
        <p:spPr bwMode="auto">
          <a:xfrm>
            <a:off x="1221711" y="1452152"/>
            <a:ext cx="2050199" cy="13902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07">
            <a:extLst>
              <a:ext uri="{FF2B5EF4-FFF2-40B4-BE49-F238E27FC236}">
                <a16:creationId xmlns:a16="http://schemas.microsoft.com/office/drawing/2014/main" id="{726E98F4-C1B1-CFA9-1FC2-55F83E8F7076}"/>
              </a:ext>
              <a:ext uri="{C183D7F6-B498-43B3-948B-1728B52AA6E4}">
                <adec:decorative xmlns:adec="http://schemas.microsoft.com/office/drawing/2017/decorative" val="1"/>
              </a:ext>
            </a:extLst>
          </p:cNvPr>
          <p:cNvPicPr>
            <a:picLocks noChangeArrowheads="1"/>
          </p:cNvPicPr>
          <p:nvPr/>
        </p:nvPicPr>
        <p:blipFill>
          <a:blip r:embed="rId3">
            <a:extLst>
              <a:ext uri="{28A0092B-C50C-407E-A947-70E740481C1C}">
                <a14:useLocalDpi xmlns:a14="http://schemas.microsoft.com/office/drawing/2010/main" val="0"/>
              </a:ext>
            </a:extLst>
          </a:blip>
          <a:srcRect t="1734" r="3110"/>
          <a:stretch/>
        </p:blipFill>
        <p:spPr>
          <a:xfrm>
            <a:off x="4014142" y="1608071"/>
            <a:ext cx="1025617" cy="1078451"/>
          </a:xfrm>
          <a:prstGeom prst="rect">
            <a:avLst/>
          </a:prstGeom>
          <a:noFill/>
        </p:spPr>
      </p:pic>
      <p:sp>
        <p:nvSpPr>
          <p:cNvPr id="10" name="Suunnikas 9">
            <a:extLst>
              <a:ext uri="{FF2B5EF4-FFF2-40B4-BE49-F238E27FC236}">
                <a16:creationId xmlns:a16="http://schemas.microsoft.com/office/drawing/2014/main" id="{F6D42A45-5F51-10F8-13E0-AEB7EF07E386}"/>
              </a:ext>
              <a:ext uri="{C183D7F6-B498-43B3-948B-1728B52AA6E4}">
                <adec:decorative xmlns:adec="http://schemas.microsoft.com/office/drawing/2017/decorative" val="1"/>
              </a:ext>
            </a:extLst>
          </p:cNvPr>
          <p:cNvSpPr/>
          <p:nvPr/>
        </p:nvSpPr>
        <p:spPr>
          <a:xfrm>
            <a:off x="1972489" y="7631716"/>
            <a:ext cx="5263197" cy="133242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11" name="Tekstiruutu 10">
            <a:extLst>
              <a:ext uri="{FF2B5EF4-FFF2-40B4-BE49-F238E27FC236}">
                <a16:creationId xmlns:a16="http://schemas.microsoft.com/office/drawing/2014/main" id="{3E5C3DB4-17E1-844D-9C39-F450F0BB0EE5}"/>
              </a:ext>
            </a:extLst>
          </p:cNvPr>
          <p:cNvSpPr txBox="1"/>
          <p:nvPr/>
        </p:nvSpPr>
        <p:spPr>
          <a:xfrm>
            <a:off x="2482369" y="7695917"/>
            <a:ext cx="4219999" cy="1169551"/>
          </a:xfrm>
          <a:prstGeom prst="rect">
            <a:avLst/>
          </a:prstGeom>
          <a:noFill/>
        </p:spPr>
        <p:txBody>
          <a:bodyPr wrap="square">
            <a:spAutoFit/>
          </a:bodyPr>
          <a:lstStyle/>
          <a:p>
            <a:r>
              <a:rPr lang="fi-FI" sz="1400" b="1" dirty="0">
                <a:solidFill>
                  <a:srgbClr val="333F48"/>
                </a:solidFill>
              </a:rPr>
              <a:t>Estäminen </a:t>
            </a:r>
            <a:r>
              <a:rPr lang="fi-FI" sz="1400" dirty="0">
                <a:solidFill>
                  <a:srgbClr val="333F48"/>
                </a:solidFill>
              </a:rPr>
              <a:t>= Pysäyttää tai huolehtia, että jotain ei tapahdu. </a:t>
            </a:r>
          </a:p>
          <a:p>
            <a:r>
              <a:rPr lang="fi-FI" sz="1400" b="1" dirty="0">
                <a:solidFill>
                  <a:srgbClr val="333F48"/>
                </a:solidFill>
              </a:rPr>
              <a:t>Toimenpide </a:t>
            </a:r>
            <a:r>
              <a:rPr lang="fi-FI" sz="1400" dirty="0">
                <a:solidFill>
                  <a:srgbClr val="333F48"/>
                </a:solidFill>
              </a:rPr>
              <a:t>=</a:t>
            </a:r>
            <a:r>
              <a:rPr lang="fi-FI" sz="1400" b="1" dirty="0">
                <a:solidFill>
                  <a:srgbClr val="333F48"/>
                </a:solidFill>
              </a:rPr>
              <a:t> </a:t>
            </a:r>
            <a:r>
              <a:rPr lang="fi-FI" sz="1400" dirty="0">
                <a:solidFill>
                  <a:srgbClr val="333F48"/>
                </a:solidFill>
              </a:rPr>
              <a:t>Teko tai toiminta, jonka teet.</a:t>
            </a:r>
          </a:p>
          <a:p>
            <a:r>
              <a:rPr lang="fi-FI" sz="1400" b="1" dirty="0">
                <a:solidFill>
                  <a:srgbClr val="333F48"/>
                </a:solidFill>
              </a:rPr>
              <a:t>Lukita</a:t>
            </a:r>
            <a:r>
              <a:rPr lang="fi-FI" sz="1400" dirty="0">
                <a:solidFill>
                  <a:srgbClr val="333F48"/>
                </a:solidFill>
              </a:rPr>
              <a:t> = Laittaa kiinni, sulkea</a:t>
            </a:r>
          </a:p>
          <a:p>
            <a:r>
              <a:rPr lang="fi-FI" sz="1400" b="1" dirty="0">
                <a:solidFill>
                  <a:srgbClr val="333F48"/>
                </a:solidFill>
              </a:rPr>
              <a:t>Eristää</a:t>
            </a:r>
            <a:r>
              <a:rPr lang="fi-FI" sz="1400" dirty="0">
                <a:solidFill>
                  <a:srgbClr val="333F48"/>
                </a:solidFill>
              </a:rPr>
              <a:t> = Rajata alue, johon ei saa mennä.</a:t>
            </a:r>
          </a:p>
        </p:txBody>
      </p:sp>
      <p:pic>
        <p:nvPicPr>
          <p:cNvPr id="5" name="Kuva 4">
            <a:extLst>
              <a:ext uri="{FF2B5EF4-FFF2-40B4-BE49-F238E27FC236}">
                <a16:creationId xmlns:a16="http://schemas.microsoft.com/office/drawing/2014/main" id="{3519DD30-E387-3D93-7551-D765B02E497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Tree>
    <p:extLst>
      <p:ext uri="{BB962C8B-B14F-4D97-AF65-F5344CB8AC3E}">
        <p14:creationId xmlns:p14="http://schemas.microsoft.com/office/powerpoint/2010/main" val="424915309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6506DBE-55B0-A3BF-C64D-F5137E700E0F}"/>
              </a:ext>
            </a:extLst>
          </p:cNvPr>
          <p:cNvSpPr>
            <a:spLocks noGrp="1"/>
          </p:cNvSpPr>
          <p:nvPr>
            <p:ph type="title" idx="4294967295"/>
          </p:nvPr>
        </p:nvSpPr>
        <p:spPr>
          <a:xfrm>
            <a:off x="0" y="82057"/>
            <a:ext cx="6858000" cy="717260"/>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Työpaikan kokoontumispaikka </a:t>
            </a:r>
          </a:p>
        </p:txBody>
      </p:sp>
      <p:sp>
        <p:nvSpPr>
          <p:cNvPr id="13" name="Suorakulmio 12">
            <a:extLst>
              <a:ext uri="{FF2B5EF4-FFF2-40B4-BE49-F238E27FC236}">
                <a16:creationId xmlns:a16="http://schemas.microsoft.com/office/drawing/2014/main" id="{10FEB03F-FF5F-C29C-C397-209352D8EF0A}"/>
              </a:ext>
              <a:ext uri="{C183D7F6-B498-43B3-948B-1728B52AA6E4}">
                <adec:decorative xmlns:adec="http://schemas.microsoft.com/office/drawing/2017/decorative" val="1"/>
              </a:ext>
            </a:extLst>
          </p:cNvPr>
          <p:cNvSpPr/>
          <p:nvPr/>
        </p:nvSpPr>
        <p:spPr>
          <a:xfrm>
            <a:off x="-145657" y="3493061"/>
            <a:ext cx="7210004" cy="955325"/>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C702897-E646-D111-DE7D-68903487A94B}"/>
              </a:ext>
            </a:extLst>
          </p:cNvPr>
          <p:cNvSpPr txBox="1"/>
          <p:nvPr/>
        </p:nvSpPr>
        <p:spPr>
          <a:xfrm>
            <a:off x="212296" y="1235703"/>
            <a:ext cx="6490072" cy="3293209"/>
          </a:xfrm>
          <a:prstGeom prst="rect">
            <a:avLst/>
          </a:prstGeom>
          <a:noFill/>
        </p:spPr>
        <p:txBody>
          <a:bodyPr wrap="square" rtlCol="0">
            <a:spAutoFit/>
          </a:bodyPr>
          <a:lstStyle/>
          <a:p>
            <a:r>
              <a:rPr lang="fi-FI" sz="1600" dirty="0">
                <a:solidFill>
                  <a:srgbClr val="333F48"/>
                </a:solidFill>
                <a:ea typeface="Verdana" panose="020B0604030504040204" pitchFamily="34" charset="0"/>
              </a:rPr>
              <a:t>Katso työpaikan pelastussuunnitelmasta, mihin sinä menet, jos työpaikalla tulee hätätilanne (esim. tulipalo tai muu hälytys).</a:t>
            </a:r>
          </a:p>
          <a:p>
            <a:r>
              <a:rPr lang="fi-FI" sz="1600" dirty="0">
                <a:solidFill>
                  <a:srgbClr val="333F48"/>
                </a:solidFill>
                <a:ea typeface="Verdana" panose="020B0604030504040204" pitchFamily="34" charset="0"/>
              </a:rPr>
              <a:t>Kaikkien täytyy tietää oma kokoontumispaikka!</a:t>
            </a:r>
          </a:p>
          <a:p>
            <a:endParaRPr lang="fi-FI" sz="160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Hätätilanteessa mene omalle kokoontumispaikalle ja odota ohjeita.</a:t>
            </a:r>
          </a:p>
          <a:p>
            <a:r>
              <a:rPr lang="fi-FI" sz="1600" b="1" dirty="0">
                <a:solidFill>
                  <a:srgbClr val="333F48"/>
                </a:solidFill>
                <a:ea typeface="Verdana" panose="020B0604030504040204" pitchFamily="34" charset="0"/>
              </a:rPr>
              <a:t>Älä mene kotiin!</a:t>
            </a:r>
          </a:p>
          <a:p>
            <a:endParaRPr lang="fi-FI" sz="1600" dirty="0">
              <a:solidFill>
                <a:srgbClr val="333F48"/>
              </a:solidFill>
            </a:endParaRPr>
          </a:p>
          <a:p>
            <a:endParaRPr lang="fi-FI" sz="1600" b="1" dirty="0">
              <a:solidFill>
                <a:srgbClr val="333F48"/>
              </a:solidFill>
            </a:endParaRPr>
          </a:p>
          <a:p>
            <a:br>
              <a:rPr lang="fi-FI" sz="1600" b="1" dirty="0">
                <a:solidFill>
                  <a:srgbClr val="333F48"/>
                </a:solidFill>
              </a:rPr>
            </a:br>
            <a:endParaRPr lang="fi-FI" sz="1600" b="1" dirty="0">
              <a:solidFill>
                <a:srgbClr val="333F48"/>
              </a:solidFill>
            </a:endParaRPr>
          </a:p>
          <a:p>
            <a:r>
              <a:rPr lang="fi-FI" sz="1600" b="1" dirty="0">
                <a:solidFill>
                  <a:srgbClr val="333F48"/>
                </a:solidFill>
              </a:rPr>
              <a:t>Pelastustiet on merkitty oviin. Ne näkyvät tarkemmin työpaikan pelastussuunnitelmassa.</a:t>
            </a:r>
            <a:endParaRPr lang="fi-FI" sz="1600" b="1" dirty="0">
              <a:solidFill>
                <a:srgbClr val="333F48"/>
              </a:solidFill>
              <a:cs typeface="Arial"/>
            </a:endParaRPr>
          </a:p>
          <a:p>
            <a:r>
              <a:rPr lang="fi-FI" sz="1600" dirty="0">
                <a:solidFill>
                  <a:srgbClr val="333F48"/>
                </a:solidFill>
                <a:latin typeface="Montserrat" pitchFamily="2" charset="0"/>
              </a:rPr>
              <a:t>  </a:t>
            </a:r>
          </a:p>
        </p:txBody>
      </p:sp>
      <p:sp>
        <p:nvSpPr>
          <p:cNvPr id="2" name="Suunnikas 1">
            <a:extLst>
              <a:ext uri="{FF2B5EF4-FFF2-40B4-BE49-F238E27FC236}">
                <a16:creationId xmlns:a16="http://schemas.microsoft.com/office/drawing/2014/main" id="{8134D7A5-7FF0-52EB-376E-29EBD2F5AE12}"/>
              </a:ext>
              <a:ext uri="{C183D7F6-B498-43B3-948B-1728B52AA6E4}">
                <adec:decorative xmlns:adec="http://schemas.microsoft.com/office/drawing/2017/decorative" val="1"/>
              </a:ext>
            </a:extLst>
          </p:cNvPr>
          <p:cNvSpPr/>
          <p:nvPr/>
        </p:nvSpPr>
        <p:spPr>
          <a:xfrm>
            <a:off x="827902" y="7222656"/>
            <a:ext cx="6490071" cy="148057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6" name="Tekstiruutu 5">
            <a:extLst>
              <a:ext uri="{FF2B5EF4-FFF2-40B4-BE49-F238E27FC236}">
                <a16:creationId xmlns:a16="http://schemas.microsoft.com/office/drawing/2014/main" id="{91FB94F5-A043-564F-5502-8422E007B645}"/>
              </a:ext>
            </a:extLst>
          </p:cNvPr>
          <p:cNvSpPr txBox="1"/>
          <p:nvPr/>
        </p:nvSpPr>
        <p:spPr>
          <a:xfrm>
            <a:off x="1249418" y="7378168"/>
            <a:ext cx="5647038" cy="1169551"/>
          </a:xfrm>
          <a:prstGeom prst="rect">
            <a:avLst/>
          </a:prstGeom>
          <a:noFill/>
        </p:spPr>
        <p:txBody>
          <a:bodyPr wrap="square">
            <a:spAutoFit/>
          </a:bodyPr>
          <a:lstStyle/>
          <a:p>
            <a:r>
              <a:rPr lang="fi-FI" sz="1400" b="1" dirty="0">
                <a:solidFill>
                  <a:srgbClr val="333F48"/>
                </a:solidFill>
                <a:ea typeface="Verdana" panose="020B0604030504040204" pitchFamily="34" charset="0"/>
              </a:rPr>
              <a:t>Hätätilanne </a:t>
            </a:r>
            <a:r>
              <a:rPr lang="fi-FI" sz="1400" dirty="0">
                <a:solidFill>
                  <a:srgbClr val="333F48"/>
                </a:solidFill>
                <a:ea typeface="Verdana" panose="020B0604030504040204" pitchFamily="34" charset="0"/>
              </a:rPr>
              <a:t>= Tulipalo tai muu kriisi, josta täytyy evakuoitua. </a:t>
            </a:r>
            <a:r>
              <a:rPr lang="fi-FI" sz="1400" b="1" dirty="0">
                <a:solidFill>
                  <a:srgbClr val="333F48"/>
                </a:solidFill>
                <a:ea typeface="Verdana" panose="020B0604030504040204" pitchFamily="34" charset="0"/>
              </a:rPr>
              <a:t>Kokoontumispaikka</a:t>
            </a:r>
            <a:r>
              <a:rPr lang="fi-FI" sz="1400" dirty="0">
                <a:solidFill>
                  <a:srgbClr val="333F48"/>
                </a:solidFill>
                <a:ea typeface="Verdana" panose="020B0604030504040204" pitchFamily="34" charset="0"/>
              </a:rPr>
              <a:t> = Kaikki menevät samaan paikkaan yhdessä</a:t>
            </a:r>
          </a:p>
          <a:p>
            <a:r>
              <a:rPr lang="fi-FI" sz="1400" b="1" dirty="0">
                <a:solidFill>
                  <a:srgbClr val="333F48"/>
                </a:solidFill>
                <a:ea typeface="Verdana" panose="020B0604030504040204" pitchFamily="34" charset="0"/>
                <a:cs typeface="Arial"/>
              </a:rPr>
              <a:t>Pelastussuunnitelma</a:t>
            </a:r>
            <a:r>
              <a:rPr lang="fi-FI" sz="1400" dirty="0">
                <a:solidFill>
                  <a:srgbClr val="333F48"/>
                </a:solidFill>
                <a:ea typeface="Verdana" panose="020B0604030504040204" pitchFamily="34" charset="0"/>
                <a:cs typeface="Arial"/>
              </a:rPr>
              <a:t> = Dokumentti, joka kertoo, miten työpaikalla toimitaan, jos tulee hätätilanne. Siinä on myös kartta, josta näkee, mihin täytyy mennä.</a:t>
            </a:r>
          </a:p>
        </p:txBody>
      </p:sp>
      <p:pic>
        <p:nvPicPr>
          <p:cNvPr id="7" name="Kuva 6">
            <a:extLst>
              <a:ext uri="{FF2B5EF4-FFF2-40B4-BE49-F238E27FC236}">
                <a16:creationId xmlns:a16="http://schemas.microsoft.com/office/drawing/2014/main" id="{EC9ADD44-0B3E-2EB9-5EB1-11D2C7ACCBC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pic>
        <p:nvPicPr>
          <p:cNvPr id="11" name="Kuva 10">
            <a:extLst>
              <a:ext uri="{FF2B5EF4-FFF2-40B4-BE49-F238E27FC236}">
                <a16:creationId xmlns:a16="http://schemas.microsoft.com/office/drawing/2014/main" id="{8A0540C6-BE42-8E5F-5D6C-A60400F0FB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19104" y="5277188"/>
            <a:ext cx="3453263" cy="1480576"/>
          </a:xfrm>
          <a:prstGeom prst="rect">
            <a:avLst/>
          </a:prstGeom>
        </p:spPr>
      </p:pic>
    </p:spTree>
    <p:extLst>
      <p:ext uri="{BB962C8B-B14F-4D97-AF65-F5344CB8AC3E}">
        <p14:creationId xmlns:p14="http://schemas.microsoft.com/office/powerpoint/2010/main" val="234195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BE7DE72-2851-0209-D50B-C98F2D871E3D}"/>
              </a:ext>
            </a:extLst>
          </p:cNvPr>
          <p:cNvSpPr>
            <a:spLocks noGrp="1"/>
          </p:cNvSpPr>
          <p:nvPr>
            <p:ph type="title" idx="4294967295"/>
          </p:nvPr>
        </p:nvSpPr>
        <p:spPr>
          <a:xfrm>
            <a:off x="0" y="134983"/>
            <a:ext cx="6858000" cy="577116"/>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Hätätilanteessa toimiminen</a:t>
            </a:r>
          </a:p>
        </p:txBody>
      </p:sp>
      <p:sp>
        <p:nvSpPr>
          <p:cNvPr id="6" name="Suorakulmio 5">
            <a:extLst>
              <a:ext uri="{FF2B5EF4-FFF2-40B4-BE49-F238E27FC236}">
                <a16:creationId xmlns:a16="http://schemas.microsoft.com/office/drawing/2014/main" id="{7FCB6C3D-5659-C6C6-2E28-B6603ECFDF24}"/>
              </a:ext>
              <a:ext uri="{C183D7F6-B498-43B3-948B-1728B52AA6E4}">
                <adec:decorative xmlns:adec="http://schemas.microsoft.com/office/drawing/2017/decorative" val="1"/>
              </a:ext>
            </a:extLst>
          </p:cNvPr>
          <p:cNvSpPr/>
          <p:nvPr/>
        </p:nvSpPr>
        <p:spPr>
          <a:xfrm>
            <a:off x="3412030" y="1069170"/>
            <a:ext cx="3251283" cy="6973343"/>
          </a:xfrm>
          <a:prstGeom prst="rect">
            <a:avLst/>
          </a:prstGeom>
          <a:solidFill>
            <a:srgbClr val="51C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5" name="Suorakulmio 4">
            <a:extLst>
              <a:ext uri="{FF2B5EF4-FFF2-40B4-BE49-F238E27FC236}">
                <a16:creationId xmlns:a16="http://schemas.microsoft.com/office/drawing/2014/main" id="{D5399837-5DBC-96F2-4566-0693CC85C926}"/>
              </a:ext>
              <a:ext uri="{C183D7F6-B498-43B3-948B-1728B52AA6E4}">
                <adec:decorative xmlns:adec="http://schemas.microsoft.com/office/drawing/2017/decorative" val="1"/>
              </a:ext>
            </a:extLst>
          </p:cNvPr>
          <p:cNvSpPr/>
          <p:nvPr/>
        </p:nvSpPr>
        <p:spPr>
          <a:xfrm>
            <a:off x="160747" y="1069170"/>
            <a:ext cx="3251283" cy="6963268"/>
          </a:xfrm>
          <a:prstGeom prst="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p>
        </p:txBody>
      </p:sp>
      <p:sp>
        <p:nvSpPr>
          <p:cNvPr id="2" name="Tekstiruutu 1">
            <a:extLst>
              <a:ext uri="{FF2B5EF4-FFF2-40B4-BE49-F238E27FC236}">
                <a16:creationId xmlns:a16="http://schemas.microsoft.com/office/drawing/2014/main" id="{9EA47EE4-C6A1-09DD-56AE-3D962605236D}"/>
              </a:ext>
            </a:extLst>
          </p:cNvPr>
          <p:cNvSpPr txBox="1"/>
          <p:nvPr/>
        </p:nvSpPr>
        <p:spPr>
          <a:xfrm>
            <a:off x="160747" y="1199798"/>
            <a:ext cx="3251284" cy="5755422"/>
          </a:xfrm>
          <a:prstGeom prst="rect">
            <a:avLst/>
          </a:prstGeom>
          <a:noFill/>
        </p:spPr>
        <p:txBody>
          <a:bodyPr wrap="square" rtlCol="0">
            <a:spAutoFit/>
          </a:bodyPr>
          <a:lstStyle/>
          <a:p>
            <a:r>
              <a:rPr lang="fi-FI" sz="1600" b="1" dirty="0">
                <a:solidFill>
                  <a:srgbClr val="333F48"/>
                </a:solidFill>
              </a:rPr>
              <a:t>Tulipalo:</a:t>
            </a:r>
          </a:p>
          <a:p>
            <a:endParaRPr lang="fi-FI" sz="1600" dirty="0">
              <a:solidFill>
                <a:srgbClr val="333F48"/>
              </a:solidFill>
            </a:endParaRPr>
          </a:p>
          <a:p>
            <a:pPr marL="160734" indent="-160734">
              <a:buFont typeface="Wingdings" panose="05000000000000000000" pitchFamily="2" charset="2"/>
              <a:buChar char="Ø"/>
            </a:pPr>
            <a:r>
              <a:rPr lang="fi-FI" sz="1400" dirty="0">
                <a:solidFill>
                  <a:srgbClr val="333F48"/>
                </a:solidFill>
              </a:rPr>
              <a:t> Älä etsi tavaroita, lähde heti ulos.</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Pelasta ja varoita muita ihmisiä.</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Tee palohälytys tai soita 112.</a:t>
            </a:r>
          </a:p>
          <a:p>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Jos palo on pieni eikä ole esimerkiksi räjähdysvaaraa, aloita alkusammutus. </a:t>
            </a:r>
            <a:r>
              <a:rPr lang="fi-FI" sz="1400" b="1" dirty="0">
                <a:solidFill>
                  <a:srgbClr val="333F48"/>
                </a:solidFill>
              </a:rPr>
              <a:t>Mutta vain</a:t>
            </a:r>
            <a:r>
              <a:rPr lang="fi-FI" sz="1400" dirty="0">
                <a:solidFill>
                  <a:srgbClr val="333F48"/>
                </a:solidFill>
              </a:rPr>
              <a:t>, jos sammutusvälineet ovat lähellä ja osaat varmasti käyttää niitä.</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Mene hätäpoistumistietä kokoontumispaikalle. Käytä poistumistietä, jossa ei ole savua. </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Sulje ovet ja ikkunat, jos on aikaa.</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Tarkista, että kaikki tiimiisi ihmiset tulivat ulos ja kerro palomiehille, jos joku ei tullut ulos. </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Odota kokoontumispaikalla lisäohjeita – älä lähde kotiin!</a:t>
            </a:r>
          </a:p>
        </p:txBody>
      </p:sp>
      <p:sp>
        <p:nvSpPr>
          <p:cNvPr id="4" name="Tekstiruutu 3">
            <a:extLst>
              <a:ext uri="{FF2B5EF4-FFF2-40B4-BE49-F238E27FC236}">
                <a16:creationId xmlns:a16="http://schemas.microsoft.com/office/drawing/2014/main" id="{594431B2-D06C-E570-1D93-D1BA853D6481}"/>
              </a:ext>
            </a:extLst>
          </p:cNvPr>
          <p:cNvSpPr txBox="1"/>
          <p:nvPr/>
        </p:nvSpPr>
        <p:spPr>
          <a:xfrm>
            <a:off x="3491663" y="1199798"/>
            <a:ext cx="3171650" cy="5992026"/>
          </a:xfrm>
          <a:prstGeom prst="rect">
            <a:avLst/>
          </a:prstGeom>
          <a:noFill/>
        </p:spPr>
        <p:txBody>
          <a:bodyPr wrap="square" lIns="51435" tIns="25718" rIns="51435" bIns="25718" rtlCol="0" anchor="t">
            <a:spAutoFit/>
          </a:bodyPr>
          <a:lstStyle/>
          <a:p>
            <a:r>
              <a:rPr lang="fi-FI" sz="1600" b="1" dirty="0">
                <a:solidFill>
                  <a:srgbClr val="333F48"/>
                </a:solidFill>
              </a:rPr>
              <a:t>Tapaturma tai sairauskohtaus:</a:t>
            </a:r>
          </a:p>
          <a:p>
            <a:endParaRPr lang="fi-FI" sz="1600" dirty="0">
              <a:solidFill>
                <a:srgbClr val="333F48"/>
              </a:solidFill>
            </a:endParaRPr>
          </a:p>
          <a:p>
            <a:pPr marL="160734" indent="-160734">
              <a:buFont typeface="Wingdings" panose="05000000000000000000" pitchFamily="2" charset="2"/>
              <a:buChar char="Ø"/>
            </a:pPr>
            <a:r>
              <a:rPr lang="fi-FI" sz="1400" dirty="0">
                <a:solidFill>
                  <a:srgbClr val="333F48"/>
                </a:solidFill>
              </a:rPr>
              <a:t> Selvitä, mitä on tapahtunut. Katso henkilöä, joka tarvitsee apua ja ympäristöä. </a:t>
            </a:r>
            <a:br>
              <a:rPr lang="fi-FI" sz="1400" dirty="0">
                <a:solidFill>
                  <a:srgbClr val="333F48"/>
                </a:solidFill>
              </a:rPr>
            </a:br>
            <a:endParaRPr lang="fi-FI" sz="1400" dirty="0">
              <a:solidFill>
                <a:srgbClr val="333F48"/>
              </a:solidFill>
              <a:cs typeface="Arial"/>
            </a:endParaRPr>
          </a:p>
          <a:p>
            <a:pPr marL="160734" indent="-160734">
              <a:buFont typeface="Wingdings" panose="05000000000000000000" pitchFamily="2" charset="2"/>
              <a:buChar char="Ø"/>
            </a:pPr>
            <a:r>
              <a:rPr lang="fi-FI" sz="1400" dirty="0">
                <a:solidFill>
                  <a:srgbClr val="333F48"/>
                </a:solidFill>
              </a:rPr>
              <a:t> Selvitä, onko ihminen hereillä, ravista varovasti.</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Tarkista, hengittääkö hän tai onko pulssia. Avaa vaatteet, jotka kiristävät. Nosta leukaa ylös, että hän voi hengittää paremmin. </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Soita 112, jos tarvitsee.</a:t>
            </a:r>
            <a:br>
              <a:rPr lang="fi-FI" sz="1400" dirty="0">
                <a:solidFill>
                  <a:srgbClr val="333F48"/>
                </a:solidFill>
              </a:rPr>
            </a:br>
            <a:endParaRPr lang="fi-FI" sz="1400" dirty="0">
              <a:solidFill>
                <a:srgbClr val="333F48"/>
              </a:solidFill>
              <a:cs typeface="Arial"/>
            </a:endParaRPr>
          </a:p>
          <a:p>
            <a:pPr marL="160734" indent="-160734">
              <a:buFont typeface="Wingdings" panose="05000000000000000000" pitchFamily="2" charset="2"/>
              <a:buChar char="Ø"/>
            </a:pPr>
            <a:r>
              <a:rPr lang="fi-FI" sz="1400" dirty="0">
                <a:solidFill>
                  <a:srgbClr val="333F48"/>
                </a:solidFill>
              </a:rPr>
              <a:t> Jos hän ei hengitä, elvytä: paina rintaa 30 kertaa, puhalla suuhun 2 kertaa. Jatka siihen asti, että hän herää tai ambulanssi tulee. </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Opasta ambulanssi ja auttajat oikeaan paikkaan. </a:t>
            </a:r>
            <a:br>
              <a:rPr lang="fi-FI" sz="1400" dirty="0">
                <a:solidFill>
                  <a:srgbClr val="333F48"/>
                </a:solidFill>
              </a:rPr>
            </a:br>
            <a:endParaRPr lang="fi-FI" sz="1400" dirty="0">
              <a:solidFill>
                <a:srgbClr val="333F48"/>
              </a:solidFill>
            </a:endParaRPr>
          </a:p>
          <a:p>
            <a:pPr marL="160734" indent="-160734">
              <a:buFont typeface="Wingdings" panose="05000000000000000000" pitchFamily="2" charset="2"/>
              <a:buChar char="Ø"/>
            </a:pPr>
            <a:r>
              <a:rPr lang="fi-FI" sz="1400" dirty="0">
                <a:solidFill>
                  <a:srgbClr val="333F48"/>
                </a:solidFill>
              </a:rPr>
              <a:t> Kerro ambulanssin hoitajille, mitä on tapahtunut ja mitä on tehty.</a:t>
            </a:r>
          </a:p>
          <a:p>
            <a:endParaRPr lang="fi-FI" sz="900" dirty="0"/>
          </a:p>
          <a:p>
            <a:pPr marL="160734" indent="-160734">
              <a:buFontTx/>
              <a:buChar char="-"/>
            </a:pPr>
            <a:endParaRPr lang="fi-FI" sz="900" dirty="0"/>
          </a:p>
        </p:txBody>
      </p:sp>
      <p:pic>
        <p:nvPicPr>
          <p:cNvPr id="8" name="Kuva 7">
            <a:extLst>
              <a:ext uri="{FF2B5EF4-FFF2-40B4-BE49-F238E27FC236}">
                <a16:creationId xmlns:a16="http://schemas.microsoft.com/office/drawing/2014/main" id="{0805A5ED-8D4C-0635-8611-045F3789421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7" name="Tekstiruutu 6">
            <a:extLst>
              <a:ext uri="{FF2B5EF4-FFF2-40B4-BE49-F238E27FC236}">
                <a16:creationId xmlns:a16="http://schemas.microsoft.com/office/drawing/2014/main" id="{3E526DEA-8FDA-204E-19C2-AED9AF3E48D8}"/>
              </a:ext>
            </a:extLst>
          </p:cNvPr>
          <p:cNvSpPr txBox="1"/>
          <p:nvPr/>
        </p:nvSpPr>
        <p:spPr>
          <a:xfrm>
            <a:off x="485522" y="8278152"/>
            <a:ext cx="5615873" cy="1200329"/>
          </a:xfrm>
          <a:prstGeom prst="rect">
            <a:avLst/>
          </a:prstGeom>
          <a:noFill/>
        </p:spPr>
        <p:txBody>
          <a:bodyPr wrap="square" rtlCol="0">
            <a:spAutoFit/>
          </a:bodyPr>
          <a:lstStyle/>
          <a:p>
            <a:r>
              <a:rPr lang="fi-FI" dirty="0"/>
              <a:t>Ilmoita tapaturmasta aina esihenkilölle!</a:t>
            </a:r>
            <a:br>
              <a:rPr lang="fi-FI" dirty="0"/>
            </a:br>
            <a:endParaRPr lang="fi-FI" dirty="0"/>
          </a:p>
          <a:p>
            <a:r>
              <a:rPr lang="fi-FI" dirty="0"/>
              <a:t>Hän tekee vakuutustodistuksen ja informoi muita työntekijöitä. </a:t>
            </a:r>
          </a:p>
        </p:txBody>
      </p:sp>
    </p:spTree>
    <p:extLst>
      <p:ext uri="{BB962C8B-B14F-4D97-AF65-F5344CB8AC3E}">
        <p14:creationId xmlns:p14="http://schemas.microsoft.com/office/powerpoint/2010/main" val="201641183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C5AC3-1BF8-12BA-A228-E41E24A3B60D}"/>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B9683070-2FFE-0458-676D-3D74B532FCB4}"/>
              </a:ext>
              <a:ext uri="{C183D7F6-B498-43B3-948B-1728B52AA6E4}">
                <adec:decorative xmlns:adec="http://schemas.microsoft.com/office/drawing/2017/decorative" val="1"/>
              </a:ext>
            </a:extLst>
          </p:cNvPr>
          <p:cNvSpPr/>
          <p:nvPr/>
        </p:nvSpPr>
        <p:spPr>
          <a:xfrm>
            <a:off x="0" y="134982"/>
            <a:ext cx="6858000" cy="62958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rgbClr val="333F48"/>
                </a:solidFill>
              </a:rPr>
              <a:t>Hätätilanteessa toimiminen</a:t>
            </a:r>
          </a:p>
        </p:txBody>
      </p:sp>
      <p:sp>
        <p:nvSpPr>
          <p:cNvPr id="18" name="Tekstiruutu 17">
            <a:extLst>
              <a:ext uri="{FF2B5EF4-FFF2-40B4-BE49-F238E27FC236}">
                <a16:creationId xmlns:a16="http://schemas.microsoft.com/office/drawing/2014/main" id="{6DCCE4A5-B164-1616-FE3A-CA440F28905F}"/>
              </a:ext>
            </a:extLst>
          </p:cNvPr>
          <p:cNvSpPr txBox="1"/>
          <p:nvPr/>
        </p:nvSpPr>
        <p:spPr>
          <a:xfrm>
            <a:off x="1706986" y="852668"/>
            <a:ext cx="3872447" cy="369332"/>
          </a:xfrm>
          <a:prstGeom prst="rect">
            <a:avLst/>
          </a:prstGeom>
          <a:noFill/>
        </p:spPr>
        <p:txBody>
          <a:bodyPr wrap="square" rtlCol="0">
            <a:spAutoFit/>
          </a:bodyPr>
          <a:lstStyle/>
          <a:p>
            <a:r>
              <a:rPr lang="fi-FI" b="1" dirty="0">
                <a:solidFill>
                  <a:srgbClr val="333F48"/>
                </a:solidFill>
              </a:rPr>
              <a:t>ELVYTYS: PAINELE JA PUHALLA</a:t>
            </a:r>
          </a:p>
        </p:txBody>
      </p:sp>
      <p:graphicFrame>
        <p:nvGraphicFramePr>
          <p:cNvPr id="10" name="Taulukko 9">
            <a:extLst>
              <a:ext uri="{FF2B5EF4-FFF2-40B4-BE49-F238E27FC236}">
                <a16:creationId xmlns:a16="http://schemas.microsoft.com/office/drawing/2014/main" id="{D1347169-3FF4-63AF-A3B5-FAF7EF492D4F}"/>
              </a:ext>
            </a:extLst>
          </p:cNvPr>
          <p:cNvGraphicFramePr>
            <a:graphicFrameLocks noGrp="1"/>
          </p:cNvGraphicFramePr>
          <p:nvPr>
            <p:extLst>
              <p:ext uri="{D42A27DB-BD31-4B8C-83A1-F6EECF244321}">
                <p14:modId xmlns:p14="http://schemas.microsoft.com/office/powerpoint/2010/main" val="1784970349"/>
              </p:ext>
            </p:extLst>
          </p:nvPr>
        </p:nvGraphicFramePr>
        <p:xfrm>
          <a:off x="445437" y="1405490"/>
          <a:ext cx="5878286" cy="3154153"/>
        </p:xfrm>
        <a:graphic>
          <a:graphicData uri="http://schemas.openxmlformats.org/drawingml/2006/table">
            <a:tbl>
              <a:tblPr firstRow="1" bandRow="1">
                <a:tableStyleId>{ED083AE6-46FA-4A59-8FB0-9F97EB10719F}</a:tableStyleId>
              </a:tblPr>
              <a:tblGrid>
                <a:gridCol w="2939143">
                  <a:extLst>
                    <a:ext uri="{9D8B030D-6E8A-4147-A177-3AD203B41FA5}">
                      <a16:colId xmlns:a16="http://schemas.microsoft.com/office/drawing/2014/main" val="1362984590"/>
                    </a:ext>
                  </a:extLst>
                </a:gridCol>
                <a:gridCol w="2939143">
                  <a:extLst>
                    <a:ext uri="{9D8B030D-6E8A-4147-A177-3AD203B41FA5}">
                      <a16:colId xmlns:a16="http://schemas.microsoft.com/office/drawing/2014/main" val="1649040203"/>
                    </a:ext>
                  </a:extLst>
                </a:gridCol>
              </a:tblGrid>
              <a:tr h="1569769">
                <a:tc>
                  <a:txBody>
                    <a:bodyPr/>
                    <a:lstStyle/>
                    <a:p>
                      <a:endParaRPr lang="fi-FI" sz="600" dirty="0"/>
                    </a:p>
                    <a:p>
                      <a:endParaRPr lang="fi-FI" sz="600" dirty="0"/>
                    </a:p>
                    <a:p>
                      <a:endParaRPr lang="fi-FI" sz="600" dirty="0"/>
                    </a:p>
                    <a:p>
                      <a:endParaRPr lang="fi-FI" sz="600" dirty="0"/>
                    </a:p>
                  </a:txBody>
                  <a:tcPr marL="51435" marR="51435" marT="25718" marB="25718"/>
                </a:tc>
                <a:tc>
                  <a:txBody>
                    <a:bodyPr/>
                    <a:lstStyle/>
                    <a:p>
                      <a:endParaRPr lang="fi-FI" sz="600" dirty="0"/>
                    </a:p>
                    <a:p>
                      <a:endParaRPr lang="fi-FI" sz="600" dirty="0"/>
                    </a:p>
                    <a:p>
                      <a:endParaRPr lang="fi-FI" sz="600" dirty="0"/>
                    </a:p>
                    <a:p>
                      <a:endParaRPr lang="fi-FI" sz="600" dirty="0"/>
                    </a:p>
                    <a:p>
                      <a:endParaRPr lang="fi-FI" sz="600" dirty="0"/>
                    </a:p>
                    <a:p>
                      <a:endParaRPr lang="fi-FI" sz="600" dirty="0"/>
                    </a:p>
                    <a:p>
                      <a:endParaRPr lang="fi-FI" sz="600" dirty="0"/>
                    </a:p>
                    <a:p>
                      <a:endParaRPr lang="fi-FI" sz="600" dirty="0"/>
                    </a:p>
                    <a:p>
                      <a:endParaRPr lang="fi-FI" sz="600" dirty="0"/>
                    </a:p>
                  </a:txBody>
                  <a:tcPr marL="51435" marR="51435" marT="25718" marB="25718"/>
                </a:tc>
                <a:extLst>
                  <a:ext uri="{0D108BD9-81ED-4DB2-BD59-A6C34878D82A}">
                    <a16:rowId xmlns:a16="http://schemas.microsoft.com/office/drawing/2014/main" val="1527146093"/>
                  </a:ext>
                </a:extLst>
              </a:tr>
              <a:tr h="1584384">
                <a:tc>
                  <a:txBody>
                    <a:bodyPr/>
                    <a:lstStyle/>
                    <a:p>
                      <a:endParaRPr lang="fi-FI" sz="1600" b="1" dirty="0">
                        <a:solidFill>
                          <a:srgbClr val="333F48"/>
                        </a:solidFill>
                      </a:endParaRPr>
                    </a:p>
                    <a:p>
                      <a:endParaRPr lang="fi-FI" sz="1600" b="1" dirty="0">
                        <a:solidFill>
                          <a:srgbClr val="333F48"/>
                        </a:solidFill>
                      </a:endParaRPr>
                    </a:p>
                    <a:p>
                      <a:r>
                        <a:rPr lang="fi-FI" sz="1600" b="1" dirty="0">
                          <a:solidFill>
                            <a:srgbClr val="333F48"/>
                          </a:solidFill>
                        </a:rPr>
                        <a:t>Yritä herättää henkilö.</a:t>
                      </a:r>
                    </a:p>
                    <a:p>
                      <a:r>
                        <a:rPr lang="fi-FI" sz="1600" b="1" dirty="0">
                          <a:solidFill>
                            <a:srgbClr val="333F48"/>
                          </a:solidFill>
                        </a:rPr>
                        <a:t>Puhu henkilölle tai ravistele henkilöä varovasti.</a:t>
                      </a:r>
                    </a:p>
                    <a:p>
                      <a:endParaRPr lang="fi-FI" sz="800" b="1" dirty="0">
                        <a:solidFill>
                          <a:srgbClr val="333F48"/>
                        </a:solidFill>
                      </a:endParaRPr>
                    </a:p>
                  </a:txBody>
                  <a:tcPr marL="51435" marR="51435" marT="25718" marB="25718">
                    <a:solidFill>
                      <a:srgbClr val="00B0F0">
                        <a:alpha val="20000"/>
                      </a:srgbClr>
                    </a:solidFill>
                  </a:tcPr>
                </a:tc>
                <a:tc>
                  <a:txBody>
                    <a:bodyPr/>
                    <a:lstStyle/>
                    <a:p>
                      <a:endParaRPr lang="fi-FI" sz="1600" b="1" dirty="0">
                        <a:solidFill>
                          <a:srgbClr val="333F48"/>
                        </a:solidFill>
                      </a:endParaRPr>
                    </a:p>
                    <a:p>
                      <a:endParaRPr lang="fi-FI" sz="1600" b="1" dirty="0">
                        <a:solidFill>
                          <a:srgbClr val="333F48"/>
                        </a:solidFill>
                      </a:endParaRPr>
                    </a:p>
                    <a:p>
                      <a:r>
                        <a:rPr lang="fi-FI" sz="1600" b="1" dirty="0">
                          <a:solidFill>
                            <a:srgbClr val="333F48"/>
                          </a:solidFill>
                        </a:rPr>
                        <a:t>Avaa hengitystie.</a:t>
                      </a:r>
                    </a:p>
                    <a:p>
                      <a:r>
                        <a:rPr lang="fi-FI" sz="1600" b="1" dirty="0">
                          <a:solidFill>
                            <a:srgbClr val="333F48"/>
                          </a:solidFill>
                        </a:rPr>
                        <a:t>Katso, kuuntele ja tunnustele hengitystä.</a:t>
                      </a:r>
                      <a:endParaRPr lang="fi-FI" sz="1600" b="1" dirty="0">
                        <a:solidFill>
                          <a:srgbClr val="333F48"/>
                        </a:solidFill>
                        <a:latin typeface="Montserrat" pitchFamily="2" charset="0"/>
                      </a:endParaRPr>
                    </a:p>
                  </a:txBody>
                  <a:tcPr marL="51435" marR="51435" marT="25718" marB="25718"/>
                </a:tc>
                <a:extLst>
                  <a:ext uri="{0D108BD9-81ED-4DB2-BD59-A6C34878D82A}">
                    <a16:rowId xmlns:a16="http://schemas.microsoft.com/office/drawing/2014/main" val="2737270388"/>
                  </a:ext>
                </a:extLst>
              </a:tr>
            </a:tbl>
          </a:graphicData>
        </a:graphic>
      </p:graphicFrame>
      <p:pic>
        <p:nvPicPr>
          <p:cNvPr id="11" name="Picture 4">
            <a:extLst>
              <a:ext uri="{FF2B5EF4-FFF2-40B4-BE49-F238E27FC236}">
                <a16:creationId xmlns:a16="http://schemas.microsoft.com/office/drawing/2014/main" id="{2AEAA34E-EAA0-3F6D-6B34-BCB51A504876}"/>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762" b="20313" l="14586" r="37701">
                        <a14:foregroundMark x1="34116" y1="6250" x2="33251" y2="5957"/>
                        <a14:foregroundMark x1="21879" y1="12793" x2="18171" y2="16016"/>
                        <a14:foregroundMark x1="18171" y1="16016" x2="21879" y2="13086"/>
                        <a14:foregroundMark x1="21879" y1="13086" x2="21879" y2="13086"/>
                        <a14:foregroundMark x1="20396" y1="12598" x2="19901" y2="12793"/>
                        <a14:foregroundMark x1="15451" y1="12207" x2="20890" y2="14746"/>
                        <a14:foregroundMark x1="20890" y1="14746" x2="15946" y2="16309"/>
                        <a14:foregroundMark x1="15946" y1="16309" x2="14586" y2="15332"/>
                      </a14:backgroundRemoval>
                    </a14:imgEffect>
                  </a14:imgLayer>
                </a14:imgProps>
              </a:ext>
              <a:ext uri="{28A0092B-C50C-407E-A947-70E740481C1C}">
                <a14:useLocalDpi xmlns:a14="http://schemas.microsoft.com/office/drawing/2010/main" val="0"/>
              </a:ext>
            </a:extLst>
          </a:blip>
          <a:srcRect l="17183" t="4654" r="59886" b="77853"/>
          <a:stretch/>
        </p:blipFill>
        <p:spPr bwMode="auto">
          <a:xfrm>
            <a:off x="1214292" y="1401987"/>
            <a:ext cx="1722324" cy="1663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AA07393-59C9-CCAF-93F1-47EC9857449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04" b="37647" l="11037" r="15481">
                        <a14:foregroundMark x1="12667" y1="29804" x2="12667" y2="29882"/>
                      </a14:backgroundRemoval>
                    </a14:imgEffect>
                    <a14:imgEffect>
                      <a14:sharpenSoften amount="25000"/>
                    </a14:imgEffect>
                  </a14:imgLayer>
                </a14:imgProps>
              </a:ext>
              <a:ext uri="{28A0092B-C50C-407E-A947-70E740481C1C}">
                <a14:useLocalDpi xmlns:a14="http://schemas.microsoft.com/office/drawing/2010/main" val="0"/>
              </a:ext>
            </a:extLst>
          </a:blip>
          <a:srcRect l="10484" t="29704" r="83937" b="61414"/>
          <a:stretch/>
        </p:blipFill>
        <p:spPr bwMode="auto">
          <a:xfrm>
            <a:off x="4043229" y="1675113"/>
            <a:ext cx="1722323" cy="1295093"/>
          </a:xfrm>
          <a:prstGeom prst="rect">
            <a:avLst/>
          </a:prstGeom>
          <a:noFill/>
          <a:extLst>
            <a:ext uri="{909E8E84-426E-40DD-AFC4-6F175D3DCCD1}">
              <a14:hiddenFill xmlns:a14="http://schemas.microsoft.com/office/drawing/2010/main">
                <a:solidFill>
                  <a:srgbClr val="FFFFFF"/>
                </a:solidFill>
              </a14:hiddenFill>
            </a:ext>
          </a:extLst>
        </p:spPr>
      </p:pic>
      <p:sp>
        <p:nvSpPr>
          <p:cNvPr id="12" name="Nuoli: Oikea 11">
            <a:extLst>
              <a:ext uri="{FF2B5EF4-FFF2-40B4-BE49-F238E27FC236}">
                <a16:creationId xmlns:a16="http://schemas.microsoft.com/office/drawing/2014/main" id="{4D3623F1-E81E-28E3-A09E-AB8579A3AA13}"/>
              </a:ext>
              <a:ext uri="{C183D7F6-B498-43B3-948B-1728B52AA6E4}">
                <adec:decorative xmlns:adec="http://schemas.microsoft.com/office/drawing/2017/decorative" val="1"/>
              </a:ext>
            </a:extLst>
          </p:cNvPr>
          <p:cNvSpPr/>
          <p:nvPr/>
        </p:nvSpPr>
        <p:spPr>
          <a:xfrm rot="18239756">
            <a:off x="3955560" y="2037730"/>
            <a:ext cx="560012" cy="224565"/>
          </a:xfrm>
          <a:prstGeom prst="rightArrow">
            <a:avLst/>
          </a:prstGeom>
          <a:solidFill>
            <a:srgbClr val="00B0F0"/>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3" name="Nuoli: Oikea 12">
            <a:extLst>
              <a:ext uri="{FF2B5EF4-FFF2-40B4-BE49-F238E27FC236}">
                <a16:creationId xmlns:a16="http://schemas.microsoft.com/office/drawing/2014/main" id="{44EE7452-0ED4-979D-B5B2-0252F57E7BCE}"/>
              </a:ext>
              <a:ext uri="{C183D7F6-B498-43B3-948B-1728B52AA6E4}">
                <adec:decorative xmlns:adec="http://schemas.microsoft.com/office/drawing/2017/decorative" val="1"/>
              </a:ext>
            </a:extLst>
          </p:cNvPr>
          <p:cNvSpPr/>
          <p:nvPr/>
        </p:nvSpPr>
        <p:spPr>
          <a:xfrm rot="2839585">
            <a:off x="5584770" y="2501919"/>
            <a:ext cx="405077" cy="192023"/>
          </a:xfrm>
          <a:prstGeom prst="rightArrow">
            <a:avLst/>
          </a:prstGeom>
          <a:solidFill>
            <a:srgbClr val="00B0F0"/>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4" name="Vuokaaviosymboli: Liitin 13">
            <a:extLst>
              <a:ext uri="{FF2B5EF4-FFF2-40B4-BE49-F238E27FC236}">
                <a16:creationId xmlns:a16="http://schemas.microsoft.com/office/drawing/2014/main" id="{49856374-EAC1-1BE8-94F0-CD32A16450EB}"/>
              </a:ext>
              <a:ext uri="{C183D7F6-B498-43B3-948B-1728B52AA6E4}">
                <adec:decorative xmlns:adec="http://schemas.microsoft.com/office/drawing/2017/decorative" val="1"/>
              </a:ext>
            </a:extLst>
          </p:cNvPr>
          <p:cNvSpPr/>
          <p:nvPr/>
        </p:nvSpPr>
        <p:spPr>
          <a:xfrm>
            <a:off x="521213" y="1489760"/>
            <a:ext cx="635764" cy="545021"/>
          </a:xfrm>
          <a:prstGeom prst="flowChartConnector">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rgbClr val="333F48"/>
                </a:solidFill>
              </a:rPr>
              <a:t>1</a:t>
            </a:r>
          </a:p>
        </p:txBody>
      </p:sp>
      <p:graphicFrame>
        <p:nvGraphicFramePr>
          <p:cNvPr id="2" name="Taulukko 1">
            <a:extLst>
              <a:ext uri="{FF2B5EF4-FFF2-40B4-BE49-F238E27FC236}">
                <a16:creationId xmlns:a16="http://schemas.microsoft.com/office/drawing/2014/main" id="{FA7D5927-CD36-2CB0-1E97-6CD0E5382575}"/>
              </a:ext>
            </a:extLst>
          </p:cNvPr>
          <p:cNvGraphicFramePr>
            <a:graphicFrameLocks noGrp="1"/>
          </p:cNvGraphicFramePr>
          <p:nvPr>
            <p:extLst>
              <p:ext uri="{D42A27DB-BD31-4B8C-83A1-F6EECF244321}">
                <p14:modId xmlns:p14="http://schemas.microsoft.com/office/powerpoint/2010/main" val="1997357151"/>
              </p:ext>
            </p:extLst>
          </p:nvPr>
        </p:nvGraphicFramePr>
        <p:xfrm>
          <a:off x="445437" y="4559643"/>
          <a:ext cx="5878286" cy="4065373"/>
        </p:xfrm>
        <a:graphic>
          <a:graphicData uri="http://schemas.openxmlformats.org/drawingml/2006/table">
            <a:tbl>
              <a:tblPr firstRow="1" bandRow="1">
                <a:tableStyleId>{ED083AE6-46FA-4A59-8FB0-9F97EB10719F}</a:tableStyleId>
              </a:tblPr>
              <a:tblGrid>
                <a:gridCol w="2299063">
                  <a:extLst>
                    <a:ext uri="{9D8B030D-6E8A-4147-A177-3AD203B41FA5}">
                      <a16:colId xmlns:a16="http://schemas.microsoft.com/office/drawing/2014/main" val="1246805049"/>
                    </a:ext>
                  </a:extLst>
                </a:gridCol>
                <a:gridCol w="3579223">
                  <a:extLst>
                    <a:ext uri="{9D8B030D-6E8A-4147-A177-3AD203B41FA5}">
                      <a16:colId xmlns:a16="http://schemas.microsoft.com/office/drawing/2014/main" val="3704930912"/>
                    </a:ext>
                  </a:extLst>
                </a:gridCol>
              </a:tblGrid>
              <a:tr h="2024362">
                <a:tc>
                  <a:txBody>
                    <a:bodyPr/>
                    <a:lstStyle/>
                    <a:p>
                      <a:endParaRPr lang="fi-FI" sz="600" dirty="0"/>
                    </a:p>
                  </a:txBody>
                  <a:tcPr marL="51435" marR="51435" marT="25718" marB="25718"/>
                </a:tc>
                <a:tc>
                  <a:txBody>
                    <a:bodyPr/>
                    <a:lstStyle/>
                    <a:p>
                      <a:endParaRPr lang="fi-FI" sz="600" dirty="0"/>
                    </a:p>
                  </a:txBody>
                  <a:tcPr marL="51435" marR="51435" marT="25718" marB="25718"/>
                </a:tc>
                <a:extLst>
                  <a:ext uri="{0D108BD9-81ED-4DB2-BD59-A6C34878D82A}">
                    <a16:rowId xmlns:a16="http://schemas.microsoft.com/office/drawing/2014/main" val="1527146093"/>
                  </a:ext>
                </a:extLst>
              </a:tr>
              <a:tr h="2041011">
                <a:tc>
                  <a:txBody>
                    <a:bodyPr/>
                    <a:lstStyle/>
                    <a:p>
                      <a:endParaRPr lang="fi-FI" sz="1600" b="1" dirty="0">
                        <a:solidFill>
                          <a:srgbClr val="333F48"/>
                        </a:solidFill>
                      </a:endParaRPr>
                    </a:p>
                    <a:p>
                      <a:endParaRPr lang="fi-FI" sz="1600" b="1" dirty="0">
                        <a:solidFill>
                          <a:srgbClr val="333F48"/>
                        </a:solidFill>
                      </a:endParaRPr>
                    </a:p>
                    <a:p>
                      <a:r>
                        <a:rPr lang="fi-FI" sz="1600" b="1" dirty="0">
                          <a:solidFill>
                            <a:srgbClr val="333F48"/>
                          </a:solidFill>
                        </a:rPr>
                        <a:t>Soita hätänumeroon.</a:t>
                      </a:r>
                    </a:p>
                    <a:p>
                      <a:r>
                        <a:rPr lang="fi-FI" sz="1600" b="1" dirty="0">
                          <a:solidFill>
                            <a:srgbClr val="333F48"/>
                          </a:solidFill>
                        </a:rPr>
                        <a:t>Kuuntele ja noudata puhelun ohjeita.</a:t>
                      </a:r>
                      <a:endParaRPr lang="fi-FI" sz="1600" b="1" dirty="0">
                        <a:solidFill>
                          <a:srgbClr val="333F48"/>
                        </a:solidFill>
                        <a:latin typeface="Montserrat" pitchFamily="2" charset="0"/>
                      </a:endParaRPr>
                    </a:p>
                  </a:txBody>
                  <a:tcPr marL="51435" marR="51435" marT="25718" marB="25718">
                    <a:solidFill>
                      <a:srgbClr val="00B0F0">
                        <a:alpha val="20000"/>
                      </a:srgbClr>
                    </a:solidFill>
                  </a:tcPr>
                </a:tc>
                <a:tc>
                  <a:txBody>
                    <a:bodyPr/>
                    <a:lstStyle/>
                    <a:p>
                      <a:endParaRPr lang="fi-FI" sz="1600" b="1" dirty="0">
                        <a:solidFill>
                          <a:srgbClr val="333F48"/>
                        </a:solidFill>
                      </a:endParaRPr>
                    </a:p>
                    <a:p>
                      <a:endParaRPr lang="fi-FI" sz="1600" b="1" dirty="0">
                        <a:solidFill>
                          <a:srgbClr val="333F48"/>
                        </a:solidFill>
                      </a:endParaRPr>
                    </a:p>
                    <a:p>
                      <a:r>
                        <a:rPr lang="fi-FI" sz="1600" b="1" dirty="0">
                          <a:solidFill>
                            <a:srgbClr val="333F48"/>
                          </a:solidFill>
                        </a:rPr>
                        <a:t>Jos henkilö ei hengitä, aloita elvytys.</a:t>
                      </a:r>
                    </a:p>
                    <a:p>
                      <a:r>
                        <a:rPr lang="fi-FI" sz="1600" b="1" dirty="0">
                          <a:solidFill>
                            <a:srgbClr val="333F48"/>
                          </a:solidFill>
                        </a:rPr>
                        <a:t>Painele 30 kertaa, puhalla 2 kertaa.</a:t>
                      </a:r>
                    </a:p>
                    <a:p>
                      <a:r>
                        <a:rPr lang="fi-FI" sz="1600" b="1" dirty="0">
                          <a:solidFill>
                            <a:srgbClr val="333F48"/>
                          </a:solidFill>
                        </a:rPr>
                        <a:t>Jatka painelu-puhallusta, kunnes ambulanssi tulee tai henkilö hengittää.</a:t>
                      </a:r>
                      <a:endParaRPr lang="fi-FI" sz="1600" b="1" dirty="0">
                        <a:solidFill>
                          <a:srgbClr val="333F48"/>
                        </a:solidFill>
                        <a:latin typeface="Montserrat" pitchFamily="2" charset="0"/>
                      </a:endParaRPr>
                    </a:p>
                  </a:txBody>
                  <a:tcPr marL="51435" marR="51435" marT="25718" marB="25718"/>
                </a:tc>
                <a:extLst>
                  <a:ext uri="{0D108BD9-81ED-4DB2-BD59-A6C34878D82A}">
                    <a16:rowId xmlns:a16="http://schemas.microsoft.com/office/drawing/2014/main" val="2737270388"/>
                  </a:ext>
                </a:extLst>
              </a:tr>
            </a:tbl>
          </a:graphicData>
        </a:graphic>
      </p:graphicFrame>
      <p:pic>
        <p:nvPicPr>
          <p:cNvPr id="5" name="Picture 4">
            <a:extLst>
              <a:ext uri="{FF2B5EF4-FFF2-40B4-BE49-F238E27FC236}">
                <a16:creationId xmlns:a16="http://schemas.microsoft.com/office/drawing/2014/main" id="{BB153599-B59E-A091-AD7D-7BBBC85C9508}"/>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699" b="19795" l="46140" r="61788"/>
                    </a14:imgEffect>
                  </a14:imgLayer>
                </a14:imgProps>
              </a:ext>
              <a:ext uri="{28A0092B-C50C-407E-A947-70E740481C1C}">
                <a14:useLocalDpi xmlns:a14="http://schemas.microsoft.com/office/drawing/2010/main" val="0"/>
              </a:ext>
            </a:extLst>
          </a:blip>
          <a:srcRect l="44184" t="6187" r="36256" b="78693"/>
          <a:stretch/>
        </p:blipFill>
        <p:spPr bwMode="auto">
          <a:xfrm>
            <a:off x="1067202" y="4811745"/>
            <a:ext cx="1611372" cy="1576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BBE0E45-4DCA-3D56-C2EA-5ACB73ED5C2E}"/>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00" t="14001" r="31100" b="14001"/>
          <a:stretch/>
        </p:blipFill>
        <p:spPr bwMode="auto">
          <a:xfrm>
            <a:off x="604642" y="5555550"/>
            <a:ext cx="788298" cy="788298"/>
          </a:xfrm>
          <a:prstGeom prst="ellipse">
            <a:avLst/>
          </a:prstGeom>
          <a:ln w="38100" cap="rnd">
            <a:solidFill>
              <a:srgbClr val="96C11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4CCFBF9-75E1-0C77-19A6-F8C46E047045}"/>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73926" b="89551" l="17429" r="36218">
                        <a14:foregroundMark x1="28834" y1="75177" x2="27714" y2="75480"/>
                        <a14:foregroundMark x1="27199" y1="75124" x2="27524" y2="74998"/>
                        <a14:foregroundMark x1="27194" y1="85156" x2="27194" y2="85156"/>
                        <a14:foregroundMark x1="27441" y1="84863" x2="28307" y2="89355"/>
                        <a14:foregroundMark x1="28307" y1="89355" x2="23460" y2="90547"/>
                        <a14:foregroundMark x1="18303" y1="88828" x2="27194" y2="85449"/>
                        <a14:backgroundMark x1="28430" y1="73926" x2="28925" y2="74023"/>
                        <a14:backgroundMark x1="26452" y1="74902" x2="25958" y2="75098"/>
                        <a14:backgroundMark x1="21014" y1="89746" x2="20766" y2="89746"/>
                        <a14:backgroundMark x1="26205" y1="75293" x2="26329" y2="75391"/>
                        <a14:backgroundMark x1="26329" y1="75000" x2="25958" y2="75098"/>
                        <a14:backgroundMark x1="26452" y1="74609" x2="21879" y2="77637"/>
                        <a14:backgroundMark x1="21879" y1="77637" x2="26205" y2="74414"/>
                        <a14:backgroundMark x1="26205" y1="74414" x2="26205" y2="74609"/>
                        <a14:backgroundMark x1="27936" y1="73535" x2="34363" y2="74414"/>
                        <a14:backgroundMark x1="34363" y1="74414" x2="28801" y2="72949"/>
                        <a14:backgroundMark x1="28801" y1="72949" x2="28059" y2="73340"/>
                        <a14:backgroundMark x1="21879" y1="89648" x2="21632" y2="89648"/>
                        <a14:backgroundMark x1="17182" y1="90234" x2="23115" y2="90137"/>
                        <a14:backgroundMark x1="23115" y1="90137" x2="17553" y2="90430"/>
                        <a14:backgroundMark x1="17553" y1="90430" x2="17182" y2="90332"/>
                        <a14:backgroundMark x1="29172" y1="89648" x2="28801" y2="89551"/>
                      </a14:backgroundRemoval>
                    </a14:imgEffect>
                  </a14:imgLayer>
                </a14:imgProps>
              </a:ext>
              <a:ext uri="{28A0092B-C50C-407E-A947-70E740481C1C}">
                <a14:useLocalDpi xmlns:a14="http://schemas.microsoft.com/office/drawing/2010/main" val="0"/>
              </a:ext>
            </a:extLst>
          </a:blip>
          <a:srcRect l="17127" t="73978" r="61458" b="8528"/>
          <a:stretch/>
        </p:blipFill>
        <p:spPr bwMode="auto">
          <a:xfrm>
            <a:off x="3056009" y="4683534"/>
            <a:ext cx="1764392" cy="1744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A05E7CA-3A83-5FD4-1733-0E01F974B39C}"/>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BEBA8EAE-BF5A-486C-A8C5-ECC9F3942E4B}">
                <a14:imgProps xmlns:a14="http://schemas.microsoft.com/office/drawing/2010/main">
                  <a14:imgLayer r:embed="rId3">
                    <a14:imgEffect>
                      <a14:backgroundRemoval t="76758" b="88086" l="44747" r="62794">
                        <a14:foregroundMark x1="62546" y1="78613" x2="62794" y2="78711"/>
                        <a14:foregroundMark x1="44994" y1="79883" x2="52658" y2="84180"/>
                        <a14:foregroundMark x1="52658" y1="84180" x2="47342" y2="87891"/>
                        <a14:foregroundMark x1="47342" y1="87891" x2="44747" y2="81738"/>
                        <a14:foregroundMark x1="44747" y1="81738" x2="44747" y2="79980"/>
                        <a14:foregroundMark x1="49073" y1="86523" x2="45859" y2="87109"/>
                        <a14:foregroundMark x1="48826" y1="87012" x2="48702" y2="86621"/>
                      </a14:backgroundRemoval>
                    </a14:imgEffect>
                  </a14:imgLayer>
                </a14:imgProps>
              </a:ext>
              <a:ext uri="{28A0092B-C50C-407E-A947-70E740481C1C}">
                <a14:useLocalDpi xmlns:a14="http://schemas.microsoft.com/office/drawing/2010/main" val="0"/>
              </a:ext>
            </a:extLst>
          </a:blip>
          <a:srcRect l="43266" t="75432" r="35319" b="10433"/>
          <a:stretch/>
        </p:blipFill>
        <p:spPr bwMode="auto">
          <a:xfrm>
            <a:off x="4564529" y="5022354"/>
            <a:ext cx="1686498" cy="1408900"/>
          </a:xfrm>
          <a:prstGeom prst="rect">
            <a:avLst/>
          </a:prstGeom>
          <a:noFill/>
          <a:extLst>
            <a:ext uri="{909E8E84-426E-40DD-AFC4-6F175D3DCCD1}">
              <a14:hiddenFill xmlns:a14="http://schemas.microsoft.com/office/drawing/2010/main">
                <a:solidFill>
                  <a:srgbClr val="FFFFFF"/>
                </a:solidFill>
              </a14:hiddenFill>
            </a:ext>
          </a:extLst>
        </p:spPr>
      </p:pic>
      <p:sp>
        <p:nvSpPr>
          <p:cNvPr id="4" name="Vuokaaviosymboli: Liitin 3">
            <a:extLst>
              <a:ext uri="{FF2B5EF4-FFF2-40B4-BE49-F238E27FC236}">
                <a16:creationId xmlns:a16="http://schemas.microsoft.com/office/drawing/2014/main" id="{B482485B-A4DF-8169-D4CD-52580AF7B4BD}"/>
              </a:ext>
              <a:ext uri="{C183D7F6-B498-43B3-948B-1728B52AA6E4}">
                <adec:decorative xmlns:adec="http://schemas.microsoft.com/office/drawing/2017/decorative" val="1"/>
              </a:ext>
            </a:extLst>
          </p:cNvPr>
          <p:cNvSpPr/>
          <p:nvPr/>
        </p:nvSpPr>
        <p:spPr>
          <a:xfrm>
            <a:off x="3429000" y="1489759"/>
            <a:ext cx="635764" cy="545021"/>
          </a:xfrm>
          <a:prstGeom prst="flowChartConnector">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rgbClr val="333F48"/>
                </a:solidFill>
              </a:rPr>
              <a:t>2</a:t>
            </a:r>
          </a:p>
        </p:txBody>
      </p:sp>
      <p:sp>
        <p:nvSpPr>
          <p:cNvPr id="8" name="Vuokaaviosymboli: Liitin 7">
            <a:extLst>
              <a:ext uri="{FF2B5EF4-FFF2-40B4-BE49-F238E27FC236}">
                <a16:creationId xmlns:a16="http://schemas.microsoft.com/office/drawing/2014/main" id="{8C38B0F0-749C-BC9C-0EA6-0C728BCE0FEC}"/>
              </a:ext>
              <a:ext uri="{C183D7F6-B498-43B3-948B-1728B52AA6E4}">
                <adec:decorative xmlns:adec="http://schemas.microsoft.com/office/drawing/2017/decorative" val="1"/>
              </a:ext>
            </a:extLst>
          </p:cNvPr>
          <p:cNvSpPr/>
          <p:nvPr/>
        </p:nvSpPr>
        <p:spPr>
          <a:xfrm>
            <a:off x="534277" y="4680489"/>
            <a:ext cx="635764" cy="545021"/>
          </a:xfrm>
          <a:prstGeom prst="flowChartConnector">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rgbClr val="333F48"/>
                </a:solidFill>
              </a:rPr>
              <a:t>3</a:t>
            </a:r>
          </a:p>
        </p:txBody>
      </p:sp>
      <p:sp>
        <p:nvSpPr>
          <p:cNvPr id="9" name="Vuokaaviosymboli: Liitin 8">
            <a:extLst>
              <a:ext uri="{FF2B5EF4-FFF2-40B4-BE49-F238E27FC236}">
                <a16:creationId xmlns:a16="http://schemas.microsoft.com/office/drawing/2014/main" id="{0E3DF46C-F36F-51A8-0F5E-592054772728}"/>
              </a:ext>
              <a:ext uri="{C183D7F6-B498-43B3-948B-1728B52AA6E4}">
                <adec:decorative xmlns:adec="http://schemas.microsoft.com/office/drawing/2017/decorative" val="1"/>
              </a:ext>
            </a:extLst>
          </p:cNvPr>
          <p:cNvSpPr/>
          <p:nvPr/>
        </p:nvSpPr>
        <p:spPr>
          <a:xfrm>
            <a:off x="2836507" y="4681580"/>
            <a:ext cx="635764" cy="545021"/>
          </a:xfrm>
          <a:prstGeom prst="flowChartConnector">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rgbClr val="333F48"/>
                </a:solidFill>
              </a:rPr>
              <a:t>4</a:t>
            </a:r>
          </a:p>
        </p:txBody>
      </p:sp>
      <p:pic>
        <p:nvPicPr>
          <p:cNvPr id="15" name="Kuva 14">
            <a:extLst>
              <a:ext uri="{FF2B5EF4-FFF2-40B4-BE49-F238E27FC236}">
                <a16:creationId xmlns:a16="http://schemas.microsoft.com/office/drawing/2014/main" id="{94C2C222-D839-FDA7-C2F7-86D42274002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Tree>
    <p:extLst>
      <p:ext uri="{BB962C8B-B14F-4D97-AF65-F5344CB8AC3E}">
        <p14:creationId xmlns:p14="http://schemas.microsoft.com/office/powerpoint/2010/main" val="331301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75B78E-4AD0-5FD8-DF38-DFF487384BAD}"/>
              </a:ext>
            </a:extLst>
          </p:cNvPr>
          <p:cNvSpPr>
            <a:spLocks noGrp="1"/>
          </p:cNvSpPr>
          <p:nvPr>
            <p:ph type="title" idx="4294967295"/>
          </p:nvPr>
        </p:nvSpPr>
        <p:spPr>
          <a:xfrm>
            <a:off x="0" y="134982"/>
            <a:ext cx="6858000" cy="571587"/>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i-FI" sz="2400" b="1" dirty="0">
                <a:solidFill>
                  <a:srgbClr val="333F48"/>
                </a:solidFill>
                <a:ea typeface="Verdana" panose="020B0604030504040204" pitchFamily="34" charset="0"/>
              </a:rPr>
              <a:t>Yleinen hätänumero 112</a:t>
            </a:r>
            <a:endParaRPr kumimoji="0" lang="fi-FI" sz="2400" b="1" i="0" u="none" strike="noStrike" kern="1200" cap="none" spc="0" normalizeH="0" baseline="0" noProof="0" dirty="0">
              <a:ln>
                <a:noFill/>
              </a:ln>
              <a:solidFill>
                <a:srgbClr val="333F48"/>
              </a:solidFill>
              <a:effectLst/>
              <a:uLnTx/>
              <a:uFillTx/>
              <a:latin typeface="+mn-lt"/>
              <a:ea typeface="Verdana" panose="020B0604030504040204" pitchFamily="34" charset="0"/>
              <a:cs typeface="+mn-cs"/>
            </a:endParaRPr>
          </a:p>
        </p:txBody>
      </p:sp>
      <p:sp>
        <p:nvSpPr>
          <p:cNvPr id="4" name="Tekstiruutu 3">
            <a:extLst>
              <a:ext uri="{FF2B5EF4-FFF2-40B4-BE49-F238E27FC236}">
                <a16:creationId xmlns:a16="http://schemas.microsoft.com/office/drawing/2014/main" id="{AB293C88-7D15-D94D-619A-EDD832099888}"/>
              </a:ext>
            </a:extLst>
          </p:cNvPr>
          <p:cNvSpPr txBox="1"/>
          <p:nvPr/>
        </p:nvSpPr>
        <p:spPr>
          <a:xfrm>
            <a:off x="666682" y="901008"/>
            <a:ext cx="5956651" cy="7017306"/>
          </a:xfrm>
          <a:prstGeom prst="rect">
            <a:avLst/>
          </a:prstGeom>
          <a:noFill/>
        </p:spPr>
        <p:txBody>
          <a:bodyPr wrap="square" rtlCol="0">
            <a:spAutoFit/>
          </a:bodyPr>
          <a:lstStyle/>
          <a:p>
            <a:r>
              <a:rPr lang="fi-FI" b="1" dirty="0">
                <a:solidFill>
                  <a:srgbClr val="333F48"/>
                </a:solidFill>
                <a:ea typeface="Verdana" panose="020B0604030504040204" pitchFamily="34" charset="0"/>
              </a:rPr>
              <a:t>YLEISEEN HÄTÄNUMEROON 112 SOITTAMINEN:</a:t>
            </a:r>
          </a:p>
          <a:p>
            <a:endParaRPr lang="fi-FI" dirty="0">
              <a:solidFill>
                <a:schemeClr val="bg2">
                  <a:lumMod val="10000"/>
                </a:schemeClr>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Mitä on tapahtunut?</a:t>
            </a:r>
            <a:br>
              <a:rPr lang="fi-FI" b="1" dirty="0">
                <a:solidFill>
                  <a:srgbClr val="333F48"/>
                </a:solidFill>
                <a:ea typeface="Verdana" panose="020B0604030504040204" pitchFamily="34" charset="0"/>
              </a:rPr>
            </a:br>
            <a:endParaRPr lang="fi-FI" b="1" dirty="0">
              <a:solidFill>
                <a:srgbClr val="333F48"/>
              </a:solidFill>
              <a:ea typeface="Verdana" panose="020B0604030504040204" pitchFamily="34" charset="0"/>
            </a:endParaRPr>
          </a:p>
          <a:p>
            <a:pPr marL="417909" lvl="1" indent="-160734">
              <a:buFont typeface="Wingdings" panose="05000000000000000000" pitchFamily="2" charset="2"/>
              <a:buChar char="Ø"/>
            </a:pPr>
            <a:r>
              <a:rPr lang="fi-FI" dirty="0">
                <a:solidFill>
                  <a:srgbClr val="333F48"/>
                </a:solidFill>
                <a:ea typeface="Verdana" panose="020B0604030504040204" pitchFamily="34" charset="0"/>
              </a:rPr>
              <a:t> Kerro millainen hätätilanne on. Tarvitaanko poliisi, palokunta vai ambulanssi?  </a:t>
            </a:r>
          </a:p>
          <a:p>
            <a:pPr marL="257175" lvl="1"/>
            <a:endParaRPr lang="fi-FI" dirty="0">
              <a:solidFill>
                <a:srgbClr val="333F48"/>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Kerro kuka olet ja mistä soitat.</a:t>
            </a:r>
            <a:br>
              <a:rPr lang="fi-FI" b="1" dirty="0">
                <a:solidFill>
                  <a:srgbClr val="333F48"/>
                </a:solidFill>
                <a:ea typeface="Verdana" panose="020B0604030504040204" pitchFamily="34" charset="0"/>
              </a:rPr>
            </a:br>
            <a:endParaRPr lang="fi-FI" b="1" dirty="0">
              <a:solidFill>
                <a:srgbClr val="333F48"/>
              </a:solidFill>
              <a:ea typeface="Verdana" panose="020B0604030504040204" pitchFamily="34" charset="0"/>
            </a:endParaRPr>
          </a:p>
          <a:p>
            <a:pPr marL="417909" lvl="1" indent="-160734">
              <a:buFont typeface="Wingdings" panose="05000000000000000000" pitchFamily="2" charset="2"/>
              <a:buChar char="Ø"/>
            </a:pPr>
            <a:r>
              <a:rPr lang="fi-FI" dirty="0">
                <a:solidFill>
                  <a:srgbClr val="333F48"/>
                </a:solidFill>
                <a:ea typeface="Verdana" panose="020B0604030504040204" pitchFamily="34" charset="0"/>
              </a:rPr>
              <a:t> Osoite ja kaupunki</a:t>
            </a:r>
          </a:p>
          <a:p>
            <a:pPr marL="417909" lvl="1" indent="-160734">
              <a:buFont typeface="Wingdings" panose="05000000000000000000" pitchFamily="2" charset="2"/>
              <a:buChar char="Ø"/>
            </a:pPr>
            <a:r>
              <a:rPr lang="fi-FI" dirty="0">
                <a:solidFill>
                  <a:srgbClr val="333F48"/>
                </a:solidFill>
                <a:ea typeface="Verdana" panose="020B0604030504040204" pitchFamily="34" charset="0"/>
              </a:rPr>
              <a:t> Kerro, miten apu löytää paikalle. </a:t>
            </a:r>
          </a:p>
          <a:p>
            <a:pPr lvl="1"/>
            <a:endParaRPr lang="fi-FI" dirty="0">
              <a:solidFill>
                <a:srgbClr val="333F48"/>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Vastaa kysymyksiin, joita hätäkeskus kysyy.</a:t>
            </a:r>
          </a:p>
          <a:p>
            <a:endParaRPr lang="fi-FI" b="1" dirty="0">
              <a:solidFill>
                <a:srgbClr val="333F48"/>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Tee, mitä hätäkeskus sanoo.</a:t>
            </a:r>
          </a:p>
          <a:p>
            <a:pPr marL="160734" indent="-160734">
              <a:buFont typeface="Wingdings" panose="05000000000000000000" pitchFamily="2" charset="2"/>
              <a:buChar char="Ø"/>
            </a:pPr>
            <a:endParaRPr lang="fi-FI" b="1" dirty="0">
              <a:solidFill>
                <a:srgbClr val="333F48"/>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Älä laita puhelinta pois ennen kuin hätäkeskus sanoo.</a:t>
            </a:r>
          </a:p>
          <a:p>
            <a:pPr marL="417909" lvl="1" indent="-160734">
              <a:buFont typeface="Wingdings" panose="05000000000000000000" pitchFamily="2" charset="2"/>
              <a:buChar char="Ø"/>
            </a:pPr>
            <a:r>
              <a:rPr lang="fi-FI" dirty="0">
                <a:solidFill>
                  <a:srgbClr val="333F48"/>
                </a:solidFill>
                <a:ea typeface="Verdana" panose="020B0604030504040204" pitchFamily="34" charset="0"/>
              </a:rPr>
              <a:t> Jos suljet puhelun, apu ei ehkä löydä sinua.</a:t>
            </a:r>
          </a:p>
          <a:p>
            <a:pPr marL="417909" lvl="1" indent="-160734">
              <a:buFont typeface="Wingdings" panose="05000000000000000000" pitchFamily="2" charset="2"/>
              <a:buChar char="Ø"/>
            </a:pPr>
            <a:r>
              <a:rPr lang="fi-FI" dirty="0">
                <a:solidFill>
                  <a:srgbClr val="333F48"/>
                </a:solidFill>
                <a:ea typeface="Verdana" panose="020B0604030504040204" pitchFamily="34" charset="0"/>
              </a:rPr>
              <a:t> Kun hätäkeskus sanoo, että voit sulkea puhelimen, älä soita mihinkään. Hätäkeskus tai ambulanssi voi soittaa sinulle ja kysyä neuvoa paikalle.</a:t>
            </a:r>
          </a:p>
          <a:p>
            <a:pPr lvl="1"/>
            <a:endParaRPr lang="fi-FI" dirty="0">
              <a:solidFill>
                <a:srgbClr val="333F48"/>
              </a:solidFill>
              <a:ea typeface="Verdana" panose="020B0604030504040204" pitchFamily="34" charset="0"/>
            </a:endParaRPr>
          </a:p>
          <a:p>
            <a:pPr marL="160734" indent="-160734">
              <a:buFont typeface="Wingdings" panose="05000000000000000000" pitchFamily="2" charset="2"/>
              <a:buChar char="Ø"/>
            </a:pPr>
            <a:r>
              <a:rPr lang="fi-FI" b="1" dirty="0">
                <a:solidFill>
                  <a:srgbClr val="333F48"/>
                </a:solidFill>
                <a:ea typeface="Verdana" panose="020B0604030504040204" pitchFamily="34" charset="0"/>
              </a:rPr>
              <a:t> Opasta auttajat paikalle. Soita uudestaan 112, jos tilanne muuttuu. </a:t>
            </a:r>
          </a:p>
        </p:txBody>
      </p:sp>
      <p:pic>
        <p:nvPicPr>
          <p:cNvPr id="5" name="Kuva 4">
            <a:extLst>
              <a:ext uri="{FF2B5EF4-FFF2-40B4-BE49-F238E27FC236}">
                <a16:creationId xmlns:a16="http://schemas.microsoft.com/office/drawing/2014/main" id="{A2796605-41CC-AC44-913C-76F80E300E0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pic>
        <p:nvPicPr>
          <p:cNvPr id="2" name="Kuva 1">
            <a:extLst>
              <a:ext uri="{FF2B5EF4-FFF2-40B4-BE49-F238E27FC236}">
                <a16:creationId xmlns:a16="http://schemas.microsoft.com/office/drawing/2014/main" id="{63A61383-8D2C-71C4-DA8F-13A42EFEEA26}"/>
              </a:ext>
            </a:extLst>
          </p:cNvPr>
          <p:cNvPicPr>
            <a:picLocks noChangeAspect="1"/>
          </p:cNvPicPr>
          <p:nvPr/>
        </p:nvPicPr>
        <p:blipFill>
          <a:blip r:embed="rId3"/>
          <a:stretch>
            <a:fillRect/>
          </a:stretch>
        </p:blipFill>
        <p:spPr>
          <a:xfrm>
            <a:off x="2703443" y="8009508"/>
            <a:ext cx="1883128" cy="1408224"/>
          </a:xfrm>
          <a:prstGeom prst="rect">
            <a:avLst/>
          </a:prstGeom>
        </p:spPr>
      </p:pic>
    </p:spTree>
    <p:extLst>
      <p:ext uri="{BB962C8B-B14F-4D97-AF65-F5344CB8AC3E}">
        <p14:creationId xmlns:p14="http://schemas.microsoft.com/office/powerpoint/2010/main" val="21692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4210F6-C90F-B066-DB11-37C9EBB13F36}"/>
              </a:ext>
            </a:extLst>
          </p:cNvPr>
          <p:cNvSpPr>
            <a:spLocks noGrp="1"/>
          </p:cNvSpPr>
          <p:nvPr>
            <p:ph type="title"/>
          </p:nvPr>
        </p:nvSpPr>
        <p:spPr>
          <a:xfrm>
            <a:off x="471488" y="-1914702"/>
            <a:ext cx="5915025" cy="1914702"/>
          </a:xfrm>
        </p:spPr>
        <p:txBody>
          <a:bodyPr vert="horz" lIns="91440" tIns="45720" rIns="91440" bIns="45720" rtlCol="0" anchor="b">
            <a:normAutofit/>
          </a:bodyPr>
          <a:lstStyle/>
          <a:p>
            <a:r>
              <a:rPr lang="fi-FI" dirty="0"/>
              <a:t>sisältö</a:t>
            </a:r>
          </a:p>
        </p:txBody>
      </p:sp>
      <p:sp>
        <p:nvSpPr>
          <p:cNvPr id="3" name="Suorakulmio 2">
            <a:extLst>
              <a:ext uri="{FF2B5EF4-FFF2-40B4-BE49-F238E27FC236}">
                <a16:creationId xmlns:a16="http://schemas.microsoft.com/office/drawing/2014/main" id="{A9D5F027-40E3-3FC5-4B1F-4C10748DE981}"/>
              </a:ext>
              <a:ext uri="{C183D7F6-B498-43B3-948B-1728B52AA6E4}">
                <adec:decorative xmlns:adec="http://schemas.microsoft.com/office/drawing/2017/decorative" val="1"/>
              </a:ext>
            </a:extLst>
          </p:cNvPr>
          <p:cNvSpPr/>
          <p:nvPr/>
        </p:nvSpPr>
        <p:spPr>
          <a:xfrm>
            <a:off x="0" y="167323"/>
            <a:ext cx="6897091" cy="67309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effectLst>
                  <a:glow rad="127000">
                    <a:srgbClr val="51C6E1"/>
                  </a:glow>
                </a:effectLst>
                <a:cs typeface="Biome" panose="020B0502040204020203" pitchFamily="34" charset="0"/>
              </a:rPr>
              <a:t>SISÄLTÖ</a:t>
            </a:r>
            <a:r>
              <a:rPr lang="fi-FI" sz="1013" dirty="0">
                <a:solidFill>
                  <a:srgbClr val="51C6E1"/>
                </a:solidFill>
                <a:effectLst>
                  <a:glow rad="127000">
                    <a:srgbClr val="51C6E1"/>
                  </a:glow>
                </a:effectLst>
                <a:latin typeface="Biome" panose="020B0502040204020203" pitchFamily="34" charset="0"/>
                <a:cs typeface="Biome" panose="020B0502040204020203" pitchFamily="34" charset="0"/>
              </a:rPr>
              <a:t>: </a:t>
            </a:r>
          </a:p>
        </p:txBody>
      </p:sp>
      <p:sp>
        <p:nvSpPr>
          <p:cNvPr id="5" name="Content Placeholder 2">
            <a:extLst>
              <a:ext uri="{FF2B5EF4-FFF2-40B4-BE49-F238E27FC236}">
                <a16:creationId xmlns:a16="http://schemas.microsoft.com/office/drawing/2014/main" id="{9D997A89-35CA-163B-0BB7-4531D450F10F}"/>
              </a:ext>
            </a:extLst>
          </p:cNvPr>
          <p:cNvSpPr txBox="1">
            <a:spLocks/>
          </p:cNvSpPr>
          <p:nvPr/>
        </p:nvSpPr>
        <p:spPr>
          <a:xfrm>
            <a:off x="378176" y="781219"/>
            <a:ext cx="6636481" cy="6779758"/>
          </a:xfrm>
          <a:prstGeom prst="rect">
            <a:avLst/>
          </a:prstGeom>
        </p:spPr>
        <p:txBody>
          <a:bodyPr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endParaRPr lang="en-US" sz="2600" spc="-48" dirty="0">
              <a:solidFill>
                <a:srgbClr val="333F48"/>
              </a:solidFill>
              <a:ea typeface="Verdana" panose="020B0604030504040204" pitchFamily="34" charset="0"/>
            </a:endParaRPr>
          </a:p>
          <a:p>
            <a:pPr>
              <a:lnSpc>
                <a:spcPct val="120000"/>
              </a:lnSpc>
              <a:buFont typeface="Wingdings" panose="05000000000000000000" pitchFamily="2" charset="2"/>
              <a:buChar char="Ø"/>
            </a:pPr>
            <a:r>
              <a:rPr lang="en-US" spc="-48" dirty="0">
                <a:ea typeface="Verdana" panose="020B0604030504040204" pitchFamily="34" charset="0"/>
                <a:cs typeface="Segoe UI" panose="020B0502040204020203" pitchFamily="34" charset="0"/>
              </a:rPr>
              <a:t> </a:t>
            </a:r>
            <a:r>
              <a:rPr lang="en-US" sz="2300" spc="-48" dirty="0" err="1">
                <a:ea typeface="Verdana" panose="020B0604030504040204" pitchFamily="34" charset="0"/>
                <a:cs typeface="Segoe UI" panose="020B0502040204020203" pitchFamily="34" charset="0"/>
              </a:rPr>
              <a:t>Johdanto</a:t>
            </a:r>
            <a:endParaRPr lang="en-US" sz="2300" spc="-48"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spc="-48" dirty="0">
                <a:ea typeface="Verdana" panose="020B0604030504040204" pitchFamily="34" charset="0"/>
                <a:cs typeface="Segoe UI" panose="020B0502040204020203" pitchFamily="34" charset="0"/>
              </a:rPr>
              <a:t> </a:t>
            </a:r>
            <a:r>
              <a:rPr lang="en-US" sz="2300" spc="-48" dirty="0" err="1">
                <a:ea typeface="Verdana" panose="020B0604030504040204" pitchFamily="34" charset="0"/>
                <a:cs typeface="Segoe UI" panose="020B0502040204020203" pitchFamily="34" charset="0"/>
              </a:rPr>
              <a:t>Työt</a:t>
            </a:r>
            <a:r>
              <a:rPr lang="en-US" sz="2300" dirty="0" err="1">
                <a:ea typeface="Verdana" panose="020B0604030504040204" pitchFamily="34" charset="0"/>
                <a:cs typeface="Segoe UI" panose="020B0502040204020203" pitchFamily="34" charset="0"/>
              </a:rPr>
              <a:t>urvallisuus</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toimintatapana</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Roolit</a:t>
            </a:r>
            <a:r>
              <a:rPr lang="en-US" sz="2300" dirty="0">
                <a:ea typeface="Verdana" panose="020B0604030504040204" pitchFamily="34" charset="0"/>
                <a:cs typeface="Segoe UI" panose="020B0502040204020203" pitchFamily="34" charset="0"/>
              </a:rPr>
              <a:t> ja </a:t>
            </a:r>
            <a:r>
              <a:rPr lang="en-US" sz="2300" dirty="0" err="1">
                <a:ea typeface="Verdana" panose="020B0604030504040204" pitchFamily="34" charset="0"/>
                <a:cs typeface="Segoe UI" panose="020B0502040204020203" pitchFamily="34" charset="0"/>
              </a:rPr>
              <a:t>vastuut</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Työturvallisuuden </a:t>
            </a:r>
            <a:r>
              <a:rPr lang="en-US" sz="2300" dirty="0" err="1">
                <a:ea typeface="Verdana" panose="020B0604030504040204" pitchFamily="34" charset="0"/>
                <a:cs typeface="Segoe UI" panose="020B0502040204020203" pitchFamily="34" charset="0"/>
              </a:rPr>
              <a:t>pelisäännöt</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Onko </a:t>
            </a:r>
            <a:r>
              <a:rPr lang="en-US" sz="2300" dirty="0" err="1">
                <a:ea typeface="Verdana" panose="020B0604030504040204" pitchFamily="34" charset="0"/>
                <a:cs typeface="Segoe UI" panose="020B0502040204020203" pitchFamily="34" charset="0"/>
              </a:rPr>
              <a:t>työ</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turvallista</a:t>
            </a:r>
            <a:r>
              <a:rPr lang="en-US" sz="2300" dirty="0">
                <a:ea typeface="Verdana" panose="020B0604030504040204" pitchFamily="34" charset="0"/>
                <a:cs typeface="Segoe UI" panose="020B0502040204020203" pitchFamily="34" charset="0"/>
              </a:rPr>
              <a:t>?</a:t>
            </a: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Suojavarustus</a:t>
            </a:r>
            <a:r>
              <a:rPr lang="en-US" sz="2300" dirty="0">
                <a:ea typeface="Verdana" panose="020B0604030504040204" pitchFamily="34" charset="0"/>
                <a:cs typeface="Segoe UI" panose="020B0502040204020203" pitchFamily="34" charset="0"/>
              </a:rPr>
              <a:t> </a:t>
            </a: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Suojavarustus</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erikoistöissä</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Kuulosuojainten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käyttö</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Puhelimen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käyttö</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Työasennot</a:t>
            </a:r>
            <a:r>
              <a:rPr lang="en-US" sz="2300" dirty="0">
                <a:ea typeface="Verdana" panose="020B0604030504040204" pitchFamily="34" charset="0"/>
                <a:cs typeface="Segoe UI" panose="020B0502040204020203" pitchFamily="34" charset="0"/>
              </a:rPr>
              <a:t> ja </a:t>
            </a:r>
            <a:r>
              <a:rPr lang="en-US" sz="2300" dirty="0" err="1">
                <a:ea typeface="Verdana" panose="020B0604030504040204" pitchFamily="34" charset="0"/>
                <a:cs typeface="Segoe UI" panose="020B0502040204020203" pitchFamily="34" charset="0"/>
              </a:rPr>
              <a:t>ergonomia</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Turvallinen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nostotyö</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nostolaitteella</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Yleiset</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turvallisuusohjeet</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Päivittäinen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palontorjunta</a:t>
            </a:r>
            <a:r>
              <a:rPr lang="en-US" sz="2300" dirty="0">
                <a:ea typeface="Verdana" panose="020B0604030504040204" pitchFamily="34" charset="0"/>
                <a:cs typeface="Segoe UI" panose="020B0502040204020203" pitchFamily="34" charset="0"/>
              </a:rPr>
              <a:t> </a:t>
            </a: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Koneiden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vahinkokäynnistysten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estäminen</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Työpaikan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kokoontumispaikka</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Hätätilanteessa</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toimiminen</a:t>
            </a:r>
            <a:r>
              <a:rPr lang="en-US" sz="2300" dirty="0">
                <a:ea typeface="Verdana" panose="020B0604030504040204" pitchFamily="34" charset="0"/>
                <a:cs typeface="Segoe UI" panose="020B0502040204020203" pitchFamily="34" charset="0"/>
              </a:rPr>
              <a:t>,</a:t>
            </a: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Varoitusmerkit</a:t>
            </a:r>
            <a:r>
              <a:rPr lang="en-US" sz="2300" dirty="0">
                <a:ea typeface="Verdana" panose="020B0604030504040204" pitchFamily="34" charset="0"/>
                <a:cs typeface="Segoe UI" panose="020B0502040204020203" pitchFamily="34" charset="0"/>
              </a:rPr>
              <a:t> ja </a:t>
            </a:r>
            <a:r>
              <a:rPr lang="en-US" sz="2300" dirty="0" err="1">
                <a:ea typeface="Verdana" panose="020B0604030504040204" pitchFamily="34" charset="0"/>
                <a:cs typeface="Segoe UI" panose="020B0502040204020203" pitchFamily="34" charset="0"/>
              </a:rPr>
              <a:t>niiden</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merkitykset</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Pelastussuunnitelma</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nimetyt</a:t>
            </a:r>
            <a:r>
              <a:rPr lang="en-US" sz="2300" dirty="0">
                <a:ea typeface="Verdana" panose="020B0604030504040204" pitchFamily="34" charset="0"/>
                <a:cs typeface="Segoe UI" panose="020B0502040204020203" pitchFamily="34" charset="0"/>
              </a:rPr>
              <a:t> </a:t>
            </a:r>
            <a:r>
              <a:rPr lang="en-US" sz="2300" dirty="0" err="1">
                <a:ea typeface="Verdana" panose="020B0604030504040204" pitchFamily="34" charset="0"/>
                <a:cs typeface="Segoe UI" panose="020B0502040204020203" pitchFamily="34" charset="0"/>
              </a:rPr>
              <a:t>henkilöt</a:t>
            </a:r>
            <a:endParaRPr lang="en-US" sz="2300" dirty="0">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2300" dirty="0" err="1">
                <a:ea typeface="Verdana" panose="020B0604030504040204" pitchFamily="34" charset="0"/>
                <a:cs typeface="Segoe UI" panose="020B0502040204020203" pitchFamily="34" charset="0"/>
              </a:rPr>
              <a:t>Muistiinpanot</a:t>
            </a:r>
            <a:endParaRPr lang="en-US" sz="2300" dirty="0">
              <a:ea typeface="Verdana" panose="020B0604030504040204" pitchFamily="34" charset="0"/>
              <a:cs typeface="Segoe UI" panose="020B0502040204020203" pitchFamily="34" charset="0"/>
            </a:endParaRPr>
          </a:p>
          <a:p>
            <a:pPr>
              <a:buFont typeface="Wingdings" panose="05000000000000000000" pitchFamily="2" charset="2"/>
              <a:buChar char="Ø"/>
            </a:pPr>
            <a:endParaRPr lang="en-US" sz="1600" dirty="0">
              <a:latin typeface="Verdana" panose="020B0604030504040204" pitchFamily="34" charset="0"/>
              <a:ea typeface="Verdana" panose="020B0604030504040204" pitchFamily="34" charset="0"/>
              <a:cs typeface="Segoe UI" panose="020B0502040204020203" pitchFamily="34" charset="0"/>
            </a:endParaRPr>
          </a:p>
          <a:p>
            <a:pPr marL="0" indent="0">
              <a:buFont typeface="Arial" panose="020B0604020202020204" pitchFamily="34" charset="0"/>
              <a:buNone/>
            </a:pPr>
            <a:endParaRPr lang="en-US" dirty="0">
              <a:latin typeface="Verdana" panose="020B0604030504040204" pitchFamily="34" charset="0"/>
              <a:ea typeface="Verdana" panose="020B0604030504040204" pitchFamily="34" charset="0"/>
            </a:endParaRPr>
          </a:p>
          <a:p>
            <a:endParaRPr lang="fi-FI" dirty="0">
              <a:latin typeface="Verdana" panose="020B0604030504040204" pitchFamily="34" charset="0"/>
              <a:ea typeface="Verdana" panose="020B0604030504040204" pitchFamily="34" charset="0"/>
            </a:endParaRPr>
          </a:p>
        </p:txBody>
      </p:sp>
      <p:pic>
        <p:nvPicPr>
          <p:cNvPr id="6" name="Kuva 5">
            <a:extLst>
              <a:ext uri="{FF2B5EF4-FFF2-40B4-BE49-F238E27FC236}">
                <a16:creationId xmlns:a16="http://schemas.microsoft.com/office/drawing/2014/main" id="{6CD9F658-6379-0604-9CEC-8DBD3A4D98E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7" name="Suunnikas 6">
            <a:extLst>
              <a:ext uri="{FF2B5EF4-FFF2-40B4-BE49-F238E27FC236}">
                <a16:creationId xmlns:a16="http://schemas.microsoft.com/office/drawing/2014/main" id="{DD670F59-DA4D-65EA-070C-61F33E29A82C}"/>
              </a:ext>
              <a:ext uri="{C183D7F6-B498-43B3-948B-1728B52AA6E4}">
                <adec:decorative xmlns:adec="http://schemas.microsoft.com/office/drawing/2017/decorative" val="1"/>
              </a:ext>
            </a:extLst>
          </p:cNvPr>
          <p:cNvSpPr/>
          <p:nvPr/>
        </p:nvSpPr>
        <p:spPr>
          <a:xfrm>
            <a:off x="-1453018" y="7838323"/>
            <a:ext cx="7447552" cy="1503717"/>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8" name="Tekstiruutu 7">
            <a:extLst>
              <a:ext uri="{FF2B5EF4-FFF2-40B4-BE49-F238E27FC236}">
                <a16:creationId xmlns:a16="http://schemas.microsoft.com/office/drawing/2014/main" id="{9F8AE117-824F-705D-7B1E-B8793EA7E9EC}"/>
              </a:ext>
            </a:extLst>
          </p:cNvPr>
          <p:cNvSpPr txBox="1"/>
          <p:nvPr/>
        </p:nvSpPr>
        <p:spPr>
          <a:xfrm>
            <a:off x="155632" y="7955230"/>
            <a:ext cx="5532635" cy="1169551"/>
          </a:xfrm>
          <a:prstGeom prst="rect">
            <a:avLst/>
          </a:prstGeom>
          <a:noFill/>
        </p:spPr>
        <p:txBody>
          <a:bodyPr wrap="square">
            <a:spAutoFit/>
          </a:bodyPr>
          <a:lstStyle/>
          <a:p>
            <a:r>
              <a:rPr lang="fi-FI" sz="1400" b="1" dirty="0">
                <a:solidFill>
                  <a:srgbClr val="333F48"/>
                </a:solidFill>
                <a:ea typeface="Verdana" panose="020B0604030504040204" pitchFamily="34" charset="0"/>
                <a:cs typeface="Segoe UI" panose="020B0502040204020203" pitchFamily="34" charset="0"/>
              </a:rPr>
              <a:t>Työturvallisuus</a:t>
            </a:r>
            <a:r>
              <a:rPr lang="fi-FI" sz="1400" dirty="0">
                <a:solidFill>
                  <a:srgbClr val="333F48"/>
                </a:solidFill>
                <a:ea typeface="Verdana" panose="020B0604030504040204" pitchFamily="34" charset="0"/>
                <a:cs typeface="Segoe UI" panose="020B0502040204020203" pitchFamily="34" charset="0"/>
              </a:rPr>
              <a:t> = Työn ei saa aiheuttaa sairauksia eikä tapaturmia. Työnantajan täytyy huolehtia ja opettaa, miten työtä tehdään turvallisesti.</a:t>
            </a:r>
          </a:p>
          <a:p>
            <a:endParaRPr lang="fi-FI" sz="1400" dirty="0">
              <a:solidFill>
                <a:srgbClr val="333F48"/>
              </a:solidFill>
              <a:ea typeface="Verdana" panose="020B0604030504040204" pitchFamily="34" charset="0"/>
              <a:cs typeface="Segoe UI" panose="020B0502040204020203" pitchFamily="34" charset="0"/>
            </a:endParaRPr>
          </a:p>
          <a:p>
            <a:r>
              <a:rPr lang="fi-FI" sz="1400" b="1" dirty="0">
                <a:solidFill>
                  <a:srgbClr val="333F48"/>
                </a:solidFill>
                <a:ea typeface="Verdana" panose="020B0604030504040204" pitchFamily="34" charset="0"/>
                <a:cs typeface="Segoe UI" panose="020B0502040204020203" pitchFamily="34" charset="0"/>
              </a:rPr>
              <a:t>Pelisäännöt</a:t>
            </a:r>
            <a:r>
              <a:rPr lang="fi-FI" sz="1400" dirty="0">
                <a:solidFill>
                  <a:srgbClr val="333F48"/>
                </a:solidFill>
                <a:ea typeface="Verdana" panose="020B0604030504040204" pitchFamily="34" charset="0"/>
                <a:cs typeface="Segoe UI" panose="020B0502040204020203" pitchFamily="34" charset="0"/>
              </a:rPr>
              <a:t> = Ohjeet, joita pitää noudattaa.</a:t>
            </a:r>
          </a:p>
        </p:txBody>
      </p:sp>
      <p:pic>
        <p:nvPicPr>
          <p:cNvPr id="11" name="Kuva 10">
            <a:extLst>
              <a:ext uri="{FF2B5EF4-FFF2-40B4-BE49-F238E27FC236}">
                <a16:creationId xmlns:a16="http://schemas.microsoft.com/office/drawing/2014/main" id="{A8DA9087-056C-A2A1-2853-030EBAC9CC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3621" r="52284" b="14095"/>
          <a:stretch>
            <a:fillRect/>
          </a:stretch>
        </p:blipFill>
        <p:spPr>
          <a:xfrm>
            <a:off x="4519141" y="1226124"/>
            <a:ext cx="2338251" cy="3929342"/>
          </a:xfrm>
          <a:prstGeom prst="rect">
            <a:avLst/>
          </a:prstGeom>
        </p:spPr>
      </p:pic>
    </p:spTree>
    <p:extLst>
      <p:ext uri="{BB962C8B-B14F-4D97-AF65-F5344CB8AC3E}">
        <p14:creationId xmlns:p14="http://schemas.microsoft.com/office/powerpoint/2010/main" val="140053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3793-D69A-D18B-AB9B-AE281EEFD0E2}"/>
            </a:ext>
          </a:extLst>
        </p:cNvPr>
        <p:cNvGrpSpPr/>
        <p:nvPr/>
      </p:nvGrpSpPr>
      <p:grpSpPr>
        <a:xfrm>
          <a:off x="0" y="0"/>
          <a:ext cx="0" cy="0"/>
          <a:chOff x="0" y="0"/>
          <a:chExt cx="0" cy="0"/>
        </a:xfrm>
      </p:grpSpPr>
      <p:pic>
        <p:nvPicPr>
          <p:cNvPr id="9" name="Kuva 8">
            <a:extLst>
              <a:ext uri="{FF2B5EF4-FFF2-40B4-BE49-F238E27FC236}">
                <a16:creationId xmlns:a16="http://schemas.microsoft.com/office/drawing/2014/main" id="{8EDF3416-0643-697D-F72D-6C5B968608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5221" b="19593"/>
          <a:stretch>
            <a:fillRect/>
          </a:stretch>
        </p:blipFill>
        <p:spPr>
          <a:xfrm>
            <a:off x="0" y="7840096"/>
            <a:ext cx="6858000" cy="2065904"/>
          </a:xfrm>
          <a:prstGeom prst="rect">
            <a:avLst/>
          </a:prstGeom>
        </p:spPr>
      </p:pic>
      <p:sp>
        <p:nvSpPr>
          <p:cNvPr id="3" name="Otsikko 2">
            <a:extLst>
              <a:ext uri="{FF2B5EF4-FFF2-40B4-BE49-F238E27FC236}">
                <a16:creationId xmlns:a16="http://schemas.microsoft.com/office/drawing/2014/main" id="{98ECB228-FA5F-2549-6540-67D3598BBF2D}"/>
              </a:ext>
            </a:extLst>
          </p:cNvPr>
          <p:cNvSpPr>
            <a:spLocks noGrp="1"/>
          </p:cNvSpPr>
          <p:nvPr>
            <p:ph type="title" idx="4294967295"/>
          </p:nvPr>
        </p:nvSpPr>
        <p:spPr>
          <a:xfrm>
            <a:off x="0" y="162514"/>
            <a:ext cx="6858000" cy="646332"/>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Verdana" panose="020B0604030504040204" pitchFamily="34" charset="0"/>
                <a:cs typeface="+mn-cs"/>
              </a:rPr>
              <a:t>Ensiapuvälineitä työpaikalla</a:t>
            </a:r>
          </a:p>
        </p:txBody>
      </p:sp>
      <p:sp>
        <p:nvSpPr>
          <p:cNvPr id="4" name="Tekstiruutu 3">
            <a:extLst>
              <a:ext uri="{FF2B5EF4-FFF2-40B4-BE49-F238E27FC236}">
                <a16:creationId xmlns:a16="http://schemas.microsoft.com/office/drawing/2014/main" id="{80A25C1B-45D6-72E3-276E-065DAE3BADD8}"/>
              </a:ext>
            </a:extLst>
          </p:cNvPr>
          <p:cNvSpPr txBox="1"/>
          <p:nvPr/>
        </p:nvSpPr>
        <p:spPr>
          <a:xfrm>
            <a:off x="425603" y="1250724"/>
            <a:ext cx="6166266" cy="646331"/>
          </a:xfrm>
          <a:prstGeom prst="rect">
            <a:avLst/>
          </a:prstGeom>
          <a:noFill/>
        </p:spPr>
        <p:txBody>
          <a:bodyPr wrap="square" rtlCol="0">
            <a:spAutoFit/>
          </a:bodyPr>
          <a:lstStyle/>
          <a:p>
            <a:r>
              <a:rPr lang="fi-FI" b="1" dirty="0">
                <a:solidFill>
                  <a:srgbClr val="333F48"/>
                </a:solidFill>
                <a:ea typeface="Verdana" panose="020B0604030504040204" pitchFamily="34" charset="0"/>
              </a:rPr>
              <a:t>Selvitä, mistä löytyy työpaikan ensiapukaappi ja defibrillaattori.</a:t>
            </a:r>
          </a:p>
        </p:txBody>
      </p:sp>
      <p:pic>
        <p:nvPicPr>
          <p:cNvPr id="2050" name="Picture 2">
            <a:extLst>
              <a:ext uri="{FF2B5EF4-FFF2-40B4-BE49-F238E27FC236}">
                <a16:creationId xmlns:a16="http://schemas.microsoft.com/office/drawing/2014/main" id="{35CD3BE4-02D5-92EB-67E9-69FCF4E3380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95" y="4109979"/>
            <a:ext cx="2970702" cy="2479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A04ABD7-79A9-5633-C219-89737F99AFC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597" y="4388921"/>
            <a:ext cx="3095966" cy="2240705"/>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55535823-2E49-4CDC-F01F-89C6E58E1556}"/>
              </a:ext>
            </a:extLst>
          </p:cNvPr>
          <p:cNvSpPr txBox="1"/>
          <p:nvPr/>
        </p:nvSpPr>
        <p:spPr>
          <a:xfrm>
            <a:off x="425603" y="2219132"/>
            <a:ext cx="6053573" cy="1477328"/>
          </a:xfrm>
          <a:prstGeom prst="rect">
            <a:avLst/>
          </a:prstGeom>
          <a:noFill/>
        </p:spPr>
        <p:txBody>
          <a:bodyPr wrap="square" rtlCol="0">
            <a:spAutoFit/>
          </a:bodyPr>
          <a:lstStyle/>
          <a:p>
            <a:r>
              <a:rPr lang="fi-FI" dirty="0">
                <a:solidFill>
                  <a:srgbClr val="333F48"/>
                </a:solidFill>
                <a:ea typeface="Verdana" panose="020B0604030504040204" pitchFamily="34" charset="0"/>
              </a:rPr>
              <a:t>Ensiapukaapista löytyy esimerkiksi puhdistusainetta, laastaria ja sidetarpeita. </a:t>
            </a:r>
          </a:p>
          <a:p>
            <a:endParaRPr lang="fi-FI" dirty="0">
              <a:solidFill>
                <a:srgbClr val="333F48"/>
              </a:solidFill>
              <a:ea typeface="Verdana" panose="020B0604030504040204" pitchFamily="34" charset="0"/>
            </a:endParaRPr>
          </a:p>
          <a:p>
            <a:r>
              <a:rPr lang="fi-FI" dirty="0">
                <a:solidFill>
                  <a:srgbClr val="333F48"/>
                </a:solidFill>
                <a:ea typeface="Verdana" panose="020B0604030504040204" pitchFamily="34" charset="0"/>
              </a:rPr>
              <a:t>Defibrillaattori on laite, joka voi käynnistää sydämen, jos se on pysähtynyt.</a:t>
            </a:r>
          </a:p>
        </p:txBody>
      </p:sp>
      <p:pic>
        <p:nvPicPr>
          <p:cNvPr id="6" name="Kuva 5">
            <a:extLst>
              <a:ext uri="{FF2B5EF4-FFF2-40B4-BE49-F238E27FC236}">
                <a16:creationId xmlns:a16="http://schemas.microsoft.com/office/drawing/2014/main" id="{C5653315-B7C6-4ABC-9DC9-3E24FC5A89A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5" name="Tekstiruutu 4">
            <a:extLst>
              <a:ext uri="{FF2B5EF4-FFF2-40B4-BE49-F238E27FC236}">
                <a16:creationId xmlns:a16="http://schemas.microsoft.com/office/drawing/2014/main" id="{26BC1617-7C49-F669-4663-E3852608211E}"/>
              </a:ext>
              <a:ext uri="{C183D7F6-B498-43B3-948B-1728B52AA6E4}">
                <adec:decorative xmlns:adec="http://schemas.microsoft.com/office/drawing/2017/decorative" val="1"/>
              </a:ext>
            </a:extLst>
          </p:cNvPr>
          <p:cNvSpPr txBox="1"/>
          <p:nvPr/>
        </p:nvSpPr>
        <p:spPr>
          <a:xfrm>
            <a:off x="777338" y="6766560"/>
            <a:ext cx="2047164" cy="369332"/>
          </a:xfrm>
          <a:prstGeom prst="rect">
            <a:avLst/>
          </a:prstGeom>
          <a:noFill/>
        </p:spPr>
        <p:txBody>
          <a:bodyPr wrap="square" rtlCol="0">
            <a:spAutoFit/>
          </a:bodyPr>
          <a:lstStyle/>
          <a:p>
            <a:r>
              <a:rPr lang="fi-FI" dirty="0">
                <a:ea typeface="Verdana" panose="020B0604030504040204" pitchFamily="34" charset="0"/>
              </a:rPr>
              <a:t>ensiapukaappi</a:t>
            </a:r>
          </a:p>
        </p:txBody>
      </p:sp>
      <p:sp>
        <p:nvSpPr>
          <p:cNvPr id="7" name="Tekstiruutu 6">
            <a:extLst>
              <a:ext uri="{FF2B5EF4-FFF2-40B4-BE49-F238E27FC236}">
                <a16:creationId xmlns:a16="http://schemas.microsoft.com/office/drawing/2014/main" id="{CD846432-C1F5-9A83-BEA5-3E0F23F6D2A7}"/>
              </a:ext>
              <a:ext uri="{C183D7F6-B498-43B3-948B-1728B52AA6E4}">
                <adec:decorative xmlns:adec="http://schemas.microsoft.com/office/drawing/2017/decorative" val="1"/>
              </a:ext>
            </a:extLst>
          </p:cNvPr>
          <p:cNvSpPr txBox="1"/>
          <p:nvPr/>
        </p:nvSpPr>
        <p:spPr>
          <a:xfrm>
            <a:off x="3521799" y="6766560"/>
            <a:ext cx="2047164" cy="369332"/>
          </a:xfrm>
          <a:prstGeom prst="rect">
            <a:avLst/>
          </a:prstGeom>
          <a:noFill/>
        </p:spPr>
        <p:txBody>
          <a:bodyPr wrap="square" rtlCol="0">
            <a:spAutoFit/>
          </a:bodyPr>
          <a:lstStyle/>
          <a:p>
            <a:r>
              <a:rPr lang="fi-FI" dirty="0">
                <a:ea typeface="Verdana" panose="020B0604030504040204" pitchFamily="34" charset="0"/>
              </a:rPr>
              <a:t>defibrillaattori</a:t>
            </a:r>
          </a:p>
        </p:txBody>
      </p:sp>
    </p:spTree>
    <p:extLst>
      <p:ext uri="{BB962C8B-B14F-4D97-AF65-F5344CB8AC3E}">
        <p14:creationId xmlns:p14="http://schemas.microsoft.com/office/powerpoint/2010/main" val="935485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Kuva 22">
            <a:extLst>
              <a:ext uri="{FF2B5EF4-FFF2-40B4-BE49-F238E27FC236}">
                <a16:creationId xmlns:a16="http://schemas.microsoft.com/office/drawing/2014/main" id="{6BBEAF37-7B8D-B0AA-CEEB-BBB9D5EA7FC0}"/>
              </a:ext>
            </a:extLst>
          </p:cNvPr>
          <p:cNvPicPr>
            <a:picLocks noChangeAspect="1"/>
          </p:cNvPicPr>
          <p:nvPr/>
        </p:nvPicPr>
        <p:blipFill>
          <a:blip r:embed="rId3"/>
          <a:srcRect t="10551" b="12800"/>
          <a:stretch>
            <a:fillRect/>
          </a:stretch>
        </p:blipFill>
        <p:spPr>
          <a:xfrm>
            <a:off x="2484578" y="6395347"/>
            <a:ext cx="944870" cy="879530"/>
          </a:xfrm>
          <a:prstGeom prst="rect">
            <a:avLst/>
          </a:prstGeom>
        </p:spPr>
      </p:pic>
      <p:sp>
        <p:nvSpPr>
          <p:cNvPr id="9" name="Otsikko 8">
            <a:extLst>
              <a:ext uri="{FF2B5EF4-FFF2-40B4-BE49-F238E27FC236}">
                <a16:creationId xmlns:a16="http://schemas.microsoft.com/office/drawing/2014/main" id="{39E04573-E105-BA25-DB58-26A42834D2D5}"/>
              </a:ext>
            </a:extLst>
          </p:cNvPr>
          <p:cNvSpPr>
            <a:spLocks noGrp="1"/>
          </p:cNvSpPr>
          <p:nvPr>
            <p:ph type="title" idx="4294967295"/>
          </p:nvPr>
        </p:nvSpPr>
        <p:spPr>
          <a:xfrm>
            <a:off x="0" y="162471"/>
            <a:ext cx="6858000" cy="58801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Verdana" panose="020B0604030504040204" pitchFamily="34" charset="0"/>
                <a:cs typeface="+mn-cs"/>
              </a:rPr>
              <a:t>Varoitusmerkit ja niiden merkitykset</a:t>
            </a:r>
          </a:p>
        </p:txBody>
      </p:sp>
      <p:sp>
        <p:nvSpPr>
          <p:cNvPr id="8" name="Content Placeholder 7">
            <a:extLst>
              <a:ext uri="{FF2B5EF4-FFF2-40B4-BE49-F238E27FC236}">
                <a16:creationId xmlns:a16="http://schemas.microsoft.com/office/drawing/2014/main" id="{C1EDC4CA-52D8-3DB4-2162-68A92AADC864}"/>
              </a:ext>
            </a:extLst>
          </p:cNvPr>
          <p:cNvSpPr>
            <a:spLocks noGrp="1"/>
          </p:cNvSpPr>
          <p:nvPr>
            <p:ph idx="1"/>
          </p:nvPr>
        </p:nvSpPr>
        <p:spPr>
          <a:xfrm>
            <a:off x="175698" y="1229891"/>
            <a:ext cx="3676874" cy="7293079"/>
          </a:xfrm>
        </p:spPr>
        <p:txBody>
          <a:bodyPr>
            <a:normAutofit fontScale="92500" lnSpcReduction="20000"/>
          </a:bodyPr>
          <a:lstStyle/>
          <a:p>
            <a:pPr>
              <a:buFont typeface="Wingdings" panose="05000000000000000000" pitchFamily="2" charset="2"/>
              <a:buChar char="Ø"/>
            </a:pPr>
            <a:r>
              <a:rPr lang="fi-FI" sz="1800" dirty="0">
                <a:solidFill>
                  <a:schemeClr val="bg2">
                    <a:lumMod val="10000"/>
                  </a:schemeClr>
                </a:solidFill>
                <a:ea typeface="Verdana" panose="020B0604030504040204" pitchFamily="34" charset="0"/>
              </a:rPr>
              <a:t> </a:t>
            </a:r>
            <a:r>
              <a:rPr lang="fi-FI" sz="1800" b="1" dirty="0">
                <a:solidFill>
                  <a:schemeClr val="bg2">
                    <a:lumMod val="10000"/>
                  </a:schemeClr>
                </a:solidFill>
                <a:ea typeface="Verdana" panose="020B0604030504040204" pitchFamily="34" charset="0"/>
              </a:rPr>
              <a:t>Jännite</a:t>
            </a:r>
            <a:r>
              <a:rPr lang="fi-FI" sz="1800" dirty="0">
                <a:solidFill>
                  <a:schemeClr val="bg2">
                    <a:lumMod val="10000"/>
                  </a:schemeClr>
                </a:solidFill>
                <a:ea typeface="Verdana" panose="020B0604030504040204" pitchFamily="34" charset="0"/>
              </a:rPr>
              <a:t> 	</a:t>
            </a: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dirty="0">
                <a:solidFill>
                  <a:schemeClr val="bg2">
                    <a:lumMod val="10000"/>
                  </a:schemeClr>
                </a:solidFill>
                <a:ea typeface="Verdana" panose="020B0604030504040204" pitchFamily="34" charset="0"/>
              </a:rPr>
              <a:t> </a:t>
            </a:r>
            <a:r>
              <a:rPr lang="fi-FI" sz="1800" b="1" dirty="0">
                <a:solidFill>
                  <a:schemeClr val="bg2">
                    <a:lumMod val="10000"/>
                  </a:schemeClr>
                </a:solidFill>
                <a:ea typeface="Verdana" panose="020B0604030504040204" pitchFamily="34" charset="0"/>
              </a:rPr>
              <a:t>Magneettikenttä </a:t>
            </a: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marL="0" indent="0">
              <a:buNone/>
            </a:pPr>
            <a:endParaRPr lang="fi-FI" sz="1800" dirty="0">
              <a:solidFill>
                <a:schemeClr val="bg2">
                  <a:lumMod val="10000"/>
                </a:schemeClr>
              </a:solidFill>
              <a:ea typeface="Verdana" panose="020B0604030504040204" pitchFamily="34" charset="0"/>
            </a:endParaRPr>
          </a:p>
          <a:p>
            <a:pPr marL="0" indent="0">
              <a:buNone/>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dirty="0">
                <a:solidFill>
                  <a:schemeClr val="bg2">
                    <a:lumMod val="10000"/>
                  </a:schemeClr>
                </a:solidFill>
                <a:ea typeface="Verdana" panose="020B0604030504040204" pitchFamily="34" charset="0"/>
              </a:rPr>
              <a:t> </a:t>
            </a:r>
            <a:r>
              <a:rPr lang="fi-FI" sz="1800" b="1" dirty="0">
                <a:solidFill>
                  <a:schemeClr val="bg2">
                    <a:lumMod val="10000"/>
                  </a:schemeClr>
                </a:solidFill>
                <a:ea typeface="Verdana" panose="020B0604030504040204" pitchFamily="34" charset="0"/>
              </a:rPr>
              <a:t>Käsien puristumis-</a:t>
            </a:r>
            <a:br>
              <a:rPr lang="fi-FI" sz="1800" b="1" dirty="0">
                <a:solidFill>
                  <a:schemeClr val="bg2">
                    <a:lumMod val="10000"/>
                  </a:schemeClr>
                </a:solidFill>
                <a:ea typeface="Verdana" panose="020B0604030504040204" pitchFamily="34" charset="0"/>
              </a:rPr>
            </a:br>
            <a:r>
              <a:rPr lang="fi-FI" sz="1800" b="1" dirty="0">
                <a:solidFill>
                  <a:schemeClr val="bg2">
                    <a:lumMod val="10000"/>
                  </a:schemeClr>
                </a:solidFill>
                <a:ea typeface="Verdana" panose="020B0604030504040204" pitchFamily="34" charset="0"/>
              </a:rPr>
              <a:t>  vaara</a:t>
            </a:r>
          </a:p>
          <a:p>
            <a:pPr>
              <a:buFont typeface="Wingdings" panose="05000000000000000000" pitchFamily="2" charset="2"/>
              <a:buChar char="Ø"/>
            </a:pPr>
            <a:endParaRPr lang="fi-FI" sz="1800" dirty="0">
              <a:solidFill>
                <a:schemeClr val="bg2">
                  <a:lumMod val="10000"/>
                </a:schemeClr>
              </a:solidFill>
              <a:ea typeface="Verdana" panose="020B0604030504040204" pitchFamily="34" charset="0"/>
            </a:endParaRPr>
          </a:p>
          <a:p>
            <a:pPr marL="0" indent="0">
              <a:buNone/>
            </a:pPr>
            <a:endParaRPr lang="fi-FI" sz="1800"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b="1" dirty="0">
                <a:solidFill>
                  <a:schemeClr val="bg2">
                    <a:lumMod val="10000"/>
                  </a:schemeClr>
                </a:solidFill>
                <a:ea typeface="Verdana" panose="020B0604030504040204" pitchFamily="34" charset="0"/>
              </a:rPr>
              <a:t> Pyörivä terä	</a:t>
            </a:r>
          </a:p>
          <a:p>
            <a:pPr marL="0" indent="0">
              <a:buNone/>
            </a:pPr>
            <a:endParaRPr lang="fi-FI" sz="1800" dirty="0">
              <a:solidFill>
                <a:schemeClr val="bg2">
                  <a:lumMod val="10000"/>
                </a:schemeClr>
              </a:solidFill>
              <a:ea typeface="Verdana" panose="020B0604030504040204" pitchFamily="34" charset="0"/>
            </a:endParaRPr>
          </a:p>
          <a:p>
            <a:pPr marL="0" indent="0">
              <a:buNone/>
            </a:pPr>
            <a:endParaRPr lang="fi-FI" sz="1600"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dirty="0">
                <a:solidFill>
                  <a:schemeClr val="bg2">
                    <a:lumMod val="10000"/>
                  </a:schemeClr>
                </a:solidFill>
                <a:ea typeface="Verdana" panose="020B0604030504040204" pitchFamily="34" charset="0"/>
              </a:rPr>
              <a:t> </a:t>
            </a:r>
            <a:r>
              <a:rPr lang="fi-FI" sz="1800" b="1" dirty="0">
                <a:solidFill>
                  <a:schemeClr val="bg2">
                    <a:lumMod val="10000"/>
                  </a:schemeClr>
                </a:solidFill>
                <a:ea typeface="Verdana" panose="020B0604030504040204" pitchFamily="34" charset="0"/>
              </a:rPr>
              <a:t>Paineenalaiset</a:t>
            </a:r>
            <a:br>
              <a:rPr lang="fi-FI" sz="1800" b="1" dirty="0">
                <a:solidFill>
                  <a:schemeClr val="bg2">
                    <a:lumMod val="10000"/>
                  </a:schemeClr>
                </a:solidFill>
                <a:ea typeface="Verdana" panose="020B0604030504040204" pitchFamily="34" charset="0"/>
              </a:rPr>
            </a:br>
            <a:r>
              <a:rPr lang="fi-FI" sz="1800" b="1" dirty="0">
                <a:solidFill>
                  <a:schemeClr val="bg2">
                    <a:lumMod val="10000"/>
                  </a:schemeClr>
                </a:solidFill>
                <a:ea typeface="Verdana" panose="020B0604030504040204" pitchFamily="34" charset="0"/>
              </a:rPr>
              <a:t> kaasut</a:t>
            </a: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dirty="0">
                <a:solidFill>
                  <a:schemeClr val="bg2">
                    <a:lumMod val="10000"/>
                  </a:schemeClr>
                </a:solidFill>
                <a:ea typeface="Verdana" panose="020B0604030504040204" pitchFamily="34" charset="0"/>
              </a:rPr>
              <a:t> </a:t>
            </a:r>
            <a:r>
              <a:rPr lang="fi-FI" sz="1800" b="1" dirty="0">
                <a:solidFill>
                  <a:schemeClr val="bg2">
                    <a:lumMod val="10000"/>
                  </a:schemeClr>
                </a:solidFill>
                <a:ea typeface="Verdana" panose="020B0604030504040204" pitchFamily="34" charset="0"/>
              </a:rPr>
              <a:t>Syövyttävät aineet</a:t>
            </a: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endParaRPr lang="fi-FI" sz="1800" b="1" dirty="0">
              <a:solidFill>
                <a:schemeClr val="bg2">
                  <a:lumMod val="10000"/>
                </a:schemeClr>
              </a:solidFill>
              <a:ea typeface="Verdana" panose="020B0604030504040204" pitchFamily="34" charset="0"/>
            </a:endParaRPr>
          </a:p>
          <a:p>
            <a:pPr>
              <a:buFont typeface="Wingdings" panose="05000000000000000000" pitchFamily="2" charset="2"/>
              <a:buChar char="Ø"/>
            </a:pPr>
            <a:r>
              <a:rPr lang="fi-FI" sz="1800" b="1" dirty="0">
                <a:solidFill>
                  <a:schemeClr val="bg2">
                    <a:lumMod val="10000"/>
                  </a:schemeClr>
                </a:solidFill>
                <a:ea typeface="Verdana" panose="020B0604030504040204" pitchFamily="34" charset="0"/>
              </a:rPr>
              <a:t> Räjähdysvaara</a:t>
            </a:r>
            <a:r>
              <a:rPr lang="fi-FI" sz="1800" dirty="0">
                <a:solidFill>
                  <a:schemeClr val="bg2">
                    <a:lumMod val="10000"/>
                  </a:schemeClr>
                </a:solidFill>
                <a:ea typeface="Verdana" panose="020B0604030504040204" pitchFamily="34" charset="0"/>
              </a:rPr>
              <a:t>	</a:t>
            </a:r>
            <a:r>
              <a:rPr lang="fi-FI" dirty="0">
                <a:latin typeface="Verdana" panose="020B0604030504040204" pitchFamily="34" charset="0"/>
                <a:ea typeface="Verdana" panose="020B0604030504040204" pitchFamily="34" charset="0"/>
              </a:rPr>
              <a:t>		</a:t>
            </a:r>
          </a:p>
        </p:txBody>
      </p:sp>
      <p:pic>
        <p:nvPicPr>
          <p:cNvPr id="10" name="Picture 9">
            <a:extLst>
              <a:ext uri="{FF2B5EF4-FFF2-40B4-BE49-F238E27FC236}">
                <a16:creationId xmlns:a16="http://schemas.microsoft.com/office/drawing/2014/main" id="{95FAB960-9894-E8CF-4426-D52108FB85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70866" y="885786"/>
            <a:ext cx="1091057" cy="806119"/>
          </a:xfrm>
          <a:prstGeom prst="rect">
            <a:avLst/>
          </a:prstGeom>
        </p:spPr>
      </p:pic>
      <p:pic>
        <p:nvPicPr>
          <p:cNvPr id="12" name="Picture 11">
            <a:extLst>
              <a:ext uri="{FF2B5EF4-FFF2-40B4-BE49-F238E27FC236}">
                <a16:creationId xmlns:a16="http://schemas.microsoft.com/office/drawing/2014/main" id="{11A2F29E-EAD2-C8BB-0502-EBB06E7228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42379" y="2050809"/>
            <a:ext cx="986223" cy="849601"/>
          </a:xfrm>
          <a:prstGeom prst="rect">
            <a:avLst/>
          </a:prstGeom>
        </p:spPr>
      </p:pic>
      <p:pic>
        <p:nvPicPr>
          <p:cNvPr id="18" name="Picture 17">
            <a:extLst>
              <a:ext uri="{FF2B5EF4-FFF2-40B4-BE49-F238E27FC236}">
                <a16:creationId xmlns:a16="http://schemas.microsoft.com/office/drawing/2014/main" id="{6C20C8D1-940E-BF7A-463E-7F7316F7E86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56" b="96111" l="3415" r="90732">
                        <a14:foregroundMark x1="47805" y1="9444" x2="47805" y2="9444"/>
                        <a14:foregroundMark x1="47317" y1="6111" x2="47317" y2="6111"/>
                        <a14:foregroundMark x1="88293" y1="92778" x2="88293" y2="92778"/>
                        <a14:foregroundMark x1="89756" y1="92778" x2="89756" y2="92778"/>
                        <a14:foregroundMark x1="3415" y1="92778" x2="3415" y2="92778"/>
                        <a14:foregroundMark x1="90732" y1="92778" x2="90732" y2="92778"/>
                        <a14:foregroundMark x1="24878" y1="96111" x2="24878" y2="96111"/>
                      </a14:backgroundRemoval>
                    </a14:imgEffect>
                  </a14:imgLayer>
                </a14:imgProps>
              </a:ext>
            </a:extLst>
          </a:blip>
          <a:stretch>
            <a:fillRect/>
          </a:stretch>
        </p:blipFill>
        <p:spPr>
          <a:xfrm>
            <a:off x="2484578" y="5335552"/>
            <a:ext cx="944870" cy="829643"/>
          </a:xfrm>
          <a:prstGeom prst="rect">
            <a:avLst/>
          </a:prstGeom>
        </p:spPr>
      </p:pic>
      <p:sp>
        <p:nvSpPr>
          <p:cNvPr id="7" name="Tekstiruutu 6">
            <a:extLst>
              <a:ext uri="{FF2B5EF4-FFF2-40B4-BE49-F238E27FC236}">
                <a16:creationId xmlns:a16="http://schemas.microsoft.com/office/drawing/2014/main" id="{EEF66A1B-A461-2858-364C-C4B2EAB6D2B9}"/>
              </a:ext>
            </a:extLst>
          </p:cNvPr>
          <p:cNvSpPr txBox="1"/>
          <p:nvPr/>
        </p:nvSpPr>
        <p:spPr>
          <a:xfrm>
            <a:off x="3737113" y="1029953"/>
            <a:ext cx="2965255" cy="698269"/>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Älä koske ilman asianmukaisia suojavarusteita. Saat koskea vain, jos sinulla on lupa.</a:t>
            </a:r>
          </a:p>
        </p:txBody>
      </p:sp>
      <p:sp>
        <p:nvSpPr>
          <p:cNvPr id="6" name="Tekstiruutu 5">
            <a:extLst>
              <a:ext uri="{FF2B5EF4-FFF2-40B4-BE49-F238E27FC236}">
                <a16:creationId xmlns:a16="http://schemas.microsoft.com/office/drawing/2014/main" id="{4D0AC03B-043B-E974-4129-24D8BF996EB1}"/>
              </a:ext>
            </a:extLst>
          </p:cNvPr>
          <p:cNvSpPr txBox="1"/>
          <p:nvPr/>
        </p:nvSpPr>
        <p:spPr>
          <a:xfrm>
            <a:off x="3737113" y="1885476"/>
            <a:ext cx="2965255" cy="1775487"/>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Tilassa on voimakas magneettikenttä. Älä mene sisään ilman sopivia suojavarusteita. Jos sinulla on jokin lääkinnällinen laite (esim. sydämentahdistin) tai olet raskaana, ilmoita siitä työnantajalle ja varmista ensin, saatko mennä magneettikentän alueelle!</a:t>
            </a:r>
          </a:p>
        </p:txBody>
      </p:sp>
      <p:sp>
        <p:nvSpPr>
          <p:cNvPr id="3" name="Tekstiruutu 2">
            <a:extLst>
              <a:ext uri="{FF2B5EF4-FFF2-40B4-BE49-F238E27FC236}">
                <a16:creationId xmlns:a16="http://schemas.microsoft.com/office/drawing/2014/main" id="{034C9211-BC3C-2AC5-AAC5-F5FAE79443A0}"/>
              </a:ext>
            </a:extLst>
          </p:cNvPr>
          <p:cNvSpPr txBox="1"/>
          <p:nvPr/>
        </p:nvSpPr>
        <p:spPr>
          <a:xfrm>
            <a:off x="3760181" y="3799765"/>
            <a:ext cx="2909596" cy="482825"/>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Älä laita käsiä koneeseen!</a:t>
            </a:r>
          </a:p>
          <a:p>
            <a:r>
              <a:rPr lang="fi-FI" sz="1400" dirty="0">
                <a:solidFill>
                  <a:schemeClr val="bg2">
                    <a:lumMod val="10000"/>
                  </a:schemeClr>
                </a:solidFill>
                <a:ea typeface="Verdana" panose="020B0604030504040204" pitchFamily="34" charset="0"/>
              </a:rPr>
              <a:t>Käsi voi jäädä kiinni ja puristua. </a:t>
            </a:r>
          </a:p>
        </p:txBody>
      </p:sp>
      <p:sp>
        <p:nvSpPr>
          <p:cNvPr id="4" name="Tekstiruutu 3">
            <a:extLst>
              <a:ext uri="{FF2B5EF4-FFF2-40B4-BE49-F238E27FC236}">
                <a16:creationId xmlns:a16="http://schemas.microsoft.com/office/drawing/2014/main" id="{152F1A95-1CFB-9A1F-721B-DEE5F8EBC530}"/>
              </a:ext>
            </a:extLst>
          </p:cNvPr>
          <p:cNvSpPr txBox="1"/>
          <p:nvPr/>
        </p:nvSpPr>
        <p:spPr>
          <a:xfrm>
            <a:off x="3760181" y="4558322"/>
            <a:ext cx="2909596" cy="698269"/>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Älä laita käsiä koneeseen! Katso, että suojat ovat kunnossa. Kone voi leikata sormet.</a:t>
            </a:r>
          </a:p>
        </p:txBody>
      </p:sp>
      <p:sp>
        <p:nvSpPr>
          <p:cNvPr id="2" name="Tekstiruutu 1">
            <a:extLst>
              <a:ext uri="{FF2B5EF4-FFF2-40B4-BE49-F238E27FC236}">
                <a16:creationId xmlns:a16="http://schemas.microsoft.com/office/drawing/2014/main" id="{2528B5CD-398A-6D03-CA25-396FF4312951}"/>
              </a:ext>
            </a:extLst>
          </p:cNvPr>
          <p:cNvSpPr txBox="1"/>
          <p:nvPr/>
        </p:nvSpPr>
        <p:spPr>
          <a:xfrm>
            <a:off x="3810727" y="5462828"/>
            <a:ext cx="2909596" cy="698269"/>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Älä koske ilman asianmukaisia suojavarusteita. Tarvitset luvan, että voit käsitellä. Räjähdysvaara.</a:t>
            </a:r>
          </a:p>
        </p:txBody>
      </p:sp>
      <p:sp>
        <p:nvSpPr>
          <p:cNvPr id="5" name="Suunnikas 4">
            <a:extLst>
              <a:ext uri="{FF2B5EF4-FFF2-40B4-BE49-F238E27FC236}">
                <a16:creationId xmlns:a16="http://schemas.microsoft.com/office/drawing/2014/main" id="{4EF8BC8B-C279-1A18-8DA7-BC84F90D4E9D}"/>
              </a:ext>
              <a:ext uri="{C183D7F6-B498-43B3-948B-1728B52AA6E4}">
                <adec:decorative xmlns:adec="http://schemas.microsoft.com/office/drawing/2017/decorative" val="1"/>
              </a:ext>
            </a:extLst>
          </p:cNvPr>
          <p:cNvSpPr/>
          <p:nvPr/>
        </p:nvSpPr>
        <p:spPr>
          <a:xfrm>
            <a:off x="-627790" y="9064423"/>
            <a:ext cx="5226483" cy="57102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latin typeface="Verdana" panose="020B0604030504040204" pitchFamily="34" charset="0"/>
              <a:ea typeface="Verdana" panose="020B0604030504040204" pitchFamily="34" charset="0"/>
            </a:endParaRPr>
          </a:p>
        </p:txBody>
      </p:sp>
      <p:sp>
        <p:nvSpPr>
          <p:cNvPr id="11" name="Tekstiruutu 10">
            <a:extLst>
              <a:ext uri="{FF2B5EF4-FFF2-40B4-BE49-F238E27FC236}">
                <a16:creationId xmlns:a16="http://schemas.microsoft.com/office/drawing/2014/main" id="{5CC5D53B-31E5-F61E-4AB3-132487C7FC79}"/>
              </a:ext>
            </a:extLst>
          </p:cNvPr>
          <p:cNvSpPr txBox="1"/>
          <p:nvPr/>
        </p:nvSpPr>
        <p:spPr>
          <a:xfrm>
            <a:off x="329798" y="9189514"/>
            <a:ext cx="4602713" cy="954107"/>
          </a:xfrm>
          <a:prstGeom prst="rect">
            <a:avLst/>
          </a:prstGeom>
          <a:noFill/>
        </p:spPr>
        <p:txBody>
          <a:bodyPr wrap="square">
            <a:spAutoFit/>
          </a:bodyPr>
          <a:lstStyle/>
          <a:p>
            <a:r>
              <a:rPr lang="fi-FI" sz="1400" b="1" dirty="0">
                <a:solidFill>
                  <a:srgbClr val="333F48"/>
                </a:solidFill>
                <a:ea typeface="Verdana" panose="020B0604030504040204" pitchFamily="34" charset="0"/>
              </a:rPr>
              <a:t>Asianmukainen</a:t>
            </a:r>
            <a:r>
              <a:rPr lang="fi-FI" sz="1400" dirty="0">
                <a:solidFill>
                  <a:srgbClr val="333F48"/>
                </a:solidFill>
                <a:ea typeface="Verdana" panose="020B0604030504040204" pitchFamily="34" charset="0"/>
              </a:rPr>
              <a:t> = Oikea, työhön sopiva</a:t>
            </a:r>
          </a:p>
          <a:p>
            <a:endParaRPr lang="fi-FI" sz="1400" dirty="0">
              <a:solidFill>
                <a:srgbClr val="333F48"/>
              </a:solidFill>
              <a:ea typeface="Verdana" panose="020B0604030504040204" pitchFamily="34" charset="0"/>
              <a:cs typeface="Arial"/>
            </a:endParaRPr>
          </a:p>
          <a:p>
            <a:endParaRPr lang="fi-FI" sz="1400" dirty="0">
              <a:solidFill>
                <a:srgbClr val="333F48"/>
              </a:solidFill>
              <a:ea typeface="Verdana" panose="020B0604030504040204" pitchFamily="34" charset="0"/>
              <a:cs typeface="Arial"/>
            </a:endParaRPr>
          </a:p>
          <a:p>
            <a:endParaRPr lang="fi-FI" sz="1400" dirty="0">
              <a:solidFill>
                <a:srgbClr val="333F48"/>
              </a:solidFill>
              <a:ea typeface="Verdana" panose="020B0604030504040204" pitchFamily="34" charset="0"/>
              <a:cs typeface="Arial"/>
            </a:endParaRPr>
          </a:p>
        </p:txBody>
      </p:sp>
      <p:pic>
        <p:nvPicPr>
          <p:cNvPr id="15" name="Kuva 14">
            <a:extLst>
              <a:ext uri="{FF2B5EF4-FFF2-40B4-BE49-F238E27FC236}">
                <a16:creationId xmlns:a16="http://schemas.microsoft.com/office/drawing/2014/main" id="{D6C8DCD5-16A9-0B9F-EC44-FD66949C6CA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19" name="Tekstiruutu 18">
            <a:extLst>
              <a:ext uri="{FF2B5EF4-FFF2-40B4-BE49-F238E27FC236}">
                <a16:creationId xmlns:a16="http://schemas.microsoft.com/office/drawing/2014/main" id="{0660B779-8319-B4FD-70B5-5DF4FBC2A08B}"/>
              </a:ext>
            </a:extLst>
          </p:cNvPr>
          <p:cNvSpPr txBox="1"/>
          <p:nvPr/>
        </p:nvSpPr>
        <p:spPr>
          <a:xfrm>
            <a:off x="3810727" y="6487647"/>
            <a:ext cx="2909596" cy="698269"/>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Älä koske ilman asianmukaisia kemikaaleille sopivia suojavarusteita ja suojalaseja.</a:t>
            </a:r>
          </a:p>
        </p:txBody>
      </p:sp>
      <p:pic>
        <p:nvPicPr>
          <p:cNvPr id="24" name="Kuva 23">
            <a:extLst>
              <a:ext uri="{FF2B5EF4-FFF2-40B4-BE49-F238E27FC236}">
                <a16:creationId xmlns:a16="http://schemas.microsoft.com/office/drawing/2014/main" id="{F75AC9E5-221F-A8DE-4D8D-72261C2DC7BF}"/>
              </a:ext>
            </a:extLst>
          </p:cNvPr>
          <p:cNvPicPr>
            <a:picLocks noChangeAspect="1"/>
          </p:cNvPicPr>
          <p:nvPr/>
        </p:nvPicPr>
        <p:blipFill>
          <a:blip r:embed="rId9"/>
          <a:stretch>
            <a:fillRect/>
          </a:stretch>
        </p:blipFill>
        <p:spPr>
          <a:xfrm>
            <a:off x="2499097" y="3508343"/>
            <a:ext cx="884010" cy="776824"/>
          </a:xfrm>
          <a:prstGeom prst="rect">
            <a:avLst/>
          </a:prstGeom>
        </p:spPr>
      </p:pic>
      <p:pic>
        <p:nvPicPr>
          <p:cNvPr id="25" name="Kuva 24">
            <a:extLst>
              <a:ext uri="{FF2B5EF4-FFF2-40B4-BE49-F238E27FC236}">
                <a16:creationId xmlns:a16="http://schemas.microsoft.com/office/drawing/2014/main" id="{7F6C6677-C289-9A84-7CE7-4E8B451DAB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833" r="90000">
                        <a14:foregroundMark x1="9833" y1="78667" x2="9833" y2="78667"/>
                        <a14:foregroundMark x1="90000" y1="78000" x2="90000" y2="78000"/>
                      </a14:backgroundRemoval>
                    </a14:imgEffect>
                  </a14:imgLayer>
                </a14:imgProps>
              </a:ext>
            </a:extLst>
          </a:blip>
          <a:stretch>
            <a:fillRect/>
          </a:stretch>
        </p:blipFill>
        <p:spPr>
          <a:xfrm>
            <a:off x="2381757" y="4303841"/>
            <a:ext cx="1069273" cy="1069273"/>
          </a:xfrm>
          <a:prstGeom prst="rect">
            <a:avLst/>
          </a:prstGeom>
        </p:spPr>
      </p:pic>
      <p:sp>
        <p:nvSpPr>
          <p:cNvPr id="26" name="AutoShape 2" descr="Varo kuuma pinta symboli eristää valkoisella taustalla, vektori kuvitus,  aineistopankin vektori, tekijä: ©Seetwo, nro 315064104">
            <a:extLst>
              <a:ext uri="{FF2B5EF4-FFF2-40B4-BE49-F238E27FC236}">
                <a16:creationId xmlns:a16="http://schemas.microsoft.com/office/drawing/2014/main" id="{D8394E91-B6BE-2F80-079A-F8D3CE446F56}"/>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28" name="Kuva 27">
            <a:extLst>
              <a:ext uri="{FF2B5EF4-FFF2-40B4-BE49-F238E27FC236}">
                <a16:creationId xmlns:a16="http://schemas.microsoft.com/office/drawing/2014/main" id="{A3DD44C3-85DA-5853-3F3C-DE8D5F759E24}"/>
              </a:ext>
            </a:extLst>
          </p:cNvPr>
          <p:cNvPicPr>
            <a:picLocks noChangeAspect="1"/>
          </p:cNvPicPr>
          <p:nvPr/>
        </p:nvPicPr>
        <p:blipFill>
          <a:blip r:embed="rId12"/>
          <a:srcRect t="12517" b="12815"/>
          <a:stretch>
            <a:fillRect/>
          </a:stretch>
        </p:blipFill>
        <p:spPr>
          <a:xfrm>
            <a:off x="2511634" y="7561302"/>
            <a:ext cx="916968" cy="830347"/>
          </a:xfrm>
          <a:prstGeom prst="rect">
            <a:avLst/>
          </a:prstGeom>
        </p:spPr>
      </p:pic>
      <p:sp>
        <p:nvSpPr>
          <p:cNvPr id="29" name="Tekstiruutu 28">
            <a:extLst>
              <a:ext uri="{FF2B5EF4-FFF2-40B4-BE49-F238E27FC236}">
                <a16:creationId xmlns:a16="http://schemas.microsoft.com/office/drawing/2014/main" id="{D722A0D7-51EC-D1F5-45B0-E4DF8C17B3DB}"/>
              </a:ext>
            </a:extLst>
          </p:cNvPr>
          <p:cNvSpPr txBox="1"/>
          <p:nvPr/>
        </p:nvSpPr>
        <p:spPr>
          <a:xfrm>
            <a:off x="3792772" y="7475026"/>
            <a:ext cx="2909596" cy="1129156"/>
          </a:xfrm>
          <a:prstGeom prst="rect">
            <a:avLst/>
          </a:prstGeom>
          <a:noFill/>
        </p:spPr>
        <p:txBody>
          <a:bodyPr wrap="square" lIns="51435" tIns="25718" rIns="51435" bIns="25718" rtlCol="0" anchor="t">
            <a:spAutoFit/>
          </a:bodyPr>
          <a:lstStyle/>
          <a:p>
            <a:r>
              <a:rPr lang="fi-FI" sz="1400" dirty="0">
                <a:solidFill>
                  <a:schemeClr val="bg2">
                    <a:lumMod val="10000"/>
                  </a:schemeClr>
                </a:solidFill>
                <a:ea typeface="Verdana" panose="020B0604030504040204" pitchFamily="34" charset="0"/>
              </a:rPr>
              <a:t>Käsittele varovasti. Pidä alue siistinä, älä käsittele tulta tässä paikassa. Mene lähelle vain, jos sinulla on lupa ja hyvät suojavarusteet.</a:t>
            </a:r>
          </a:p>
        </p:txBody>
      </p:sp>
    </p:spTree>
    <p:extLst>
      <p:ext uri="{BB962C8B-B14F-4D97-AF65-F5344CB8AC3E}">
        <p14:creationId xmlns:p14="http://schemas.microsoft.com/office/powerpoint/2010/main" val="348970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unnikas 11">
            <a:extLst>
              <a:ext uri="{FF2B5EF4-FFF2-40B4-BE49-F238E27FC236}">
                <a16:creationId xmlns:a16="http://schemas.microsoft.com/office/drawing/2014/main" id="{3B4641ED-6490-630A-4208-B7D8677F858C}"/>
              </a:ext>
              <a:ext uri="{C183D7F6-B498-43B3-948B-1728B52AA6E4}">
                <adec:decorative xmlns:adec="http://schemas.microsoft.com/office/drawing/2017/decorative" val="1"/>
              </a:ext>
            </a:extLst>
          </p:cNvPr>
          <p:cNvSpPr/>
          <p:nvPr/>
        </p:nvSpPr>
        <p:spPr>
          <a:xfrm>
            <a:off x="261881" y="6153933"/>
            <a:ext cx="6334237" cy="2780002"/>
          </a:xfrm>
          <a:prstGeom prst="parallelogram">
            <a:avLst>
              <a:gd name="adj" fmla="val 0"/>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dirty="0"/>
          </a:p>
        </p:txBody>
      </p:sp>
      <p:sp>
        <p:nvSpPr>
          <p:cNvPr id="10" name="Suorakulmio 9">
            <a:extLst>
              <a:ext uri="{FF2B5EF4-FFF2-40B4-BE49-F238E27FC236}">
                <a16:creationId xmlns:a16="http://schemas.microsoft.com/office/drawing/2014/main" id="{2EAF79B1-E3C7-7B14-6FA8-934C0DD13D5D}"/>
              </a:ext>
              <a:ext uri="{C183D7F6-B498-43B3-948B-1728B52AA6E4}">
                <adec:decorative xmlns:adec="http://schemas.microsoft.com/office/drawing/2017/decorative" val="1"/>
              </a:ext>
            </a:extLst>
          </p:cNvPr>
          <p:cNvSpPr/>
          <p:nvPr/>
        </p:nvSpPr>
        <p:spPr>
          <a:xfrm>
            <a:off x="287719" y="6178566"/>
            <a:ext cx="6308399" cy="624970"/>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DB1C2CE-2FD3-E264-931B-869996FEFB08}"/>
              </a:ext>
            </a:extLst>
          </p:cNvPr>
          <p:cNvSpPr>
            <a:spLocks noGrp="1"/>
          </p:cNvSpPr>
          <p:nvPr>
            <p:ph type="title" idx="4294967295"/>
          </p:nvPr>
        </p:nvSpPr>
        <p:spPr>
          <a:xfrm>
            <a:off x="0" y="67037"/>
            <a:ext cx="6858000" cy="706570"/>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Verdana" panose="020B0604030504040204" pitchFamily="34" charset="0"/>
                <a:cs typeface="+mn-cs"/>
              </a:rPr>
              <a:t>Pelastussuunnitelma: nimetyt henkilöt</a:t>
            </a:r>
          </a:p>
        </p:txBody>
      </p:sp>
      <p:sp>
        <p:nvSpPr>
          <p:cNvPr id="4" name="Tekstiruutu 3">
            <a:extLst>
              <a:ext uri="{FF2B5EF4-FFF2-40B4-BE49-F238E27FC236}">
                <a16:creationId xmlns:a16="http://schemas.microsoft.com/office/drawing/2014/main" id="{4A6046AF-68A3-9893-23D9-ED78C6AA2655}"/>
              </a:ext>
            </a:extLst>
          </p:cNvPr>
          <p:cNvSpPr txBox="1"/>
          <p:nvPr/>
        </p:nvSpPr>
        <p:spPr>
          <a:xfrm>
            <a:off x="202351" y="1201093"/>
            <a:ext cx="6034675" cy="646331"/>
          </a:xfrm>
          <a:prstGeom prst="rect">
            <a:avLst/>
          </a:prstGeom>
          <a:noFill/>
        </p:spPr>
        <p:txBody>
          <a:bodyPr wrap="square" rtlCol="0">
            <a:spAutoFit/>
          </a:bodyPr>
          <a:lstStyle/>
          <a:p>
            <a:r>
              <a:rPr lang="fi-FI" b="1" dirty="0">
                <a:solidFill>
                  <a:srgbClr val="333F48"/>
                </a:solidFill>
                <a:ea typeface="Verdana" panose="020B0604030504040204" pitchFamily="34" charset="0"/>
              </a:rPr>
              <a:t>Tähän voit kirjoittaa muistiin sinun työpaikkasi työturvallisuusvastaavat.</a:t>
            </a:r>
          </a:p>
        </p:txBody>
      </p:sp>
      <p:sp>
        <p:nvSpPr>
          <p:cNvPr id="3" name="Tekstiruutu 2">
            <a:extLst>
              <a:ext uri="{FF2B5EF4-FFF2-40B4-BE49-F238E27FC236}">
                <a16:creationId xmlns:a16="http://schemas.microsoft.com/office/drawing/2014/main" id="{EBC16E67-F868-1574-C774-7771DCEB40A8}"/>
              </a:ext>
            </a:extLst>
          </p:cNvPr>
          <p:cNvSpPr txBox="1"/>
          <p:nvPr/>
        </p:nvSpPr>
        <p:spPr>
          <a:xfrm>
            <a:off x="202352" y="2274910"/>
            <a:ext cx="6453295" cy="4124206"/>
          </a:xfrm>
          <a:prstGeom prst="rect">
            <a:avLst/>
          </a:prstGeom>
          <a:noFill/>
        </p:spPr>
        <p:txBody>
          <a:bodyPr wrap="square" rtlCol="0">
            <a:spAutoFit/>
          </a:bodyPr>
          <a:lstStyle/>
          <a:p>
            <a:r>
              <a:rPr lang="fi-FI" dirty="0">
                <a:solidFill>
                  <a:schemeClr val="bg2">
                    <a:lumMod val="10000"/>
                  </a:schemeClr>
                </a:solidFill>
                <a:ea typeface="Verdana" panose="020B0604030504040204" pitchFamily="34" charset="0"/>
              </a:rPr>
              <a:t>Työsuojelupäällikkö:</a:t>
            </a:r>
          </a:p>
          <a:p>
            <a:endParaRPr lang="fi-FI" dirty="0">
              <a:solidFill>
                <a:schemeClr val="bg2">
                  <a:lumMod val="10000"/>
                </a:schemeClr>
              </a:solidFill>
              <a:ea typeface="Verdana" panose="020B0604030504040204" pitchFamily="34" charset="0"/>
            </a:endParaRPr>
          </a:p>
          <a:p>
            <a:r>
              <a:rPr lang="fi-FI" dirty="0">
                <a:solidFill>
                  <a:schemeClr val="bg2">
                    <a:lumMod val="10000"/>
                  </a:schemeClr>
                </a:solidFill>
                <a:ea typeface="Verdana" panose="020B0604030504040204" pitchFamily="34" charset="0"/>
              </a:rPr>
              <a:t>__________________________________________________________</a:t>
            </a:r>
          </a:p>
          <a:p>
            <a:endParaRPr lang="fi-FI" dirty="0">
              <a:solidFill>
                <a:schemeClr val="bg2">
                  <a:lumMod val="10000"/>
                </a:schemeClr>
              </a:solidFill>
              <a:ea typeface="Verdana" panose="020B0604030504040204" pitchFamily="34" charset="0"/>
            </a:endParaRPr>
          </a:p>
          <a:p>
            <a:endParaRPr lang="fi-FI" dirty="0">
              <a:solidFill>
                <a:schemeClr val="bg2">
                  <a:lumMod val="10000"/>
                </a:schemeClr>
              </a:solidFill>
              <a:ea typeface="Verdana" panose="020B0604030504040204" pitchFamily="34" charset="0"/>
            </a:endParaRPr>
          </a:p>
          <a:p>
            <a:r>
              <a:rPr lang="fi-FI" dirty="0">
                <a:solidFill>
                  <a:schemeClr val="bg2">
                    <a:lumMod val="10000"/>
                  </a:schemeClr>
                </a:solidFill>
                <a:ea typeface="Verdana" panose="020B0604030504040204" pitchFamily="34" charset="0"/>
              </a:rPr>
              <a:t>Tuotantotilan turvallisuusvastaava: </a:t>
            </a:r>
          </a:p>
          <a:p>
            <a:endParaRPr lang="fi-FI" dirty="0">
              <a:solidFill>
                <a:schemeClr val="bg2">
                  <a:lumMod val="10000"/>
                </a:schemeClr>
              </a:solidFill>
              <a:ea typeface="Verdana" panose="020B0604030504040204" pitchFamily="34" charset="0"/>
            </a:endParaRPr>
          </a:p>
          <a:p>
            <a:r>
              <a:rPr lang="fi-FI" dirty="0">
                <a:solidFill>
                  <a:schemeClr val="bg2">
                    <a:lumMod val="10000"/>
                  </a:schemeClr>
                </a:solidFill>
                <a:ea typeface="Verdana" panose="020B0604030504040204" pitchFamily="34" charset="0"/>
              </a:rPr>
              <a:t>__________________________________________________________</a:t>
            </a:r>
          </a:p>
          <a:p>
            <a:endParaRPr lang="fi-FI" dirty="0">
              <a:solidFill>
                <a:schemeClr val="bg2">
                  <a:lumMod val="10000"/>
                </a:schemeClr>
              </a:solidFill>
              <a:ea typeface="Verdana" panose="020B0604030504040204" pitchFamily="34" charset="0"/>
            </a:endParaRPr>
          </a:p>
          <a:p>
            <a:endParaRPr lang="fi-FI" dirty="0">
              <a:solidFill>
                <a:schemeClr val="bg2">
                  <a:lumMod val="10000"/>
                </a:schemeClr>
              </a:solidFill>
              <a:ea typeface="Verdana" panose="020B0604030504040204" pitchFamily="34" charset="0"/>
            </a:endParaRPr>
          </a:p>
          <a:p>
            <a:r>
              <a:rPr lang="fi-FI" dirty="0">
                <a:solidFill>
                  <a:schemeClr val="bg2">
                    <a:lumMod val="10000"/>
                  </a:schemeClr>
                </a:solidFill>
                <a:ea typeface="Verdana" panose="020B0604030504040204" pitchFamily="34" charset="0"/>
              </a:rPr>
              <a:t>Työsuojeluvaltuutettu:</a:t>
            </a:r>
          </a:p>
          <a:p>
            <a:endParaRPr lang="fi-FI" sz="1600" dirty="0">
              <a:solidFill>
                <a:schemeClr val="bg2">
                  <a:lumMod val="10000"/>
                </a:schemeClr>
              </a:solidFill>
              <a:latin typeface="Verdana" panose="020B0604030504040204" pitchFamily="34" charset="0"/>
              <a:ea typeface="Verdana" panose="020B0604030504040204" pitchFamily="34" charset="0"/>
            </a:endParaRPr>
          </a:p>
          <a:p>
            <a:r>
              <a:rPr lang="fi-FI" sz="1600" dirty="0">
                <a:solidFill>
                  <a:schemeClr val="bg2">
                    <a:lumMod val="10000"/>
                  </a:schemeClr>
                </a:solidFill>
                <a:latin typeface="Verdana" panose="020B0604030504040204" pitchFamily="34" charset="0"/>
                <a:ea typeface="Verdana" panose="020B0604030504040204" pitchFamily="34" charset="0"/>
              </a:rPr>
              <a:t>________________________________________________</a:t>
            </a:r>
          </a:p>
          <a:p>
            <a:endParaRPr lang="fi-FI" sz="1600" dirty="0">
              <a:solidFill>
                <a:schemeClr val="bg2">
                  <a:lumMod val="10000"/>
                </a:schemeClr>
              </a:solidFill>
              <a:latin typeface="Verdana" panose="020B0604030504040204" pitchFamily="34" charset="0"/>
              <a:ea typeface="Verdana" panose="020B0604030504040204" pitchFamily="34" charset="0"/>
            </a:endParaRPr>
          </a:p>
          <a:p>
            <a:endParaRPr lang="fi-FI" sz="1600" dirty="0">
              <a:solidFill>
                <a:schemeClr val="bg2">
                  <a:lumMod val="10000"/>
                </a:schemeClr>
              </a:solidFill>
              <a:latin typeface="Verdana" panose="020B0604030504040204" pitchFamily="34" charset="0"/>
              <a:ea typeface="Verdana" panose="020B0604030504040204" pitchFamily="34" charset="0"/>
            </a:endParaRPr>
          </a:p>
        </p:txBody>
      </p:sp>
      <p:graphicFrame>
        <p:nvGraphicFramePr>
          <p:cNvPr id="16" name="Taulukko 15">
            <a:extLst>
              <a:ext uri="{FF2B5EF4-FFF2-40B4-BE49-F238E27FC236}">
                <a16:creationId xmlns:a16="http://schemas.microsoft.com/office/drawing/2014/main" id="{06308605-DED5-2680-6B09-980390E141F1}"/>
              </a:ext>
            </a:extLst>
          </p:cNvPr>
          <p:cNvGraphicFramePr>
            <a:graphicFrameLocks noGrp="1"/>
          </p:cNvGraphicFramePr>
          <p:nvPr>
            <p:extLst>
              <p:ext uri="{D42A27DB-BD31-4B8C-83A1-F6EECF244321}">
                <p14:modId xmlns:p14="http://schemas.microsoft.com/office/powerpoint/2010/main" val="1429875332"/>
              </p:ext>
            </p:extLst>
          </p:nvPr>
        </p:nvGraphicFramePr>
        <p:xfrm>
          <a:off x="505176" y="6209318"/>
          <a:ext cx="6090942" cy="502920"/>
        </p:xfrm>
        <a:graphic>
          <a:graphicData uri="http://schemas.openxmlformats.org/drawingml/2006/table">
            <a:tbl>
              <a:tblPr firstRow="1"/>
              <a:tblGrid>
                <a:gridCol w="2030314">
                  <a:extLst>
                    <a:ext uri="{9D8B030D-6E8A-4147-A177-3AD203B41FA5}">
                      <a16:colId xmlns:a16="http://schemas.microsoft.com/office/drawing/2014/main" val="1397479746"/>
                    </a:ext>
                  </a:extLst>
                </a:gridCol>
                <a:gridCol w="2030314">
                  <a:extLst>
                    <a:ext uri="{9D8B030D-6E8A-4147-A177-3AD203B41FA5}">
                      <a16:colId xmlns:a16="http://schemas.microsoft.com/office/drawing/2014/main" val="109119825"/>
                    </a:ext>
                  </a:extLst>
                </a:gridCol>
                <a:gridCol w="2030314">
                  <a:extLst>
                    <a:ext uri="{9D8B030D-6E8A-4147-A177-3AD203B41FA5}">
                      <a16:colId xmlns:a16="http://schemas.microsoft.com/office/drawing/2014/main" val="2397072744"/>
                    </a:ext>
                  </a:extLst>
                </a:gridCol>
              </a:tblGrid>
              <a:tr h="0">
                <a:tc>
                  <a:txBody>
                    <a:bodyPr/>
                    <a:lstStyle/>
                    <a:p>
                      <a:pPr>
                        <a:buNone/>
                      </a:pPr>
                      <a:r>
                        <a:rPr lang="fi-FI" b="1" dirty="0"/>
                        <a:t>Rooli</a:t>
                      </a:r>
                      <a:endParaRPr lang="fi-FI" dirty="0"/>
                    </a:p>
                  </a:txBody>
                  <a:tcPr anchor="ctr">
                    <a:lnL>
                      <a:noFill/>
                    </a:lnL>
                    <a:lnR>
                      <a:noFill/>
                    </a:lnR>
                    <a:lnT>
                      <a:noFill/>
                    </a:lnT>
                    <a:lnB>
                      <a:noFill/>
                    </a:lnB>
                    <a:noFill/>
                  </a:tcPr>
                </a:tc>
                <a:tc>
                  <a:txBody>
                    <a:bodyPr/>
                    <a:lstStyle/>
                    <a:p>
                      <a:pPr>
                        <a:buNone/>
                      </a:pPr>
                      <a:r>
                        <a:rPr lang="fi-FI" b="1" dirty="0"/>
                        <a:t>Tehtävä</a:t>
                      </a:r>
                      <a:endParaRPr lang="fi-FI" dirty="0"/>
                    </a:p>
                  </a:txBody>
                  <a:tcPr anchor="ctr">
                    <a:lnL>
                      <a:noFill/>
                    </a:lnL>
                    <a:lnR>
                      <a:noFill/>
                    </a:lnR>
                    <a:lnT>
                      <a:noFill/>
                    </a:lnT>
                    <a:lnB>
                      <a:noFill/>
                    </a:lnB>
                    <a:noFill/>
                  </a:tcPr>
                </a:tc>
                <a:tc>
                  <a:txBody>
                    <a:bodyPr/>
                    <a:lstStyle/>
                    <a:p>
                      <a:pPr>
                        <a:buNone/>
                      </a:pPr>
                      <a:r>
                        <a:rPr lang="fi-FI" b="1" dirty="0"/>
                        <a:t>Kenelle raportoi / ketä edustaa</a:t>
                      </a:r>
                      <a:endParaRPr lang="fi-FI" dirty="0"/>
                    </a:p>
                  </a:txBody>
                  <a:tcPr anchor="ctr">
                    <a:lnL>
                      <a:noFill/>
                    </a:lnL>
                    <a:lnR>
                      <a:noFill/>
                    </a:lnR>
                    <a:lnT>
                      <a:noFill/>
                    </a:lnT>
                    <a:lnB>
                      <a:noFill/>
                    </a:lnB>
                    <a:noFill/>
                  </a:tcPr>
                </a:tc>
                <a:extLst>
                  <a:ext uri="{0D108BD9-81ED-4DB2-BD59-A6C34878D82A}">
                    <a16:rowId xmlns:a16="http://schemas.microsoft.com/office/drawing/2014/main" val="2860218370"/>
                  </a:ext>
                </a:extLst>
              </a:tr>
            </a:tbl>
          </a:graphicData>
        </a:graphic>
      </p:graphicFrame>
      <p:graphicFrame>
        <p:nvGraphicFramePr>
          <p:cNvPr id="17" name="Taulukko 16">
            <a:extLst>
              <a:ext uri="{FF2B5EF4-FFF2-40B4-BE49-F238E27FC236}">
                <a16:creationId xmlns:a16="http://schemas.microsoft.com/office/drawing/2014/main" id="{5A27294F-381C-D0D4-A9B6-296294855EF2}"/>
              </a:ext>
            </a:extLst>
          </p:cNvPr>
          <p:cNvGraphicFramePr>
            <a:graphicFrameLocks noGrp="1"/>
          </p:cNvGraphicFramePr>
          <p:nvPr>
            <p:extLst>
              <p:ext uri="{D42A27DB-BD31-4B8C-83A1-F6EECF244321}">
                <p14:modId xmlns:p14="http://schemas.microsoft.com/office/powerpoint/2010/main" val="347299378"/>
              </p:ext>
            </p:extLst>
          </p:nvPr>
        </p:nvGraphicFramePr>
        <p:xfrm>
          <a:off x="505176" y="6884011"/>
          <a:ext cx="5915025" cy="1005840"/>
        </p:xfrm>
        <a:graphic>
          <a:graphicData uri="http://schemas.openxmlformats.org/drawingml/2006/table">
            <a:tbl>
              <a:tblPr firstRow="1"/>
              <a:tblGrid>
                <a:gridCol w="1971675">
                  <a:extLst>
                    <a:ext uri="{9D8B030D-6E8A-4147-A177-3AD203B41FA5}">
                      <a16:colId xmlns:a16="http://schemas.microsoft.com/office/drawing/2014/main" val="910266975"/>
                    </a:ext>
                  </a:extLst>
                </a:gridCol>
                <a:gridCol w="1971675">
                  <a:extLst>
                    <a:ext uri="{9D8B030D-6E8A-4147-A177-3AD203B41FA5}">
                      <a16:colId xmlns:a16="http://schemas.microsoft.com/office/drawing/2014/main" val="2713527039"/>
                    </a:ext>
                  </a:extLst>
                </a:gridCol>
                <a:gridCol w="1971675">
                  <a:extLst>
                    <a:ext uri="{9D8B030D-6E8A-4147-A177-3AD203B41FA5}">
                      <a16:colId xmlns:a16="http://schemas.microsoft.com/office/drawing/2014/main" val="2339855429"/>
                    </a:ext>
                  </a:extLst>
                </a:gridCol>
              </a:tblGrid>
              <a:tr h="548858">
                <a:tc>
                  <a:txBody>
                    <a:bodyPr/>
                    <a:lstStyle/>
                    <a:p>
                      <a:pPr>
                        <a:buNone/>
                      </a:pPr>
                      <a:r>
                        <a:rPr lang="fi-FI" b="1" dirty="0"/>
                        <a:t>Työsuojelupäällikkö</a:t>
                      </a:r>
                      <a:endParaRPr lang="fi-FI" dirty="0"/>
                    </a:p>
                  </a:txBody>
                  <a:tcPr anchor="ctr">
                    <a:lnL>
                      <a:noFill/>
                    </a:lnL>
                    <a:lnR>
                      <a:noFill/>
                    </a:lnR>
                    <a:lnT>
                      <a:noFill/>
                    </a:lnT>
                    <a:lnB>
                      <a:noFill/>
                    </a:lnB>
                    <a:noFill/>
                  </a:tcPr>
                </a:tc>
                <a:tc>
                  <a:txBody>
                    <a:bodyPr/>
                    <a:lstStyle/>
                    <a:p>
                      <a:pPr>
                        <a:buNone/>
                      </a:pPr>
                      <a:r>
                        <a:rPr lang="fi-FI" dirty="0"/>
                        <a:t>Järjestää ja suunnittelee työpaikan turvallisuutta.</a:t>
                      </a:r>
                    </a:p>
                  </a:txBody>
                  <a:tcPr anchor="ctr">
                    <a:lnL>
                      <a:noFill/>
                    </a:lnL>
                    <a:lnR>
                      <a:noFill/>
                    </a:lnR>
                    <a:lnT>
                      <a:noFill/>
                    </a:lnT>
                    <a:lnB>
                      <a:noFill/>
                    </a:lnB>
                    <a:noFill/>
                  </a:tcPr>
                </a:tc>
                <a:tc>
                  <a:txBody>
                    <a:bodyPr/>
                    <a:lstStyle/>
                    <a:p>
                      <a:pPr>
                        <a:buNone/>
                      </a:pPr>
                      <a:r>
                        <a:rPr lang="fi-FI" dirty="0"/>
                        <a:t>Työnantaja</a:t>
                      </a:r>
                    </a:p>
                  </a:txBody>
                  <a:tcPr anchor="ctr">
                    <a:lnL>
                      <a:noFill/>
                    </a:lnL>
                    <a:lnR>
                      <a:noFill/>
                    </a:lnR>
                    <a:lnT>
                      <a:noFill/>
                    </a:lnT>
                    <a:lnB>
                      <a:noFill/>
                    </a:lnB>
                    <a:noFill/>
                  </a:tcPr>
                </a:tc>
                <a:extLst>
                  <a:ext uri="{0D108BD9-81ED-4DB2-BD59-A6C34878D82A}">
                    <a16:rowId xmlns:a16="http://schemas.microsoft.com/office/drawing/2014/main" val="704827539"/>
                  </a:ext>
                </a:extLst>
              </a:tr>
              <a:tr h="230166">
                <a:tc>
                  <a:txBody>
                    <a:bodyPr/>
                    <a:lstStyle/>
                    <a:p>
                      <a:pPr>
                        <a:buNone/>
                      </a:pPr>
                      <a:endParaRPr lang="fi-FI" dirty="0"/>
                    </a:p>
                  </a:txBody>
                  <a:tcPr anchor="ctr">
                    <a:lnL>
                      <a:noFill/>
                    </a:lnL>
                    <a:lnR>
                      <a:noFill/>
                    </a:lnR>
                    <a:lnT>
                      <a:noFill/>
                    </a:lnT>
                    <a:lnB>
                      <a:noFill/>
                    </a:lnB>
                    <a:noFill/>
                  </a:tcPr>
                </a:tc>
                <a:tc>
                  <a:txBody>
                    <a:bodyPr/>
                    <a:lstStyle/>
                    <a:p>
                      <a:pPr>
                        <a:buNone/>
                      </a:pPr>
                      <a:endParaRPr lang="fi-FI" dirty="0"/>
                    </a:p>
                  </a:txBody>
                  <a:tcPr anchor="ctr">
                    <a:lnL>
                      <a:noFill/>
                    </a:lnL>
                    <a:lnR>
                      <a:noFill/>
                    </a:lnR>
                    <a:lnT>
                      <a:noFill/>
                    </a:lnT>
                    <a:lnB>
                      <a:noFill/>
                    </a:lnB>
                    <a:noFill/>
                  </a:tcPr>
                </a:tc>
                <a:tc>
                  <a:txBody>
                    <a:bodyPr/>
                    <a:lstStyle/>
                    <a:p>
                      <a:pPr>
                        <a:buNone/>
                      </a:pPr>
                      <a:endParaRPr lang="fi-FI" dirty="0"/>
                    </a:p>
                  </a:txBody>
                  <a:tcPr anchor="ctr">
                    <a:lnL>
                      <a:noFill/>
                    </a:lnL>
                    <a:lnR>
                      <a:noFill/>
                    </a:lnR>
                    <a:lnT>
                      <a:noFill/>
                    </a:lnT>
                    <a:lnB>
                      <a:noFill/>
                    </a:lnB>
                    <a:noFill/>
                  </a:tcPr>
                </a:tc>
                <a:extLst>
                  <a:ext uri="{0D108BD9-81ED-4DB2-BD59-A6C34878D82A}">
                    <a16:rowId xmlns:a16="http://schemas.microsoft.com/office/drawing/2014/main" val="2416764574"/>
                  </a:ext>
                </a:extLst>
              </a:tr>
            </a:tbl>
          </a:graphicData>
        </a:graphic>
      </p:graphicFrame>
      <p:graphicFrame>
        <p:nvGraphicFramePr>
          <p:cNvPr id="18" name="Taulukko 17">
            <a:extLst>
              <a:ext uri="{FF2B5EF4-FFF2-40B4-BE49-F238E27FC236}">
                <a16:creationId xmlns:a16="http://schemas.microsoft.com/office/drawing/2014/main" id="{6565CC35-8177-B02C-C690-9AD33F13DF79}"/>
              </a:ext>
            </a:extLst>
          </p:cNvPr>
          <p:cNvGraphicFramePr>
            <a:graphicFrameLocks noGrp="1"/>
          </p:cNvGraphicFramePr>
          <p:nvPr>
            <p:extLst>
              <p:ext uri="{D42A27DB-BD31-4B8C-83A1-F6EECF244321}">
                <p14:modId xmlns:p14="http://schemas.microsoft.com/office/powerpoint/2010/main" val="3512818935"/>
              </p:ext>
            </p:extLst>
          </p:nvPr>
        </p:nvGraphicFramePr>
        <p:xfrm>
          <a:off x="505176" y="7622174"/>
          <a:ext cx="5915025" cy="502920"/>
        </p:xfrm>
        <a:graphic>
          <a:graphicData uri="http://schemas.openxmlformats.org/drawingml/2006/table">
            <a:tbl>
              <a:tblPr firstRow="1"/>
              <a:tblGrid>
                <a:gridCol w="1971675">
                  <a:extLst>
                    <a:ext uri="{9D8B030D-6E8A-4147-A177-3AD203B41FA5}">
                      <a16:colId xmlns:a16="http://schemas.microsoft.com/office/drawing/2014/main" val="506487365"/>
                    </a:ext>
                  </a:extLst>
                </a:gridCol>
                <a:gridCol w="1971675">
                  <a:extLst>
                    <a:ext uri="{9D8B030D-6E8A-4147-A177-3AD203B41FA5}">
                      <a16:colId xmlns:a16="http://schemas.microsoft.com/office/drawing/2014/main" val="117526779"/>
                    </a:ext>
                  </a:extLst>
                </a:gridCol>
                <a:gridCol w="1971675">
                  <a:extLst>
                    <a:ext uri="{9D8B030D-6E8A-4147-A177-3AD203B41FA5}">
                      <a16:colId xmlns:a16="http://schemas.microsoft.com/office/drawing/2014/main" val="315878931"/>
                    </a:ext>
                  </a:extLst>
                </a:gridCol>
              </a:tblGrid>
              <a:tr h="0">
                <a:tc>
                  <a:txBody>
                    <a:bodyPr/>
                    <a:lstStyle/>
                    <a:p>
                      <a:pPr>
                        <a:buNone/>
                      </a:pPr>
                      <a:r>
                        <a:rPr lang="fi-FI" b="1" dirty="0"/>
                        <a:t>Turvallisuusvastaava</a:t>
                      </a:r>
                      <a:endParaRPr lang="fi-FI" dirty="0"/>
                    </a:p>
                  </a:txBody>
                  <a:tcPr anchor="ctr">
                    <a:lnL>
                      <a:noFill/>
                    </a:lnL>
                    <a:lnR>
                      <a:noFill/>
                    </a:lnR>
                    <a:lnT>
                      <a:noFill/>
                    </a:lnT>
                    <a:lnB>
                      <a:noFill/>
                    </a:lnB>
                    <a:noFill/>
                  </a:tcPr>
                </a:tc>
                <a:tc>
                  <a:txBody>
                    <a:bodyPr/>
                    <a:lstStyle/>
                    <a:p>
                      <a:pPr>
                        <a:buNone/>
                      </a:pPr>
                      <a:r>
                        <a:rPr lang="fi-FI" dirty="0"/>
                        <a:t>Valvoo käytännön turvallisuutta arjessa.</a:t>
                      </a:r>
                    </a:p>
                  </a:txBody>
                  <a:tcPr anchor="ctr">
                    <a:lnL>
                      <a:noFill/>
                    </a:lnL>
                    <a:lnR>
                      <a:noFill/>
                    </a:lnR>
                    <a:lnT>
                      <a:noFill/>
                    </a:lnT>
                    <a:lnB>
                      <a:noFill/>
                    </a:lnB>
                    <a:noFill/>
                  </a:tcPr>
                </a:tc>
                <a:tc>
                  <a:txBody>
                    <a:bodyPr/>
                    <a:lstStyle/>
                    <a:p>
                      <a:pPr>
                        <a:buNone/>
                      </a:pPr>
                      <a:r>
                        <a:rPr lang="fi-FI" dirty="0"/>
                        <a:t>Työnantaja</a:t>
                      </a:r>
                    </a:p>
                  </a:txBody>
                  <a:tcPr anchor="ctr">
                    <a:lnL>
                      <a:noFill/>
                    </a:lnL>
                    <a:lnR>
                      <a:noFill/>
                    </a:lnR>
                    <a:lnT>
                      <a:noFill/>
                    </a:lnT>
                    <a:lnB>
                      <a:noFill/>
                    </a:lnB>
                    <a:noFill/>
                  </a:tcPr>
                </a:tc>
                <a:extLst>
                  <a:ext uri="{0D108BD9-81ED-4DB2-BD59-A6C34878D82A}">
                    <a16:rowId xmlns:a16="http://schemas.microsoft.com/office/drawing/2014/main" val="4004895034"/>
                  </a:ext>
                </a:extLst>
              </a:tr>
            </a:tbl>
          </a:graphicData>
        </a:graphic>
      </p:graphicFrame>
      <p:graphicFrame>
        <p:nvGraphicFramePr>
          <p:cNvPr id="19" name="Taulukko 18">
            <a:extLst>
              <a:ext uri="{FF2B5EF4-FFF2-40B4-BE49-F238E27FC236}">
                <a16:creationId xmlns:a16="http://schemas.microsoft.com/office/drawing/2014/main" id="{0B120802-05C9-EC42-A8A8-3987BE84258C}"/>
              </a:ext>
            </a:extLst>
          </p:cNvPr>
          <p:cNvGraphicFramePr>
            <a:graphicFrameLocks noGrp="1"/>
          </p:cNvGraphicFramePr>
          <p:nvPr>
            <p:extLst>
              <p:ext uri="{D42A27DB-BD31-4B8C-83A1-F6EECF244321}">
                <p14:modId xmlns:p14="http://schemas.microsoft.com/office/powerpoint/2010/main" val="3979991310"/>
              </p:ext>
            </p:extLst>
          </p:nvPr>
        </p:nvGraphicFramePr>
        <p:xfrm>
          <a:off x="505176" y="8006471"/>
          <a:ext cx="5915025" cy="927464"/>
        </p:xfrm>
        <a:graphic>
          <a:graphicData uri="http://schemas.openxmlformats.org/drawingml/2006/table">
            <a:tbl>
              <a:tblPr firstRow="1"/>
              <a:tblGrid>
                <a:gridCol w="1971675">
                  <a:extLst>
                    <a:ext uri="{9D8B030D-6E8A-4147-A177-3AD203B41FA5}">
                      <a16:colId xmlns:a16="http://schemas.microsoft.com/office/drawing/2014/main" val="3042444006"/>
                    </a:ext>
                  </a:extLst>
                </a:gridCol>
                <a:gridCol w="1971675">
                  <a:extLst>
                    <a:ext uri="{9D8B030D-6E8A-4147-A177-3AD203B41FA5}">
                      <a16:colId xmlns:a16="http://schemas.microsoft.com/office/drawing/2014/main" val="1552656076"/>
                    </a:ext>
                  </a:extLst>
                </a:gridCol>
                <a:gridCol w="1971675">
                  <a:extLst>
                    <a:ext uri="{9D8B030D-6E8A-4147-A177-3AD203B41FA5}">
                      <a16:colId xmlns:a16="http://schemas.microsoft.com/office/drawing/2014/main" val="1469848522"/>
                    </a:ext>
                  </a:extLst>
                </a:gridCol>
              </a:tblGrid>
              <a:tr h="927464">
                <a:tc>
                  <a:txBody>
                    <a:bodyPr/>
                    <a:lstStyle/>
                    <a:p>
                      <a:pPr>
                        <a:buNone/>
                      </a:pPr>
                      <a:r>
                        <a:rPr lang="fi-FI" b="1" dirty="0"/>
                        <a:t>Työsuojeluvaltuutettu</a:t>
                      </a:r>
                      <a:endParaRPr lang="fi-FI" dirty="0"/>
                    </a:p>
                  </a:txBody>
                  <a:tcPr anchor="ctr">
                    <a:lnL>
                      <a:noFill/>
                    </a:lnL>
                    <a:lnR>
                      <a:noFill/>
                    </a:lnR>
                    <a:lnT>
                      <a:noFill/>
                    </a:lnT>
                    <a:lnB>
                      <a:noFill/>
                    </a:lnB>
                    <a:noFill/>
                  </a:tcPr>
                </a:tc>
                <a:tc>
                  <a:txBody>
                    <a:bodyPr/>
                    <a:lstStyle/>
                    <a:p>
                      <a:pPr>
                        <a:buNone/>
                      </a:pPr>
                      <a:r>
                        <a:rPr lang="fi-FI" dirty="0"/>
                        <a:t>Edustaa työntekijöitä työsuojeluasioissa ja tuo esiin ongelmia.</a:t>
                      </a:r>
                    </a:p>
                  </a:txBody>
                  <a:tcPr anchor="ctr">
                    <a:lnL>
                      <a:noFill/>
                    </a:lnL>
                    <a:lnR>
                      <a:noFill/>
                    </a:lnR>
                    <a:lnT>
                      <a:noFill/>
                    </a:lnT>
                    <a:lnB>
                      <a:noFill/>
                    </a:lnB>
                    <a:noFill/>
                  </a:tcPr>
                </a:tc>
                <a:tc>
                  <a:txBody>
                    <a:bodyPr/>
                    <a:lstStyle/>
                    <a:p>
                      <a:pPr>
                        <a:buNone/>
                      </a:pPr>
                      <a:r>
                        <a:rPr lang="fi-FI" dirty="0"/>
                        <a:t>Työntekijät</a:t>
                      </a:r>
                    </a:p>
                  </a:txBody>
                  <a:tcPr anchor="ctr">
                    <a:lnL>
                      <a:noFill/>
                    </a:lnL>
                    <a:lnR>
                      <a:noFill/>
                    </a:lnR>
                    <a:lnT>
                      <a:noFill/>
                    </a:lnT>
                    <a:lnB>
                      <a:noFill/>
                    </a:lnB>
                    <a:noFill/>
                  </a:tcPr>
                </a:tc>
                <a:extLst>
                  <a:ext uri="{0D108BD9-81ED-4DB2-BD59-A6C34878D82A}">
                    <a16:rowId xmlns:a16="http://schemas.microsoft.com/office/drawing/2014/main" val="848900936"/>
                  </a:ext>
                </a:extLst>
              </a:tr>
            </a:tbl>
          </a:graphicData>
        </a:graphic>
      </p:graphicFrame>
      <p:pic>
        <p:nvPicPr>
          <p:cNvPr id="5" name="Kuva 4">
            <a:extLst>
              <a:ext uri="{FF2B5EF4-FFF2-40B4-BE49-F238E27FC236}">
                <a16:creationId xmlns:a16="http://schemas.microsoft.com/office/drawing/2014/main" id="{6C33318B-9308-27F9-E105-971825AF6BD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Tree>
    <p:extLst>
      <p:ext uri="{BB962C8B-B14F-4D97-AF65-F5344CB8AC3E}">
        <p14:creationId xmlns:p14="http://schemas.microsoft.com/office/powerpoint/2010/main" val="2824548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5B11473-4C36-1ED9-CB71-B6F6F016916C}"/>
              </a:ext>
            </a:extLst>
          </p:cNvPr>
          <p:cNvSpPr>
            <a:spLocks noGrp="1"/>
          </p:cNvSpPr>
          <p:nvPr>
            <p:ph type="title" idx="4294967295"/>
          </p:nvPr>
        </p:nvSpPr>
        <p:spPr>
          <a:xfrm>
            <a:off x="0" y="134982"/>
            <a:ext cx="6858000" cy="571587"/>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Verdana" panose="020B0604030504040204" pitchFamily="34" charset="0"/>
                <a:cs typeface="+mn-cs"/>
              </a:rPr>
              <a:t>Muistiinpanot</a:t>
            </a:r>
          </a:p>
        </p:txBody>
      </p:sp>
      <p:sp>
        <p:nvSpPr>
          <p:cNvPr id="3" name="Sisällön paikkamerkki 2">
            <a:extLst>
              <a:ext uri="{FF2B5EF4-FFF2-40B4-BE49-F238E27FC236}">
                <a16:creationId xmlns:a16="http://schemas.microsoft.com/office/drawing/2014/main" id="{7B87AC9D-EA73-BE1E-88E2-A7191A133886}"/>
              </a:ext>
              <a:ext uri="{C183D7F6-B498-43B3-948B-1728B52AA6E4}">
                <adec:decorative xmlns:adec="http://schemas.microsoft.com/office/drawing/2017/decorative" val="1"/>
              </a:ext>
            </a:extLst>
          </p:cNvPr>
          <p:cNvSpPr>
            <a:spLocks noGrp="1"/>
          </p:cNvSpPr>
          <p:nvPr>
            <p:ph idx="1"/>
          </p:nvPr>
        </p:nvSpPr>
        <p:spPr>
          <a:xfrm>
            <a:off x="309811" y="1041964"/>
            <a:ext cx="6238377" cy="5653637"/>
          </a:xfrm>
        </p:spPr>
        <p:txBody>
          <a:bodyPr>
            <a:normAutofit lnSpcReduction="10000"/>
          </a:bodyPr>
          <a:lstStyle/>
          <a:p>
            <a:pPr marL="0" indent="0">
              <a:buNone/>
            </a:pPr>
            <a:r>
              <a:rPr lang="fi-FI" sz="788" dirty="0"/>
              <a:t>___________________________________________________________________________________________________________________________________</a:t>
            </a:r>
            <a:br>
              <a:rPr lang="fi-FI" sz="788" dirty="0"/>
            </a:br>
            <a:br>
              <a:rPr lang="fi-FI" sz="788" dirty="0"/>
            </a:br>
            <a:endParaRPr lang="fi-FI" sz="788" dirty="0"/>
          </a:p>
          <a:p>
            <a:pPr marL="0" indent="0">
              <a:buNone/>
            </a:pPr>
            <a:r>
              <a:rPr lang="fi-FI" sz="788" dirty="0"/>
              <a:t>___________________________________________________________________________________________________________________________________</a:t>
            </a:r>
          </a:p>
          <a:p>
            <a:pPr marL="0" indent="0">
              <a:buNone/>
            </a:pPr>
            <a:endParaRPr lang="fi-FI" sz="788" dirty="0"/>
          </a:p>
          <a:p>
            <a:pPr marL="0" indent="0">
              <a:buNone/>
            </a:pPr>
            <a:r>
              <a:rPr lang="fi-FI" sz="788" dirty="0"/>
              <a:t>___________________________________________________________________________________________________________________________________</a:t>
            </a:r>
          </a:p>
          <a:p>
            <a:pPr marL="0" indent="0">
              <a:buNone/>
            </a:pPr>
            <a:endParaRPr lang="fi-FI" sz="788" dirty="0"/>
          </a:p>
          <a:p>
            <a:pPr marL="0" indent="0">
              <a:buNone/>
            </a:pPr>
            <a:r>
              <a:rPr lang="fi-FI" sz="788" dirty="0"/>
              <a:t>___________________________________________________________________________________________________________________________________</a:t>
            </a:r>
          </a:p>
          <a:p>
            <a:pPr marL="0" indent="0">
              <a:buNone/>
            </a:pPr>
            <a:endParaRPr lang="fi-FI" sz="788" dirty="0"/>
          </a:p>
          <a:p>
            <a:pPr marL="0" indent="0">
              <a:buNone/>
            </a:pPr>
            <a:r>
              <a:rPr lang="fi-FI" sz="788" dirty="0"/>
              <a:t>___________________________________________________________________________________________________________________________________</a:t>
            </a:r>
          </a:p>
          <a:p>
            <a:pPr marL="0" indent="0">
              <a:buNone/>
            </a:pPr>
            <a:endParaRPr lang="fi-FI" sz="788" dirty="0"/>
          </a:p>
          <a:p>
            <a:pPr marL="0" indent="0">
              <a:buNone/>
            </a:pPr>
            <a:r>
              <a:rPr lang="fi-FI" sz="788" dirty="0"/>
              <a:t>___________________________________________________________________________________________________________________________________</a:t>
            </a:r>
          </a:p>
          <a:p>
            <a:pPr marL="0" indent="0">
              <a:buNone/>
            </a:pPr>
            <a:endParaRPr lang="fi-FI" sz="788" dirty="0"/>
          </a:p>
          <a:p>
            <a:pPr marL="0" indent="0">
              <a:buNone/>
            </a:pP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r>
              <a:rPr lang="fi-FI" sz="788" dirty="0"/>
              <a:t>___________________________________________________________________________________________________________________________________</a:t>
            </a:r>
            <a:br>
              <a:rPr lang="fi-FI" sz="788" dirty="0"/>
            </a:br>
            <a:br>
              <a:rPr lang="fi-FI" sz="788" dirty="0"/>
            </a:br>
            <a:br>
              <a:rPr lang="fi-FI" sz="788" dirty="0"/>
            </a:br>
            <a:br>
              <a:rPr lang="fi-FI" sz="788" dirty="0"/>
            </a:br>
            <a:endParaRPr lang="fi-FI" sz="788" dirty="0"/>
          </a:p>
        </p:txBody>
      </p:sp>
      <p:pic>
        <p:nvPicPr>
          <p:cNvPr id="5" name="Kuva 4">
            <a:extLst>
              <a:ext uri="{FF2B5EF4-FFF2-40B4-BE49-F238E27FC236}">
                <a16:creationId xmlns:a16="http://schemas.microsoft.com/office/drawing/2014/main" id="{31C8463C-E911-0948-7D58-8EA54EA56E0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pic>
        <p:nvPicPr>
          <p:cNvPr id="2" name="Kuva 1">
            <a:extLst>
              <a:ext uri="{FF2B5EF4-FFF2-40B4-BE49-F238E27FC236}">
                <a16:creationId xmlns:a16="http://schemas.microsoft.com/office/drawing/2014/main" id="{95ED9AC6-46C9-D137-852E-B19D819110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11" y="7873384"/>
            <a:ext cx="1456886" cy="1456886"/>
          </a:xfrm>
          <a:prstGeom prst="rect">
            <a:avLst/>
          </a:prstGeom>
        </p:spPr>
      </p:pic>
      <p:sp>
        <p:nvSpPr>
          <p:cNvPr id="11" name="Suorakulmio 10">
            <a:extLst>
              <a:ext uri="{FF2B5EF4-FFF2-40B4-BE49-F238E27FC236}">
                <a16:creationId xmlns:a16="http://schemas.microsoft.com/office/drawing/2014/main" id="{95943C37-EE37-1291-6A81-55C638F7478C}"/>
              </a:ext>
            </a:extLst>
          </p:cNvPr>
          <p:cNvSpPr/>
          <p:nvPr/>
        </p:nvSpPr>
        <p:spPr>
          <a:xfrm>
            <a:off x="0" y="6712897"/>
            <a:ext cx="6858000" cy="833904"/>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b="1" dirty="0">
              <a:solidFill>
                <a:srgbClr val="333F48"/>
              </a:solidFill>
              <a:ea typeface="Verdana" panose="020B0604030504040204" pitchFamily="34" charset="0"/>
            </a:endParaRPr>
          </a:p>
          <a:p>
            <a:pPr algn="ctr"/>
            <a:r>
              <a:rPr lang="fi-FI" sz="2400" b="1" dirty="0">
                <a:solidFill>
                  <a:srgbClr val="333F48"/>
                </a:solidFill>
                <a:ea typeface="Verdana" panose="020B0604030504040204" pitchFamily="34" charset="0"/>
              </a:rPr>
              <a:t>Lisää työturvallisuuden sanastoa</a:t>
            </a:r>
          </a:p>
          <a:p>
            <a:pPr algn="ctr"/>
            <a:endParaRPr lang="fi-FI" sz="1688" b="1" dirty="0">
              <a:solidFill>
                <a:schemeClr val="bg1"/>
              </a:solidFill>
              <a:latin typeface="+mj-lt"/>
            </a:endParaRPr>
          </a:p>
        </p:txBody>
      </p:sp>
      <p:sp>
        <p:nvSpPr>
          <p:cNvPr id="7" name="Tekstiruutu 6">
            <a:extLst>
              <a:ext uri="{FF2B5EF4-FFF2-40B4-BE49-F238E27FC236}">
                <a16:creationId xmlns:a16="http://schemas.microsoft.com/office/drawing/2014/main" id="{A8986D6E-22B4-9AB1-88F2-4E1A78709E28}"/>
              </a:ext>
            </a:extLst>
          </p:cNvPr>
          <p:cNvSpPr txBox="1"/>
          <p:nvPr/>
        </p:nvSpPr>
        <p:spPr>
          <a:xfrm>
            <a:off x="1868566" y="7998714"/>
            <a:ext cx="4679622" cy="369332"/>
          </a:xfrm>
          <a:prstGeom prst="rect">
            <a:avLst/>
          </a:prstGeom>
          <a:noFill/>
        </p:spPr>
        <p:txBody>
          <a:bodyPr wrap="square">
            <a:spAutoFit/>
          </a:bodyPr>
          <a:lstStyle/>
          <a:p>
            <a:r>
              <a:rPr lang="fi-FI" dirty="0">
                <a:hlinkClick r:id="rId4"/>
              </a:rPr>
              <a:t>https://osaamisenpaikka.fi/tyoturvallisuus-2/</a:t>
            </a:r>
            <a:endParaRPr lang="fi-FI" dirty="0"/>
          </a:p>
        </p:txBody>
      </p:sp>
      <p:pic>
        <p:nvPicPr>
          <p:cNvPr id="8" name="Kuva 7">
            <a:extLst>
              <a:ext uri="{FF2B5EF4-FFF2-40B4-BE49-F238E27FC236}">
                <a16:creationId xmlns:a16="http://schemas.microsoft.com/office/drawing/2014/main" id="{77E15492-6F46-C634-3331-C0E99D62BA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68566" y="8424378"/>
            <a:ext cx="2673487" cy="449344"/>
          </a:xfrm>
          <a:prstGeom prst="rect">
            <a:avLst/>
          </a:prstGeom>
        </p:spPr>
      </p:pic>
    </p:spTree>
    <p:extLst>
      <p:ext uri="{BB962C8B-B14F-4D97-AF65-F5344CB8AC3E}">
        <p14:creationId xmlns:p14="http://schemas.microsoft.com/office/powerpoint/2010/main" val="1697892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EAC171B-1A9F-1ED6-51DD-12CA4E8DAEDF}"/>
              </a:ext>
              <a:ext uri="{C183D7F6-B498-43B3-948B-1728B52AA6E4}">
                <adec:decorative xmlns:adec="http://schemas.microsoft.com/office/drawing/2017/decorative" val="1"/>
              </a:ext>
            </a:extLst>
          </p:cNvPr>
          <p:cNvSpPr/>
          <p:nvPr/>
        </p:nvSpPr>
        <p:spPr>
          <a:xfrm>
            <a:off x="0" y="9232901"/>
            <a:ext cx="6858000" cy="673099"/>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88" b="1" dirty="0">
              <a:solidFill>
                <a:schemeClr val="bg1"/>
              </a:solidFill>
              <a:latin typeface="+mj-lt"/>
            </a:endParaRPr>
          </a:p>
        </p:txBody>
      </p:sp>
      <p:sp>
        <p:nvSpPr>
          <p:cNvPr id="2" name="Rectangle 108">
            <a:extLst>
              <a:ext uri="{FF2B5EF4-FFF2-40B4-BE49-F238E27FC236}">
                <a16:creationId xmlns:a16="http://schemas.microsoft.com/office/drawing/2014/main" id="{2B396EC8-6954-69C0-68F7-75AEA890C60D}"/>
              </a:ext>
            </a:extLst>
          </p:cNvPr>
          <p:cNvSpPr>
            <a:spLocks noGrp="1"/>
          </p:cNvSpPr>
          <p:nvPr>
            <p:ph type="title" idx="4294967295"/>
          </p:nvPr>
        </p:nvSpPr>
        <p:spPr>
          <a:xfrm>
            <a:off x="262452" y="9354006"/>
            <a:ext cx="263529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err="1">
                <a:ln>
                  <a:noFill/>
                </a:ln>
                <a:solidFill>
                  <a:srgbClr val="333F48"/>
                </a:solidFill>
                <a:effectLst/>
                <a:uLnTx/>
                <a:uFillTx/>
                <a:latin typeface="+mn-lt"/>
                <a:ea typeface="+mn-ea"/>
                <a:cs typeface="Segoe UI" panose="020B0502040204020203" pitchFamily="34" charset="0"/>
              </a:rPr>
              <a:t>Selkeäkielinen</a:t>
            </a:r>
            <a:r>
              <a:rPr kumimoji="0" lang="en-US" sz="1400" b="0" i="0" u="none" strike="noStrike" kern="1200" cap="none" spc="-40" normalizeH="0" baseline="0" noProof="0" dirty="0">
                <a:ln>
                  <a:noFill/>
                </a:ln>
                <a:solidFill>
                  <a:srgbClr val="333F48"/>
                </a:solidFill>
                <a:effectLst/>
                <a:uLnTx/>
                <a:uFillTx/>
                <a:latin typeface="+mn-lt"/>
                <a:ea typeface="+mn-ea"/>
                <a:cs typeface="Segoe UI" panose="020B0502040204020203" pitchFamily="34" charset="0"/>
              </a:rPr>
              <a:t> </a:t>
            </a:r>
            <a:r>
              <a:rPr kumimoji="0" lang="en-US" sz="1400" b="0" i="0" u="none" strike="noStrike" kern="1200" cap="none" spc="-40" normalizeH="0" baseline="0" noProof="0" dirty="0" err="1">
                <a:ln>
                  <a:noFill/>
                </a:ln>
                <a:solidFill>
                  <a:srgbClr val="333F48"/>
                </a:solidFill>
                <a:effectLst/>
                <a:uLnTx/>
                <a:uFillTx/>
                <a:latin typeface="+mn-lt"/>
                <a:ea typeface="+mn-ea"/>
                <a:cs typeface="Segoe UI" panose="020B0502040204020203" pitchFamily="34" charset="0"/>
              </a:rPr>
              <a:t>versio</a:t>
            </a:r>
            <a:r>
              <a:rPr kumimoji="0" lang="en-US" sz="1400" b="0" i="0" u="none" strike="noStrike" kern="1200" cap="none" spc="0" normalizeH="0" baseline="0" noProof="0" dirty="0">
                <a:ln>
                  <a:noFill/>
                </a:ln>
                <a:solidFill>
                  <a:srgbClr val="333F48"/>
                </a:solidFill>
                <a:effectLst/>
                <a:uLnTx/>
                <a:uFillTx/>
                <a:latin typeface="+mn-lt"/>
                <a:ea typeface="+mn-ea"/>
                <a:cs typeface="Segoe UI" panose="020B0502040204020203" pitchFamily="34" charset="0"/>
              </a:rPr>
              <a:t>: 11 /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F48"/>
                </a:solidFill>
                <a:effectLst/>
                <a:uLnTx/>
                <a:uFillTx/>
                <a:latin typeface="+mn-lt"/>
                <a:ea typeface="+mn-ea"/>
                <a:cs typeface="Segoe UI" panose="020B0502040204020203" pitchFamily="34" charset="0"/>
              </a:rPr>
              <a:t>Kuvituskuvat</a:t>
            </a:r>
            <a:r>
              <a:rPr kumimoji="0" lang="en-US" sz="1400" b="0" i="0" u="none" strike="noStrike" kern="1200" cap="none" spc="0" normalizeH="0" baseline="0" noProof="0" dirty="0">
                <a:ln>
                  <a:noFill/>
                </a:ln>
                <a:solidFill>
                  <a:srgbClr val="333F48"/>
                </a:solidFill>
                <a:effectLst/>
                <a:uLnTx/>
                <a:uFillTx/>
                <a:latin typeface="+mn-lt"/>
                <a:ea typeface="+mn-ea"/>
                <a:cs typeface="Segoe UI" panose="020B0502040204020203" pitchFamily="34" charset="0"/>
              </a:rPr>
              <a:t>: </a:t>
            </a:r>
            <a:r>
              <a:rPr kumimoji="0" lang="en-US" sz="1400" b="0" i="0" u="none" strike="noStrike" kern="1200" cap="none" spc="0" normalizeH="0" baseline="0" noProof="0" dirty="0" err="1">
                <a:ln>
                  <a:noFill/>
                </a:ln>
                <a:solidFill>
                  <a:srgbClr val="333F48"/>
                </a:solidFill>
                <a:effectLst/>
                <a:uLnTx/>
                <a:uFillTx/>
                <a:latin typeface="+mn-lt"/>
                <a:ea typeface="+mn-ea"/>
                <a:cs typeface="Segoe UI" panose="020B0502040204020203" pitchFamily="34" charset="0"/>
              </a:rPr>
              <a:t>tekoäly</a:t>
            </a:r>
            <a:endParaRPr kumimoji="0" lang="en-US" sz="1400" b="0" i="0" u="none" strike="noStrike" kern="1200" cap="none" spc="0" normalizeH="0" baseline="0" noProof="0" dirty="0">
              <a:ln>
                <a:noFill/>
              </a:ln>
              <a:solidFill>
                <a:srgbClr val="333F48"/>
              </a:solidFill>
              <a:effectLst/>
              <a:uLnTx/>
              <a:uFillTx/>
              <a:latin typeface="+mn-lt"/>
              <a:ea typeface="+mn-ea"/>
              <a:cs typeface="Segoe UI" panose="020B0502040204020203" pitchFamily="34" charset="0"/>
            </a:endParaRPr>
          </a:p>
        </p:txBody>
      </p:sp>
      <p:sp>
        <p:nvSpPr>
          <p:cNvPr id="6" name="Suorakulmio 5">
            <a:extLst>
              <a:ext uri="{FF2B5EF4-FFF2-40B4-BE49-F238E27FC236}">
                <a16:creationId xmlns:a16="http://schemas.microsoft.com/office/drawing/2014/main" id="{2A620CC3-534E-3B5B-C3F1-F2108B5EB358}"/>
              </a:ext>
              <a:ext uri="{C183D7F6-B498-43B3-948B-1728B52AA6E4}">
                <adec:decorative xmlns:adec="http://schemas.microsoft.com/office/drawing/2017/decorative" val="1"/>
              </a:ext>
            </a:extLst>
          </p:cNvPr>
          <p:cNvSpPr/>
          <p:nvPr/>
        </p:nvSpPr>
        <p:spPr>
          <a:xfrm>
            <a:off x="0" y="0"/>
            <a:ext cx="6858000" cy="67309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88" b="1">
              <a:solidFill>
                <a:schemeClr val="bg1"/>
              </a:solidFill>
              <a:latin typeface="+mj-lt"/>
            </a:endParaRPr>
          </a:p>
        </p:txBody>
      </p:sp>
      <p:pic>
        <p:nvPicPr>
          <p:cNvPr id="10" name="Kuva 9">
            <a:extLst>
              <a:ext uri="{FF2B5EF4-FFF2-40B4-BE49-F238E27FC236}">
                <a16:creationId xmlns:a16="http://schemas.microsoft.com/office/drawing/2014/main" id="{88315EAB-DBF2-99C8-71C0-0408A232D81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621" y="9354006"/>
            <a:ext cx="3074379" cy="377997"/>
          </a:xfrm>
          <a:prstGeom prst="rect">
            <a:avLst/>
          </a:prstGeom>
        </p:spPr>
      </p:pic>
      <p:pic>
        <p:nvPicPr>
          <p:cNvPr id="7" name="Sisällön paikkamerkki 6">
            <a:extLst>
              <a:ext uri="{FF2B5EF4-FFF2-40B4-BE49-F238E27FC236}">
                <a16:creationId xmlns:a16="http://schemas.microsoft.com/office/drawing/2014/main" id="{D2A4D5A0-75E2-3582-D5F7-4480CCAED1D4}"/>
              </a:ext>
              <a:ext uri="{C183D7F6-B498-43B3-948B-1728B52AA6E4}">
                <adec:decorative xmlns:adec="http://schemas.microsoft.com/office/drawing/2017/decorative" val="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27593" y="3513599"/>
            <a:ext cx="2402813" cy="2402813"/>
          </a:xfrm>
          <a:prstGeom prst="rect">
            <a:avLst/>
          </a:prstGeom>
        </p:spPr>
      </p:pic>
    </p:spTree>
    <p:extLst>
      <p:ext uri="{BB962C8B-B14F-4D97-AF65-F5344CB8AC3E}">
        <p14:creationId xmlns:p14="http://schemas.microsoft.com/office/powerpoint/2010/main" val="200767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EA92F-A0FB-742E-C220-2757C4408417}"/>
            </a:ext>
          </a:extLst>
        </p:cNvPr>
        <p:cNvGrpSpPr/>
        <p:nvPr/>
      </p:nvGrpSpPr>
      <p:grpSpPr>
        <a:xfrm>
          <a:off x="0" y="0"/>
          <a:ext cx="0" cy="0"/>
          <a:chOff x="0" y="0"/>
          <a:chExt cx="0" cy="0"/>
        </a:xfrm>
      </p:grpSpPr>
      <p:pic>
        <p:nvPicPr>
          <p:cNvPr id="5" name="Kuva 4">
            <a:extLst>
              <a:ext uri="{FF2B5EF4-FFF2-40B4-BE49-F238E27FC236}">
                <a16:creationId xmlns:a16="http://schemas.microsoft.com/office/drawing/2014/main" id="{0363DFBC-6262-5250-9CDD-725365D788B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b="55757"/>
          <a:stretch>
            <a:fillRect/>
          </a:stretch>
        </p:blipFill>
        <p:spPr>
          <a:xfrm>
            <a:off x="0" y="7881605"/>
            <a:ext cx="6858000" cy="2024395"/>
          </a:xfrm>
          <a:prstGeom prst="rect">
            <a:avLst/>
          </a:prstGeom>
        </p:spPr>
      </p:pic>
      <p:sp>
        <p:nvSpPr>
          <p:cNvPr id="3" name="Otsikko 2">
            <a:extLst>
              <a:ext uri="{FF2B5EF4-FFF2-40B4-BE49-F238E27FC236}">
                <a16:creationId xmlns:a16="http://schemas.microsoft.com/office/drawing/2014/main" id="{83671C40-C415-F50A-2409-F9D48A2B8565}"/>
              </a:ext>
              <a:ext uri="{C183D7F6-B498-43B3-948B-1728B52AA6E4}">
                <adec:decorative xmlns:adec="http://schemas.microsoft.com/office/drawing/2017/decorative" val="0"/>
              </a:ext>
            </a:extLst>
          </p:cNvPr>
          <p:cNvSpPr>
            <a:spLocks noGrp="1"/>
          </p:cNvSpPr>
          <p:nvPr>
            <p:ph type="title" idx="4294967295"/>
          </p:nvPr>
        </p:nvSpPr>
        <p:spPr>
          <a:xfrm>
            <a:off x="0" y="134983"/>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chemeClr val="accent1">
                    <a:lumMod val="75000"/>
                  </a:schemeClr>
                </a:solidFill>
                <a:effectLst>
                  <a:glow rad="127000">
                    <a:srgbClr val="51C6E1"/>
                  </a:glow>
                </a:effectLst>
                <a:uLnTx/>
                <a:uFillTx/>
                <a:latin typeface="+mn-lt"/>
                <a:ea typeface="+mn-ea"/>
                <a:cs typeface="Biome" panose="020B0502040204020203" pitchFamily="34" charset="0"/>
              </a:rPr>
              <a:t>JOHDANTO</a:t>
            </a:r>
            <a:r>
              <a:rPr kumimoji="0" lang="fi-FI" sz="1013" b="0" i="0" u="none" strike="noStrike" kern="1200" cap="none" spc="0" normalizeH="0" baseline="0" noProof="0" dirty="0">
                <a:ln>
                  <a:noFill/>
                </a:ln>
                <a:solidFill>
                  <a:schemeClr val="accent1">
                    <a:lumMod val="75000"/>
                  </a:schemeClr>
                </a:solidFill>
                <a:effectLst>
                  <a:glow rad="127000">
                    <a:srgbClr val="51C6E1"/>
                  </a:glow>
                </a:effectLst>
                <a:uLnTx/>
                <a:uFillTx/>
                <a:latin typeface="Biome" panose="020B0502040204020203" pitchFamily="34" charset="0"/>
                <a:ea typeface="+mn-ea"/>
                <a:cs typeface="Biome" panose="020B0502040204020203" pitchFamily="34" charset="0"/>
              </a:rPr>
              <a:t>: </a:t>
            </a:r>
          </a:p>
        </p:txBody>
      </p:sp>
      <p:pic>
        <p:nvPicPr>
          <p:cNvPr id="6" name="Kuva 5">
            <a:extLst>
              <a:ext uri="{FF2B5EF4-FFF2-40B4-BE49-F238E27FC236}">
                <a16:creationId xmlns:a16="http://schemas.microsoft.com/office/drawing/2014/main" id="{7E32D041-88EF-B2C9-9E98-02B8C68C4B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7" name="Suunnikas 6">
            <a:extLst>
              <a:ext uri="{FF2B5EF4-FFF2-40B4-BE49-F238E27FC236}">
                <a16:creationId xmlns:a16="http://schemas.microsoft.com/office/drawing/2014/main" id="{4B73DC1D-368B-BB00-27D3-A5561BBDD900}"/>
              </a:ext>
              <a:ext uri="{C183D7F6-B498-43B3-948B-1728B52AA6E4}">
                <adec:decorative xmlns:adec="http://schemas.microsoft.com/office/drawing/2017/decorative" val="1"/>
              </a:ext>
            </a:extLst>
          </p:cNvPr>
          <p:cNvSpPr/>
          <p:nvPr/>
        </p:nvSpPr>
        <p:spPr>
          <a:xfrm>
            <a:off x="-409219" y="6885142"/>
            <a:ext cx="6548762" cy="673099"/>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dirty="0"/>
          </a:p>
        </p:txBody>
      </p:sp>
      <p:sp>
        <p:nvSpPr>
          <p:cNvPr id="2" name="Tekstiruutu 1">
            <a:extLst>
              <a:ext uri="{FF2B5EF4-FFF2-40B4-BE49-F238E27FC236}">
                <a16:creationId xmlns:a16="http://schemas.microsoft.com/office/drawing/2014/main" id="{0530F3BD-7820-F401-F92C-19E064D5451C}"/>
              </a:ext>
            </a:extLst>
          </p:cNvPr>
          <p:cNvSpPr txBox="1"/>
          <p:nvPr/>
        </p:nvSpPr>
        <p:spPr>
          <a:xfrm>
            <a:off x="344750" y="1220943"/>
            <a:ext cx="6207590" cy="5940088"/>
          </a:xfrm>
          <a:prstGeom prst="rect">
            <a:avLst/>
          </a:prstGeom>
          <a:noFill/>
        </p:spPr>
        <p:txBody>
          <a:bodyPr wrap="square" rtlCol="0">
            <a:spAutoFit/>
          </a:bodyPr>
          <a:lstStyle/>
          <a:p>
            <a:r>
              <a:rPr lang="fi-FI" sz="1600" dirty="0"/>
              <a:t>Tämä opas on tarkoitettu kahdelle kohderyhmälle: työnantajille perehdytyksen tueksi ja työntekijöille työturvallisuusasioiden opiskeluun. </a:t>
            </a:r>
          </a:p>
          <a:p>
            <a:endParaRPr lang="fi-FI" sz="1600" dirty="0"/>
          </a:p>
          <a:p>
            <a:r>
              <a:rPr lang="fi-FI" sz="1600" dirty="0"/>
              <a:t>Oppaan tekstit on kirjoitettu selkeällä kielellä. Selkokieltä tarvitsee jo noin 800 000 suomalaista / Suomessa asuvaa. Siksi myös perehdytysmateriaalien täytyy olla selkeitä ja visuaalisia. Se palvelee kaikkia töihin ja työssä oppimaan tulevia. Kaikille ymmärrettävä kieli varmistaa, että myös työympäristö on turvallinen kaikille.</a:t>
            </a:r>
          </a:p>
          <a:p>
            <a:endParaRPr lang="fi-FI" sz="1600" b="1" dirty="0"/>
          </a:p>
          <a:p>
            <a:r>
              <a:rPr lang="fi-FI" sz="1600" b="1" dirty="0"/>
              <a:t>Työnantajalle: </a:t>
            </a:r>
          </a:p>
          <a:p>
            <a:r>
              <a:rPr lang="fi-FI" sz="1600" dirty="0"/>
              <a:t>Oppaan tekstit ja sisällöt ovat saatavissa myös muokattavana PowerPoint-pohjana osoitteessa </a:t>
            </a:r>
            <a:r>
              <a:rPr lang="fi-FI" sz="1600" dirty="0">
                <a:hlinkClick r:id="rId4"/>
              </a:rPr>
              <a:t>https://osaamisenpaikka.fi/tyoturvaperehdytys/</a:t>
            </a:r>
            <a:endParaRPr lang="fi-FI" sz="1600" dirty="0"/>
          </a:p>
          <a:p>
            <a:r>
              <a:rPr lang="fi-FI" sz="1600" dirty="0"/>
              <a:t>Sitä saa vapaasti käyttää apuna yrityksen omaa perehdytysmateriaalia tehtäessä. </a:t>
            </a:r>
          </a:p>
          <a:p>
            <a:endParaRPr lang="fi-FI" sz="1600" dirty="0"/>
          </a:p>
          <a:p>
            <a:r>
              <a:rPr lang="fi-FI" sz="1600" b="1" dirty="0"/>
              <a:t>Työelämään tulevalle:</a:t>
            </a:r>
          </a:p>
          <a:p>
            <a:r>
              <a:rPr lang="fi-FI" sz="1600" dirty="0"/>
              <a:t>Sisältöjä ja sanastoa voi harjoitella lisää osoitteessa osaamisenpaikka.fi/tyoturvallisuus-2</a:t>
            </a:r>
          </a:p>
          <a:p>
            <a:endParaRPr lang="fi-FI" sz="1600" dirty="0"/>
          </a:p>
          <a:p>
            <a:r>
              <a:rPr lang="fi-FI" sz="1600" dirty="0"/>
              <a:t>Materiaali on tuotettu ESR+ -rahoittamana vuonna 2025.</a:t>
            </a:r>
          </a:p>
          <a:p>
            <a:endParaRPr lang="fi-FI" dirty="0"/>
          </a:p>
        </p:txBody>
      </p:sp>
      <p:sp>
        <p:nvSpPr>
          <p:cNvPr id="8" name="Tekstiruutu 7">
            <a:extLst>
              <a:ext uri="{FF2B5EF4-FFF2-40B4-BE49-F238E27FC236}">
                <a16:creationId xmlns:a16="http://schemas.microsoft.com/office/drawing/2014/main" id="{A9D55600-1543-5ADC-E7BC-9D33DF6109AD}"/>
              </a:ext>
            </a:extLst>
          </p:cNvPr>
          <p:cNvSpPr txBox="1"/>
          <p:nvPr/>
        </p:nvSpPr>
        <p:spPr>
          <a:xfrm>
            <a:off x="0" y="7051858"/>
            <a:ext cx="5994534" cy="307777"/>
          </a:xfrm>
          <a:prstGeom prst="rect">
            <a:avLst/>
          </a:prstGeom>
          <a:noFill/>
        </p:spPr>
        <p:txBody>
          <a:bodyPr wrap="square">
            <a:spAutoFit/>
          </a:bodyPr>
          <a:lstStyle/>
          <a:p>
            <a:r>
              <a:rPr lang="fi-FI" sz="1400" b="1" dirty="0">
                <a:solidFill>
                  <a:srgbClr val="333F48"/>
                </a:solidFill>
                <a:ea typeface="Verdana" panose="020B0604030504040204" pitchFamily="34" charset="0"/>
                <a:cs typeface="Segoe UI" panose="020B0502040204020203" pitchFamily="34" charset="0"/>
              </a:rPr>
              <a:t>Sanalaatikoissa on tärkeitä sanoja ja niiden selitykset selkeällä kielellä. </a:t>
            </a:r>
          </a:p>
        </p:txBody>
      </p:sp>
    </p:spTree>
    <p:extLst>
      <p:ext uri="{BB962C8B-B14F-4D97-AF65-F5344CB8AC3E}">
        <p14:creationId xmlns:p14="http://schemas.microsoft.com/office/powerpoint/2010/main" val="130866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E54DD-F607-B812-FF45-BB863CD59AD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A71D312-AE51-EB20-03C9-2AADA2DD9859}"/>
              </a:ext>
            </a:extLst>
          </p:cNvPr>
          <p:cNvSpPr>
            <a:spLocks noGrp="1"/>
          </p:cNvSpPr>
          <p:nvPr>
            <p:ph type="title"/>
          </p:nvPr>
        </p:nvSpPr>
        <p:spPr>
          <a:xfrm>
            <a:off x="471488" y="-1914702"/>
            <a:ext cx="5915025" cy="1914702"/>
          </a:xfrm>
        </p:spPr>
        <p:txBody>
          <a:bodyPr vert="horz" lIns="91440" tIns="45720" rIns="91440" bIns="45720" rtlCol="0" anchor="b">
            <a:normAutofit/>
          </a:bodyPr>
          <a:lstStyle/>
          <a:p>
            <a:r>
              <a:rPr lang="fi-FI" dirty="0"/>
              <a:t>Työturvallisuus toimintatapana</a:t>
            </a:r>
          </a:p>
        </p:txBody>
      </p:sp>
      <p:sp>
        <p:nvSpPr>
          <p:cNvPr id="13" name="Suunnikas 12">
            <a:extLst>
              <a:ext uri="{FF2B5EF4-FFF2-40B4-BE49-F238E27FC236}">
                <a16:creationId xmlns:a16="http://schemas.microsoft.com/office/drawing/2014/main" id="{3090C499-87D2-8F63-AB2E-9C6A4E0B499A}"/>
              </a:ext>
              <a:ext uri="{C183D7F6-B498-43B3-948B-1728B52AA6E4}">
                <adec:decorative xmlns:adec="http://schemas.microsoft.com/office/drawing/2017/decorative" val="1"/>
              </a:ext>
            </a:extLst>
          </p:cNvPr>
          <p:cNvSpPr/>
          <p:nvPr/>
        </p:nvSpPr>
        <p:spPr>
          <a:xfrm>
            <a:off x="-964503" y="7346280"/>
            <a:ext cx="7099374" cy="2327252"/>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3" name="Suorakulmio 2">
            <a:extLst>
              <a:ext uri="{FF2B5EF4-FFF2-40B4-BE49-F238E27FC236}">
                <a16:creationId xmlns:a16="http://schemas.microsoft.com/office/drawing/2014/main" id="{E76F4157-D523-E15F-FC28-9A27CC96FD9C}"/>
              </a:ext>
              <a:ext uri="{C183D7F6-B498-43B3-948B-1728B52AA6E4}">
                <adec:decorative xmlns:adec="http://schemas.microsoft.com/office/drawing/2017/decorative" val="1"/>
              </a:ext>
            </a:extLst>
          </p:cNvPr>
          <p:cNvSpPr/>
          <p:nvPr/>
        </p:nvSpPr>
        <p:spPr>
          <a:xfrm>
            <a:off x="0" y="66531"/>
            <a:ext cx="6897091" cy="67309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chemeClr val="tx1"/>
                </a:solidFill>
                <a:effectLst>
                  <a:glow rad="127000">
                    <a:srgbClr val="51C6E1"/>
                  </a:glow>
                </a:effectLst>
                <a:ea typeface="Verdana" panose="020B0604030504040204" pitchFamily="34" charset="0"/>
                <a:cs typeface="Biome" panose="020B0502040204020203" pitchFamily="34" charset="0"/>
              </a:rPr>
              <a:t>Työturvallisuus toimintatapana</a:t>
            </a:r>
            <a:endParaRPr lang="fi-FI" sz="1013" dirty="0">
              <a:solidFill>
                <a:srgbClr val="51C6E1"/>
              </a:solidFill>
              <a:effectLst>
                <a:glow rad="127000">
                  <a:srgbClr val="51C6E1"/>
                </a:glow>
              </a:effectLst>
              <a:cs typeface="Biome" panose="020B0502040204020203" pitchFamily="34" charset="0"/>
            </a:endParaRPr>
          </a:p>
        </p:txBody>
      </p:sp>
      <p:pic>
        <p:nvPicPr>
          <p:cNvPr id="6" name="Kuva 5">
            <a:extLst>
              <a:ext uri="{FF2B5EF4-FFF2-40B4-BE49-F238E27FC236}">
                <a16:creationId xmlns:a16="http://schemas.microsoft.com/office/drawing/2014/main" id="{897DA1FA-6E01-005B-E3AF-A30EE8ED5EB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9" name="Content Placeholder 2">
            <a:extLst>
              <a:ext uri="{FF2B5EF4-FFF2-40B4-BE49-F238E27FC236}">
                <a16:creationId xmlns:a16="http://schemas.microsoft.com/office/drawing/2014/main" id="{F558E084-0E7D-5A09-6225-3C98B6289EA7}"/>
              </a:ext>
            </a:extLst>
          </p:cNvPr>
          <p:cNvSpPr txBox="1">
            <a:spLocks/>
          </p:cNvSpPr>
          <p:nvPr/>
        </p:nvSpPr>
        <p:spPr>
          <a:xfrm>
            <a:off x="191571" y="940526"/>
            <a:ext cx="6474857" cy="6204857"/>
          </a:xfrm>
          <a:prstGeom prst="rect">
            <a:avLst/>
          </a:prstGeom>
        </p:spPr>
        <p:txBody>
          <a:bodyPr anchor="t">
            <a:normAutofit fontScale="2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tabLst>
                <a:tab pos="342900" algn="l"/>
              </a:tabLst>
            </a:pPr>
            <a:r>
              <a:rPr lang="en-US" sz="7200" b="1" dirty="0" err="1">
                <a:solidFill>
                  <a:srgbClr val="0070C0"/>
                </a:solidFill>
                <a:ea typeface="Verdana" panose="020B0604030504040204" pitchFamily="34" charset="0"/>
                <a:cs typeface="Segoe UI" panose="020B0502040204020203" pitchFamily="34" charset="0"/>
              </a:rPr>
              <a:t>Tavoite</a:t>
            </a:r>
            <a:r>
              <a:rPr lang="en-US" sz="7200" b="1" dirty="0">
                <a:solidFill>
                  <a:srgbClr val="0070C0"/>
                </a:solidFill>
                <a:ea typeface="Verdana" panose="020B0604030504040204" pitchFamily="34" charset="0"/>
                <a:cs typeface="Segoe UI" panose="020B0502040204020203" pitchFamily="34" charset="0"/>
              </a:rPr>
              <a:t> on </a:t>
            </a:r>
            <a:r>
              <a:rPr lang="en-US" sz="7200" b="1" dirty="0" err="1">
                <a:solidFill>
                  <a:srgbClr val="0070C0"/>
                </a:solidFill>
                <a:ea typeface="Verdana" panose="020B0604030504040204" pitchFamily="34" charset="0"/>
                <a:cs typeface="Segoe UI" panose="020B0502040204020203" pitchFamily="34" charset="0"/>
              </a:rPr>
              <a:t>aina</a:t>
            </a:r>
            <a:r>
              <a:rPr lang="en-US" sz="7200" b="1" dirty="0">
                <a:solidFill>
                  <a:srgbClr val="0070C0"/>
                </a:solidFill>
                <a:ea typeface="Verdana" panose="020B0604030504040204" pitchFamily="34" charset="0"/>
                <a:cs typeface="Segoe UI" panose="020B0502040204020203" pitchFamily="34" charset="0"/>
              </a:rPr>
              <a:t> 100 % </a:t>
            </a:r>
            <a:r>
              <a:rPr lang="en-US" sz="7200" b="1" dirty="0" err="1">
                <a:solidFill>
                  <a:srgbClr val="0070C0"/>
                </a:solidFill>
                <a:ea typeface="Verdana" panose="020B0604030504040204" pitchFamily="34" charset="0"/>
                <a:cs typeface="Segoe UI" panose="020B0502040204020203" pitchFamily="34" charset="0"/>
              </a:rPr>
              <a:t>turvallisuus</a:t>
            </a:r>
            <a:r>
              <a:rPr lang="en-US" sz="7200" b="1" dirty="0">
                <a:solidFill>
                  <a:srgbClr val="0070C0"/>
                </a:solidFill>
                <a:ea typeface="Verdana" panose="020B0604030504040204" pitchFamily="34" charset="0"/>
                <a:cs typeface="Segoe UI" panose="020B0502040204020203" pitchFamily="34" charset="0"/>
              </a:rPr>
              <a:t>: </a:t>
            </a:r>
            <a:r>
              <a:rPr lang="en-US" sz="7200" b="1" dirty="0" err="1">
                <a:solidFill>
                  <a:srgbClr val="0070C0"/>
                </a:solidFill>
                <a:ea typeface="Verdana" panose="020B0604030504040204" pitchFamily="34" charset="0"/>
                <a:cs typeface="Segoe UI" panose="020B0502040204020203" pitchFamily="34" charset="0"/>
              </a:rPr>
              <a:t>työympäristössä</a:t>
            </a:r>
            <a:r>
              <a:rPr lang="en-US" sz="7200" b="1" dirty="0">
                <a:solidFill>
                  <a:srgbClr val="0070C0"/>
                </a:solidFill>
                <a:ea typeface="Verdana" panose="020B0604030504040204" pitchFamily="34" charset="0"/>
                <a:cs typeface="Segoe UI" panose="020B0502040204020203" pitchFamily="34" charset="0"/>
              </a:rPr>
              <a:t> </a:t>
            </a:r>
            <a:r>
              <a:rPr lang="en-US" sz="7200" b="1" dirty="0" err="1">
                <a:solidFill>
                  <a:srgbClr val="0070C0"/>
                </a:solidFill>
                <a:ea typeface="Verdana" panose="020B0604030504040204" pitchFamily="34" charset="0"/>
                <a:cs typeface="Segoe UI" panose="020B0502040204020203" pitchFamily="34" charset="0"/>
              </a:rPr>
              <a:t>ei</a:t>
            </a:r>
            <a:r>
              <a:rPr lang="en-US" sz="7200" b="1" dirty="0">
                <a:solidFill>
                  <a:srgbClr val="0070C0"/>
                </a:solidFill>
                <a:ea typeface="Verdana" panose="020B0604030504040204" pitchFamily="34" charset="0"/>
                <a:cs typeface="Segoe UI" panose="020B0502040204020203" pitchFamily="34" charset="0"/>
              </a:rPr>
              <a:t> </a:t>
            </a:r>
            <a:r>
              <a:rPr lang="en-US" sz="7200" b="1" dirty="0" err="1">
                <a:solidFill>
                  <a:srgbClr val="0070C0"/>
                </a:solidFill>
                <a:ea typeface="Verdana" panose="020B0604030504040204" pitchFamily="34" charset="0"/>
                <a:cs typeface="Segoe UI" panose="020B0502040204020203" pitchFamily="34" charset="0"/>
              </a:rPr>
              <a:t>tapahdu</a:t>
            </a:r>
            <a:r>
              <a:rPr lang="en-US" sz="7200" b="1" dirty="0">
                <a:solidFill>
                  <a:srgbClr val="0070C0"/>
                </a:solidFill>
                <a:ea typeface="Verdana" panose="020B0604030504040204" pitchFamily="34" charset="0"/>
                <a:cs typeface="Segoe UI" panose="020B0502040204020203" pitchFamily="34" charset="0"/>
              </a:rPr>
              <a:t> </a:t>
            </a:r>
            <a:r>
              <a:rPr lang="en-US" sz="7200" b="1" dirty="0" err="1">
                <a:solidFill>
                  <a:srgbClr val="0070C0"/>
                </a:solidFill>
                <a:ea typeface="Verdana" panose="020B0604030504040204" pitchFamily="34" charset="0"/>
                <a:cs typeface="Segoe UI" panose="020B0502040204020203" pitchFamily="34" charset="0"/>
              </a:rPr>
              <a:t>tapaturmia</a:t>
            </a:r>
            <a:r>
              <a:rPr lang="en-US" sz="7200" b="1" dirty="0">
                <a:solidFill>
                  <a:srgbClr val="0070C0"/>
                </a:solidFill>
                <a:ea typeface="Verdana" panose="020B0604030504040204" pitchFamily="34" charset="0"/>
                <a:cs typeface="Segoe UI" panose="020B0502040204020203" pitchFamily="34" charset="0"/>
              </a:rPr>
              <a:t> tai </a:t>
            </a:r>
            <a:r>
              <a:rPr lang="en-US" sz="7200" b="1" dirty="0" err="1">
                <a:solidFill>
                  <a:srgbClr val="0070C0"/>
                </a:solidFill>
                <a:ea typeface="Verdana" panose="020B0604030504040204" pitchFamily="34" charset="0"/>
                <a:cs typeface="Segoe UI" panose="020B0502040204020203" pitchFamily="34" charset="0"/>
              </a:rPr>
              <a:t>onnettomuuksia</a:t>
            </a:r>
            <a:r>
              <a:rPr lang="en-US" sz="7200" b="1" dirty="0">
                <a:solidFill>
                  <a:srgbClr val="0070C0"/>
                </a:solidFill>
                <a:ea typeface="Verdana" panose="020B0604030504040204" pitchFamily="34" charset="0"/>
                <a:cs typeface="Segoe UI" panose="020B0502040204020203" pitchFamily="34" charset="0"/>
              </a:rPr>
              <a:t>. </a:t>
            </a:r>
          </a:p>
          <a:p>
            <a:pPr marL="0" indent="0">
              <a:lnSpc>
                <a:spcPct val="120000"/>
              </a:lnSpc>
              <a:buNone/>
              <a:tabLst>
                <a:tab pos="342900" algn="l"/>
              </a:tabLst>
            </a:pPr>
            <a:endParaRPr lang="en-US" sz="800" b="1" dirty="0">
              <a:solidFill>
                <a:srgbClr val="333F48"/>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tabLst>
                <a:tab pos="342900" algn="l"/>
              </a:tabLst>
            </a:pP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Työturvallisuusohjeet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perustuvat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lakiin</a:t>
            </a:r>
            <a:r>
              <a:rPr lang="en-US" sz="6400" dirty="0">
                <a:solidFill>
                  <a:schemeClr val="bg2">
                    <a:lumMod val="25000"/>
                  </a:schemeClr>
                </a:solidFill>
                <a:ea typeface="Verdana" panose="020B0604030504040204" pitchFamily="34" charset="0"/>
                <a:cs typeface="Segoe UI" panose="020B0502040204020203" pitchFamily="34" charset="0"/>
              </a:rPr>
              <a:t>. </a:t>
            </a:r>
            <a:r>
              <a:rPr lang="fi-FI" sz="6400" dirty="0">
                <a:solidFill>
                  <a:schemeClr val="bg2">
                    <a:lumMod val="25000"/>
                  </a:schemeClr>
                </a:solidFill>
                <a:ea typeface="Verdana" panose="020B0604030504040204" pitchFamily="34" charset="0"/>
                <a:cs typeface="Segoe UI" panose="020B0502040204020203" pitchFamily="34" charset="0"/>
              </a:rPr>
              <a:t>Laki sanoo, miten työpaikalla täytyy huolehtia turvallisuudesta.</a:t>
            </a:r>
            <a:br>
              <a:rPr lang="en-US" sz="6400" dirty="0">
                <a:solidFill>
                  <a:schemeClr val="bg2">
                    <a:lumMod val="25000"/>
                  </a:schemeClr>
                </a:solidFill>
                <a:ea typeface="Verdana" panose="020B0604030504040204" pitchFamily="34" charset="0"/>
                <a:cs typeface="Segoe UI" panose="020B0502040204020203" pitchFamily="34" charset="0"/>
              </a:rPr>
            </a:br>
            <a:endParaRPr lang="en-US" sz="6400" dirty="0">
              <a:solidFill>
                <a:schemeClr val="bg2">
                  <a:lumMod val="25000"/>
                </a:schemeClr>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tabLst>
                <a:tab pos="342900" algn="l"/>
              </a:tabLst>
            </a:pP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Kaikissa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työpaikoissa</a:t>
            </a:r>
            <a:r>
              <a:rPr lang="en-US" sz="6400" dirty="0">
                <a:solidFill>
                  <a:schemeClr val="bg2">
                    <a:lumMod val="25000"/>
                  </a:schemeClr>
                </a:solidFill>
                <a:ea typeface="Verdana" panose="020B0604030504040204" pitchFamily="34" charset="0"/>
                <a:cs typeface="Segoe UI" panose="020B0502040204020203" pitchFamily="34" charset="0"/>
              </a:rPr>
              <a:t> on </a:t>
            </a:r>
            <a:r>
              <a:rPr lang="en-US" sz="6400" dirty="0" err="1">
                <a:solidFill>
                  <a:schemeClr val="bg2">
                    <a:lumMod val="25000"/>
                  </a:schemeClr>
                </a:solidFill>
                <a:ea typeface="Verdana" panose="020B0604030504040204" pitchFamily="34" charset="0"/>
                <a:cs typeface="Segoe UI" panose="020B0502040204020203" pitchFamily="34" charset="0"/>
              </a:rPr>
              <a:t>lisäksi</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omat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pelisäännöt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joita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kaikkien</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täytyy</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noudattaa</a:t>
            </a:r>
            <a:r>
              <a:rPr lang="en-US" sz="6400" dirty="0">
                <a:solidFill>
                  <a:schemeClr val="bg2">
                    <a:lumMod val="25000"/>
                  </a:schemeClr>
                </a:solidFill>
                <a:ea typeface="Verdana" panose="020B0604030504040204" pitchFamily="34" charset="0"/>
                <a:cs typeface="Segoe UI" panose="020B0502040204020203" pitchFamily="34" charset="0"/>
              </a:rPr>
              <a:t>. Ne </a:t>
            </a:r>
            <a:r>
              <a:rPr lang="en-US" sz="6400" dirty="0" err="1">
                <a:solidFill>
                  <a:schemeClr val="bg2">
                    <a:lumMod val="25000"/>
                  </a:schemeClr>
                </a:solidFill>
                <a:ea typeface="Verdana" panose="020B0604030504040204" pitchFamily="34" charset="0"/>
                <a:cs typeface="Segoe UI" panose="020B0502040204020203" pitchFamily="34" charset="0"/>
              </a:rPr>
              <a:t>auttavat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työntekijää</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huolehtimaan</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omasta</a:t>
            </a:r>
            <a:r>
              <a:rPr lang="en-US" sz="6400" dirty="0">
                <a:solidFill>
                  <a:schemeClr val="bg2">
                    <a:lumMod val="25000"/>
                  </a:schemeClr>
                </a:solidFill>
                <a:ea typeface="Verdana" panose="020B0604030504040204" pitchFamily="34" charset="0"/>
                <a:cs typeface="Segoe UI" panose="020B0502040204020203" pitchFamily="34" charset="0"/>
              </a:rPr>
              <a:t> ja </a:t>
            </a:r>
            <a:r>
              <a:rPr lang="en-US" sz="6400" dirty="0" err="1">
                <a:solidFill>
                  <a:schemeClr val="bg2">
                    <a:lumMod val="25000"/>
                  </a:schemeClr>
                </a:solidFill>
                <a:ea typeface="Verdana" panose="020B0604030504040204" pitchFamily="34" charset="0"/>
                <a:cs typeface="Segoe UI" panose="020B0502040204020203" pitchFamily="34" charset="0"/>
              </a:rPr>
              <a:t>muiden</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työturvallisuudesta</a:t>
            </a:r>
            <a:r>
              <a:rPr lang="en-US" sz="6400" dirty="0">
                <a:solidFill>
                  <a:schemeClr val="bg2">
                    <a:lumMod val="25000"/>
                  </a:schemeClr>
                </a:solidFill>
                <a:ea typeface="Verdana" panose="020B0604030504040204" pitchFamily="34" charset="0"/>
                <a:cs typeface="Segoe UI" panose="020B0502040204020203" pitchFamily="34" charset="0"/>
              </a:rPr>
              <a:t>. </a:t>
            </a:r>
            <a:br>
              <a:rPr lang="en-US" sz="6400" dirty="0">
                <a:solidFill>
                  <a:schemeClr val="bg2">
                    <a:lumMod val="25000"/>
                  </a:schemeClr>
                </a:solidFill>
                <a:ea typeface="Verdana" panose="020B0604030504040204" pitchFamily="34" charset="0"/>
                <a:cs typeface="Segoe UI" panose="020B0502040204020203" pitchFamily="34" charset="0"/>
              </a:rPr>
            </a:br>
            <a:endParaRPr lang="en-US" sz="6400" dirty="0">
              <a:solidFill>
                <a:schemeClr val="bg2">
                  <a:lumMod val="25000"/>
                </a:schemeClr>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tabLst>
                <a:tab pos="342900" algn="l"/>
              </a:tabLst>
            </a:pPr>
            <a:r>
              <a:rPr lang="en-US" sz="6400" spc="-61" dirty="0">
                <a:solidFill>
                  <a:schemeClr val="bg2">
                    <a:lumMod val="25000"/>
                  </a:schemeClr>
                </a:solidFill>
                <a:ea typeface="Verdana" panose="020B0604030504040204" pitchFamily="34" charset="0"/>
                <a:cs typeface="Segoe UI" panose="020B0502040204020203" pitchFamily="34" charset="0"/>
              </a:rPr>
              <a:t> </a:t>
            </a:r>
            <a:r>
              <a:rPr lang="en-US" sz="6400" spc="-61" dirty="0" err="1">
                <a:solidFill>
                  <a:schemeClr val="bg2">
                    <a:lumMod val="25000"/>
                  </a:schemeClr>
                </a:solidFill>
                <a:ea typeface="Verdana" panose="020B0604030504040204" pitchFamily="34" charset="0"/>
                <a:cs typeface="Segoe UI" panose="020B0502040204020203" pitchFamily="34" charset="0"/>
              </a:rPr>
              <a:t>T</a:t>
            </a:r>
            <a:r>
              <a:rPr lang="en-US" sz="6400" dirty="0" err="1">
                <a:solidFill>
                  <a:schemeClr val="bg2">
                    <a:lumMod val="25000"/>
                  </a:schemeClr>
                </a:solidFill>
                <a:ea typeface="Verdana" panose="020B0604030504040204" pitchFamily="34" charset="0"/>
                <a:cs typeface="Segoe UI" panose="020B0502040204020203" pitchFamily="34" charset="0"/>
              </a:rPr>
              <a:t>yö</a:t>
            </a:r>
            <a:r>
              <a:rPr lang="en-US" sz="6400" spc="-6" dirty="0" err="1">
                <a:solidFill>
                  <a:schemeClr val="bg2">
                    <a:lumMod val="25000"/>
                  </a:schemeClr>
                </a:solidFill>
                <a:ea typeface="Verdana" panose="020B0604030504040204" pitchFamily="34" charset="0"/>
                <a:cs typeface="Segoe UI" panose="020B0502040204020203" pitchFamily="34" charset="0"/>
              </a:rPr>
              <a:t>t</a:t>
            </a:r>
            <a:r>
              <a:rPr lang="en-US" sz="6400" dirty="0" err="1">
                <a:solidFill>
                  <a:schemeClr val="bg2">
                    <a:lumMod val="25000"/>
                  </a:schemeClr>
                </a:solidFill>
                <a:ea typeface="Verdana" panose="020B0604030504040204" pitchFamily="34" charset="0"/>
                <a:cs typeface="Segoe UI" panose="020B0502040204020203" pitchFamily="34" charset="0"/>
              </a:rPr>
              <a:t>urvallisuus</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täytyy</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huomioida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työssä</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koko</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ajan</a:t>
            </a:r>
            <a:r>
              <a:rPr lang="en-US" sz="6400" dirty="0">
                <a:solidFill>
                  <a:schemeClr val="bg2">
                    <a:lumMod val="25000"/>
                  </a:schemeClr>
                </a:solidFill>
                <a:ea typeface="Verdana" panose="020B0604030504040204" pitchFamily="34" charset="0"/>
                <a:cs typeface="Segoe UI" panose="020B0502040204020203" pitchFamily="34" charset="0"/>
              </a:rPr>
              <a:t>.</a:t>
            </a:r>
          </a:p>
          <a:p>
            <a:pPr marL="0" indent="0">
              <a:lnSpc>
                <a:spcPct val="120000"/>
              </a:lnSpc>
              <a:buNone/>
              <a:tabLst>
                <a:tab pos="342900" algn="l"/>
              </a:tabLst>
            </a:pPr>
            <a:endParaRPr lang="en-US" sz="3200" dirty="0">
              <a:solidFill>
                <a:schemeClr val="bg2">
                  <a:lumMod val="25000"/>
                </a:schemeClr>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tabLst>
                <a:tab pos="342900" algn="l"/>
              </a:tabLst>
            </a:pPr>
            <a:r>
              <a:rPr lang="en-US" sz="6400" dirty="0">
                <a:solidFill>
                  <a:schemeClr val="bg2">
                    <a:lumMod val="25000"/>
                  </a:schemeClr>
                </a:solidFill>
                <a:ea typeface="Verdana" panose="020B0604030504040204" pitchFamily="34" charset="0"/>
                <a:cs typeface="Segoe UI" panose="020B0502040204020203" pitchFamily="34" charset="0"/>
              </a:rPr>
              <a:t> </a:t>
            </a:r>
            <a:r>
              <a:rPr lang="fi-FI" sz="6400" dirty="0">
                <a:solidFill>
                  <a:schemeClr val="bg2">
                    <a:lumMod val="25000"/>
                  </a:schemeClr>
                </a:solidFill>
                <a:ea typeface="Verdana" panose="020B0604030504040204" pitchFamily="34" charset="0"/>
              </a:rPr>
              <a:t>Turvallisuus on </a:t>
            </a:r>
            <a:r>
              <a:rPr lang="fi-FI" sz="6400" b="1" dirty="0">
                <a:solidFill>
                  <a:schemeClr val="bg2">
                    <a:lumMod val="25000"/>
                  </a:schemeClr>
                </a:solidFill>
                <a:ea typeface="Verdana" panose="020B0604030504040204" pitchFamily="34" charset="0"/>
              </a:rPr>
              <a:t>kaikkien</a:t>
            </a:r>
            <a:r>
              <a:rPr lang="fi-FI" sz="6400" dirty="0">
                <a:solidFill>
                  <a:schemeClr val="bg2">
                    <a:lumMod val="25000"/>
                  </a:schemeClr>
                </a:solidFill>
                <a:ea typeface="Verdana" panose="020B0604030504040204" pitchFamily="34" charset="0"/>
              </a:rPr>
              <a:t> asia. Se ei ole vain esihenkilön vastuu.</a:t>
            </a:r>
          </a:p>
          <a:p>
            <a:pPr>
              <a:lnSpc>
                <a:spcPct val="120000"/>
              </a:lnSpc>
              <a:buFont typeface="Wingdings" panose="05000000000000000000" pitchFamily="2" charset="2"/>
              <a:buChar char="Ø"/>
              <a:tabLst>
                <a:tab pos="342900" algn="l"/>
              </a:tabLst>
            </a:pPr>
            <a:endParaRPr lang="en-US" sz="2400" dirty="0">
              <a:solidFill>
                <a:schemeClr val="bg2">
                  <a:lumMod val="25000"/>
                </a:schemeClr>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6400" spc="-41" dirty="0">
                <a:solidFill>
                  <a:schemeClr val="bg2">
                    <a:lumMod val="25000"/>
                  </a:schemeClr>
                </a:solidFill>
                <a:ea typeface="Verdana" panose="020B0604030504040204" pitchFamily="34" charset="0"/>
                <a:cs typeface="Segoe UI" panose="020B0502040204020203" pitchFamily="34" charset="0"/>
              </a:rPr>
              <a:t> </a:t>
            </a:r>
            <a:r>
              <a:rPr lang="fi-FI" sz="6400" dirty="0">
                <a:solidFill>
                  <a:schemeClr val="bg2">
                    <a:lumMod val="25000"/>
                  </a:schemeClr>
                </a:solidFill>
              </a:rPr>
              <a:t>Turvallisuutta seurataan ja dokumentoidaan erilaisilla mittareilla ja työkaluilla. </a:t>
            </a:r>
            <a:r>
              <a:rPr lang="fi-FI" sz="6400">
                <a:solidFill>
                  <a:schemeClr val="bg2">
                    <a:lumMod val="25000"/>
                  </a:schemeClr>
                </a:solidFill>
              </a:rPr>
              <a:t>Työnantajan täytyy </a:t>
            </a:r>
            <a:r>
              <a:rPr lang="fi-FI" sz="6400" dirty="0">
                <a:solidFill>
                  <a:schemeClr val="bg2">
                    <a:lumMod val="25000"/>
                  </a:schemeClr>
                </a:solidFill>
              </a:rPr>
              <a:t>varmistaa, että työpaikka on aina turvallinen.</a:t>
            </a:r>
          </a:p>
          <a:p>
            <a:pPr>
              <a:lnSpc>
                <a:spcPct val="120000"/>
              </a:lnSpc>
              <a:buFont typeface="Wingdings" panose="05000000000000000000" pitchFamily="2" charset="2"/>
              <a:buChar char="Ø"/>
            </a:pPr>
            <a:endParaRPr lang="en-US" sz="1200" dirty="0">
              <a:solidFill>
                <a:schemeClr val="bg2">
                  <a:lumMod val="25000"/>
                </a:schemeClr>
              </a:solidFill>
              <a:ea typeface="Verdana" panose="020B0604030504040204" pitchFamily="34" charset="0"/>
              <a:cs typeface="Segoe UI" panose="020B0502040204020203" pitchFamily="34" charset="0"/>
            </a:endParaRPr>
          </a:p>
          <a:p>
            <a:pPr>
              <a:lnSpc>
                <a:spcPct val="120000"/>
              </a:lnSpc>
              <a:buFont typeface="Wingdings" panose="05000000000000000000" pitchFamily="2" charset="2"/>
              <a:buChar char="Ø"/>
            </a:pP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Myös</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työsuojeluviranomaiset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tarkistavat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onko</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työpaikka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turvallinen</a:t>
            </a:r>
            <a:r>
              <a:rPr lang="en-US" sz="6400" dirty="0">
                <a:solidFill>
                  <a:schemeClr val="bg2">
                    <a:lumMod val="25000"/>
                  </a:schemeClr>
                </a:solidFill>
                <a:ea typeface="Verdana" panose="020B0604030504040204" pitchFamily="34" charset="0"/>
                <a:cs typeface="Segoe UI" panose="020B0502040204020203" pitchFamily="34" charset="0"/>
              </a:rPr>
              <a:t>. Jos he </a:t>
            </a:r>
            <a:r>
              <a:rPr lang="en-US" sz="6400" dirty="0" err="1">
                <a:solidFill>
                  <a:schemeClr val="bg2">
                    <a:lumMod val="25000"/>
                  </a:schemeClr>
                </a:solidFill>
                <a:ea typeface="Verdana" panose="020B0604030504040204" pitchFamily="34" charset="0"/>
                <a:cs typeface="Segoe UI" panose="020B0502040204020203" pitchFamily="34" charset="0"/>
              </a:rPr>
              <a:t>huomaavat</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että</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työturvallisuus</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ei</a:t>
            </a:r>
            <a:r>
              <a:rPr lang="en-US" sz="6400" dirty="0">
                <a:solidFill>
                  <a:schemeClr val="bg2">
                    <a:lumMod val="25000"/>
                  </a:schemeClr>
                </a:solidFill>
                <a:ea typeface="Verdana" panose="020B0604030504040204" pitchFamily="34" charset="0"/>
                <a:cs typeface="Segoe UI" panose="020B0502040204020203" pitchFamily="34" charset="0"/>
              </a:rPr>
              <a:t> ole </a:t>
            </a:r>
            <a:r>
              <a:rPr lang="en-US" sz="6400" dirty="0" err="1">
                <a:solidFill>
                  <a:schemeClr val="bg2">
                    <a:lumMod val="25000"/>
                  </a:schemeClr>
                </a:solidFill>
                <a:ea typeface="Verdana" panose="020B0604030504040204" pitchFamily="34" charset="0"/>
                <a:cs typeface="Segoe UI" panose="020B0502040204020203" pitchFamily="34" charset="0"/>
              </a:rPr>
              <a:t>hyvä</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työnantaja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saa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varoituksen</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Pahimmassa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tapauksessa</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tulee</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dirty="0" err="1">
                <a:solidFill>
                  <a:schemeClr val="bg2">
                    <a:lumMod val="25000"/>
                  </a:schemeClr>
                </a:solidFill>
                <a:ea typeface="Verdana" panose="020B0604030504040204" pitchFamily="34" charset="0"/>
                <a:cs typeface="Segoe UI" panose="020B0502040204020203" pitchFamily="34" charset="0"/>
              </a:rPr>
              <a:t>toimikielto</a:t>
            </a:r>
            <a:r>
              <a:rPr lang="en-US" sz="6400" dirty="0">
                <a:solidFill>
                  <a:schemeClr val="bg2">
                    <a:lumMod val="25000"/>
                  </a:schemeClr>
                </a:solidFill>
                <a:ea typeface="Verdana" panose="020B0604030504040204" pitchFamily="34" charset="0"/>
                <a:cs typeface="Segoe UI" panose="020B0502040204020203" pitchFamily="34" charset="0"/>
              </a:rPr>
              <a:t> ja </a:t>
            </a:r>
            <a:r>
              <a:rPr lang="en-US" sz="6400" dirty="0" err="1">
                <a:solidFill>
                  <a:schemeClr val="bg2">
                    <a:lumMod val="25000"/>
                  </a:schemeClr>
                </a:solidFill>
                <a:ea typeface="Verdana" panose="020B0604030504040204" pitchFamily="34" charset="0"/>
                <a:cs typeface="Segoe UI" panose="020B0502040204020203" pitchFamily="34" charset="0"/>
              </a:rPr>
              <a:t>rikosilmoitus</a:t>
            </a:r>
            <a:r>
              <a:rPr lang="en-US" sz="6400"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Jokaisen</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tehtävä</a:t>
            </a:r>
            <a:r>
              <a:rPr lang="en-US" sz="6400" b="1" dirty="0">
                <a:solidFill>
                  <a:schemeClr val="bg2">
                    <a:lumMod val="25000"/>
                  </a:schemeClr>
                </a:solidFill>
                <a:ea typeface="Verdana" panose="020B0604030504040204" pitchFamily="34" charset="0"/>
                <a:cs typeface="Segoe UI" panose="020B0502040204020203" pitchFamily="34" charset="0"/>
              </a:rPr>
              <a:t> on </a:t>
            </a:r>
            <a:r>
              <a:rPr lang="en-US" sz="6400" b="1" dirty="0" err="1">
                <a:solidFill>
                  <a:schemeClr val="bg2">
                    <a:lumMod val="25000"/>
                  </a:schemeClr>
                </a:solidFill>
                <a:ea typeface="Verdana" panose="020B0604030504040204" pitchFamily="34" charset="0"/>
                <a:cs typeface="Segoe UI" panose="020B0502040204020203" pitchFamily="34" charset="0"/>
              </a:rPr>
              <a:t>huolehtia</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että</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asiat</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ovat</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aina</a:t>
            </a:r>
            <a:r>
              <a:rPr lang="en-US" sz="6400" b="1" dirty="0">
                <a:solidFill>
                  <a:schemeClr val="bg2">
                    <a:lumMod val="25000"/>
                  </a:schemeClr>
                </a:solidFill>
                <a:ea typeface="Verdana" panose="020B0604030504040204" pitchFamily="34" charset="0"/>
                <a:cs typeface="Segoe UI" panose="020B0502040204020203" pitchFamily="34" charset="0"/>
              </a:rPr>
              <a:t> </a:t>
            </a:r>
            <a:r>
              <a:rPr lang="en-US" sz="6400" b="1" dirty="0" err="1">
                <a:solidFill>
                  <a:schemeClr val="bg2">
                    <a:lumMod val="25000"/>
                  </a:schemeClr>
                </a:solidFill>
                <a:ea typeface="Verdana" panose="020B0604030504040204" pitchFamily="34" charset="0"/>
                <a:cs typeface="Segoe UI" panose="020B0502040204020203" pitchFamily="34" charset="0"/>
              </a:rPr>
              <a:t>kunnossa</a:t>
            </a:r>
            <a:r>
              <a:rPr lang="en-US" sz="6400" b="1" dirty="0">
                <a:solidFill>
                  <a:schemeClr val="bg2">
                    <a:lumMod val="25000"/>
                  </a:schemeClr>
                </a:solidFill>
                <a:ea typeface="Verdana" panose="020B0604030504040204" pitchFamily="34" charset="0"/>
                <a:cs typeface="Segoe UI" panose="020B0502040204020203" pitchFamily="34" charset="0"/>
              </a:rPr>
              <a:t>. </a:t>
            </a:r>
            <a:br>
              <a:rPr lang="en-US" sz="6400" b="1" dirty="0">
                <a:solidFill>
                  <a:srgbClr val="333F48"/>
                </a:solidFill>
                <a:ea typeface="Verdana" panose="020B0604030504040204" pitchFamily="34" charset="0"/>
                <a:cs typeface="Segoe UI" panose="020B0502040204020203" pitchFamily="34" charset="0"/>
              </a:rPr>
            </a:br>
            <a:endParaRPr lang="en-US" sz="6400" b="1" dirty="0">
              <a:solidFill>
                <a:srgbClr val="333F48"/>
              </a:solidFill>
              <a:ea typeface="Verdana" panose="020B0604030504040204" pitchFamily="34" charset="0"/>
              <a:cs typeface="Segoe UI" panose="020B0502040204020203" pitchFamily="34" charset="0"/>
            </a:endParaRPr>
          </a:p>
          <a:p>
            <a:pPr marL="125016" lvl="1" indent="0">
              <a:lnSpc>
                <a:spcPct val="120000"/>
              </a:lnSpc>
              <a:buFont typeface="Arial" panose="020B0604020202020204" pitchFamily="34" charset="0"/>
              <a:buNone/>
            </a:pPr>
            <a:endParaRPr lang="en-US" sz="6400" dirty="0">
              <a:solidFill>
                <a:srgbClr val="333F48"/>
              </a:solidFill>
              <a:latin typeface="Verdana" panose="020B0604030504040204" pitchFamily="34" charset="0"/>
              <a:ea typeface="Verdana" panose="020B0604030504040204" pitchFamily="34" charset="0"/>
              <a:cs typeface="Segoe UI" panose="020B0502040204020203" pitchFamily="34" charset="0"/>
            </a:endParaRPr>
          </a:p>
          <a:p>
            <a:endParaRPr lang="en-US" sz="731" dirty="0"/>
          </a:p>
          <a:p>
            <a:pPr marL="0" indent="0">
              <a:buFont typeface="Arial" panose="020B0604020202020204" pitchFamily="34" charset="0"/>
              <a:buNone/>
            </a:pPr>
            <a:endParaRPr lang="en-US" sz="731" dirty="0"/>
          </a:p>
          <a:p>
            <a:endParaRPr lang="fi-FI" sz="731" dirty="0"/>
          </a:p>
        </p:txBody>
      </p:sp>
      <p:sp>
        <p:nvSpPr>
          <p:cNvPr id="12" name="Tekstiruutu 11">
            <a:extLst>
              <a:ext uri="{FF2B5EF4-FFF2-40B4-BE49-F238E27FC236}">
                <a16:creationId xmlns:a16="http://schemas.microsoft.com/office/drawing/2014/main" id="{F436FBA3-28A1-C9F4-54C3-4980D19D9E4A}"/>
              </a:ext>
            </a:extLst>
          </p:cNvPr>
          <p:cNvSpPr txBox="1"/>
          <p:nvPr/>
        </p:nvSpPr>
        <p:spPr>
          <a:xfrm>
            <a:off x="191571" y="7346279"/>
            <a:ext cx="5423766" cy="2323457"/>
          </a:xfrm>
          <a:prstGeom prst="rect">
            <a:avLst/>
          </a:prstGeom>
          <a:noFill/>
        </p:spPr>
        <p:txBody>
          <a:bodyPr wrap="square">
            <a:spAutoFit/>
          </a:bodyPr>
          <a:lstStyle/>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Toimintatapa</a:t>
            </a:r>
            <a:r>
              <a:rPr lang="fi-FI" sz="1400" dirty="0">
                <a:solidFill>
                  <a:schemeClr val="bg2">
                    <a:lumMod val="25000"/>
                  </a:schemeClr>
                </a:solidFill>
                <a:ea typeface="Verdana" panose="020B0604030504040204" pitchFamily="34" charset="0"/>
                <a:cs typeface="Segoe UI" panose="020B0502040204020203" pitchFamily="34" charset="0"/>
              </a:rPr>
              <a:t> = Tapa tehdä töitä, miten tehdään.</a:t>
            </a:r>
          </a:p>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Työympäristö</a:t>
            </a:r>
            <a:r>
              <a:rPr lang="fi-FI" sz="1400" dirty="0">
                <a:solidFill>
                  <a:schemeClr val="bg2">
                    <a:lumMod val="25000"/>
                  </a:schemeClr>
                </a:solidFill>
                <a:ea typeface="Verdana" panose="020B0604030504040204" pitchFamily="34" charset="0"/>
                <a:cs typeface="Segoe UI" panose="020B0502040204020203" pitchFamily="34" charset="0"/>
              </a:rPr>
              <a:t> = Alue ja paikka, jossa teet työtä.</a:t>
            </a:r>
          </a:p>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Perustua lakiin </a:t>
            </a:r>
            <a:r>
              <a:rPr lang="fi-FI" sz="1400" dirty="0">
                <a:solidFill>
                  <a:schemeClr val="bg2">
                    <a:lumMod val="25000"/>
                  </a:schemeClr>
                </a:solidFill>
                <a:ea typeface="Verdana" panose="020B0604030504040204" pitchFamily="34" charset="0"/>
                <a:cs typeface="Segoe UI" panose="020B0502040204020203" pitchFamily="34" charset="0"/>
              </a:rPr>
              <a:t>= Asia on tehty lain mukaan.</a:t>
            </a:r>
          </a:p>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Vastuu </a:t>
            </a:r>
            <a:r>
              <a:rPr lang="fi-FI" sz="1400" dirty="0">
                <a:solidFill>
                  <a:schemeClr val="bg2">
                    <a:lumMod val="25000"/>
                  </a:schemeClr>
                </a:solidFill>
                <a:ea typeface="Verdana" panose="020B0604030504040204" pitchFamily="34" charset="0"/>
                <a:cs typeface="Segoe UI" panose="020B0502040204020203" pitchFamily="34" charset="0"/>
              </a:rPr>
              <a:t>= Velvollisuus eli asia, joka sinun täytyy tehdä.</a:t>
            </a:r>
          </a:p>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Viranomainen</a:t>
            </a:r>
            <a:r>
              <a:rPr lang="fi-FI" sz="1400" dirty="0">
                <a:solidFill>
                  <a:schemeClr val="bg2">
                    <a:lumMod val="25000"/>
                  </a:schemeClr>
                </a:solidFill>
                <a:ea typeface="Verdana" panose="020B0604030504040204" pitchFamily="34" charset="0"/>
                <a:cs typeface="Segoe UI" panose="020B0502040204020203" pitchFamily="34" charset="0"/>
              </a:rPr>
              <a:t> = V</a:t>
            </a:r>
            <a:r>
              <a:rPr lang="fi-FI" sz="1400" dirty="0">
                <a:solidFill>
                  <a:schemeClr val="bg2">
                    <a:lumMod val="25000"/>
                  </a:schemeClr>
                </a:solidFill>
                <a:ea typeface="Verdana" panose="020B0604030504040204" pitchFamily="34" charset="0"/>
              </a:rPr>
              <a:t>altion tai kunnan työntekijä, joka valvoo, että lakia noudatetaan ja asiat ovat kunnossa.</a:t>
            </a:r>
          </a:p>
          <a:p>
            <a:pPr>
              <a:lnSpc>
                <a:spcPct val="150000"/>
              </a:lnSpc>
            </a:pPr>
            <a:r>
              <a:rPr lang="fi-FI" sz="1400" b="1" dirty="0">
                <a:solidFill>
                  <a:schemeClr val="bg2">
                    <a:lumMod val="25000"/>
                  </a:schemeClr>
                </a:solidFill>
                <a:ea typeface="Verdana" panose="020B0604030504040204" pitchFamily="34" charset="0"/>
                <a:cs typeface="Segoe UI" panose="020B0502040204020203" pitchFamily="34" charset="0"/>
              </a:rPr>
              <a:t>Toimikielto </a:t>
            </a:r>
            <a:r>
              <a:rPr lang="fi-FI" sz="1400" dirty="0">
                <a:solidFill>
                  <a:schemeClr val="bg2">
                    <a:lumMod val="25000"/>
                  </a:schemeClr>
                </a:solidFill>
                <a:ea typeface="Verdana" panose="020B0604030504040204" pitchFamily="34" charset="0"/>
                <a:cs typeface="Segoe UI" panose="020B0502040204020203" pitchFamily="34" charset="0"/>
              </a:rPr>
              <a:t>= Työtä tai toimintaa ei saa enää tehdä. Se loppuu heti.</a:t>
            </a:r>
          </a:p>
        </p:txBody>
      </p:sp>
    </p:spTree>
    <p:extLst>
      <p:ext uri="{BB962C8B-B14F-4D97-AF65-F5344CB8AC3E}">
        <p14:creationId xmlns:p14="http://schemas.microsoft.com/office/powerpoint/2010/main" val="127251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AAB6-96C6-08BB-7670-0B6963D14B6E}"/>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BCE169E4-74C5-2D68-660D-9AAD781ACB31}"/>
              </a:ext>
              <a:ext uri="{C183D7F6-B498-43B3-948B-1728B52AA6E4}">
                <adec:decorative xmlns:adec="http://schemas.microsoft.com/office/drawing/2017/decorative" val="0"/>
              </a:ext>
            </a:extLst>
          </p:cNvPr>
          <p:cNvSpPr>
            <a:spLocks noGrp="1"/>
          </p:cNvSpPr>
          <p:nvPr>
            <p:ph type="title" idx="4294967295"/>
          </p:nvPr>
        </p:nvSpPr>
        <p:spPr>
          <a:xfrm>
            <a:off x="0" y="66531"/>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chemeClr val="tx1"/>
                </a:solidFill>
                <a:effectLst>
                  <a:glow rad="127000">
                    <a:srgbClr val="51C6E1"/>
                  </a:glow>
                </a:effectLst>
                <a:uLnTx/>
                <a:uFillTx/>
                <a:latin typeface="+mn-lt"/>
                <a:ea typeface="Verdana" panose="020B0604030504040204" pitchFamily="34" charset="0"/>
                <a:cs typeface="Biome" panose="020B0502040204020203" pitchFamily="34" charset="0"/>
              </a:rPr>
              <a:t>Roolit ja vastuut</a:t>
            </a:r>
            <a:endParaRPr kumimoji="0" lang="fi-FI" sz="1013" b="0" i="0" u="none" strike="noStrike" kern="1200" cap="none" spc="0" normalizeH="0" baseline="0" noProof="0" dirty="0">
              <a:ln>
                <a:noFill/>
              </a:ln>
              <a:solidFill>
                <a:srgbClr val="51C6E1"/>
              </a:solidFill>
              <a:effectLst>
                <a:glow rad="127000">
                  <a:srgbClr val="51C6E1"/>
                </a:glow>
              </a:effectLst>
              <a:uLnTx/>
              <a:uFillTx/>
              <a:latin typeface="+mn-lt"/>
              <a:ea typeface="+mn-ea"/>
              <a:cs typeface="Biome" panose="020B0502040204020203" pitchFamily="34" charset="0"/>
            </a:endParaRPr>
          </a:p>
        </p:txBody>
      </p:sp>
      <p:pic>
        <p:nvPicPr>
          <p:cNvPr id="6" name="Kuva 5">
            <a:extLst>
              <a:ext uri="{FF2B5EF4-FFF2-40B4-BE49-F238E27FC236}">
                <a16:creationId xmlns:a16="http://schemas.microsoft.com/office/drawing/2014/main" id="{E5ED8FB2-4988-D411-89E3-B1EB8DDAFC9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2" name="Content Placeholder 2">
            <a:extLst>
              <a:ext uri="{FF2B5EF4-FFF2-40B4-BE49-F238E27FC236}">
                <a16:creationId xmlns:a16="http://schemas.microsoft.com/office/drawing/2014/main" id="{D3D00FDF-A761-0660-B405-5D426DD5469C}"/>
              </a:ext>
            </a:extLst>
          </p:cNvPr>
          <p:cNvSpPr txBox="1">
            <a:spLocks/>
          </p:cNvSpPr>
          <p:nvPr/>
        </p:nvSpPr>
        <p:spPr>
          <a:xfrm>
            <a:off x="365760" y="947172"/>
            <a:ext cx="6492240" cy="3153799"/>
          </a:xfrm>
          <a:prstGeom prst="rect">
            <a:avLst/>
          </a:prstGeom>
        </p:spPr>
        <p:txBody>
          <a:bodyPr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0" fontAlgn="base" hangingPunct="0">
              <a:spcBef>
                <a:spcPct val="0"/>
              </a:spcBef>
              <a:spcAft>
                <a:spcPct val="0"/>
              </a:spcAft>
              <a:buFont typeface="Arial" panose="020B0604020202020204" pitchFamily="34" charset="0"/>
              <a:buNone/>
            </a:pPr>
            <a:endParaRPr lang="fi-FI" altLang="fi-FI" sz="1400" b="1" dirty="0"/>
          </a:p>
          <a:p>
            <a:pPr eaLnBrk="0" fontAlgn="base" hangingPunct="0">
              <a:spcBef>
                <a:spcPct val="0"/>
              </a:spcBef>
              <a:spcAft>
                <a:spcPct val="0"/>
              </a:spcAft>
            </a:pPr>
            <a:endParaRPr lang="fi-FI" altLang="fi-FI" sz="1600" dirty="0">
              <a:solidFill>
                <a:srgbClr val="333F48"/>
              </a:solidFill>
            </a:endParaRPr>
          </a:p>
          <a:p>
            <a:pPr eaLnBrk="0" fontAlgn="base" hangingPunct="0">
              <a:spcBef>
                <a:spcPct val="0"/>
              </a:spcBef>
              <a:spcAft>
                <a:spcPct val="0"/>
              </a:spcAft>
              <a:buFont typeface="Wingdings" panose="05000000000000000000" pitchFamily="2" charset="2"/>
              <a:buChar char="Ø"/>
            </a:pPr>
            <a:r>
              <a:rPr lang="fi-FI" altLang="fi-FI" sz="1600" b="1" dirty="0">
                <a:solidFill>
                  <a:srgbClr val="333F48"/>
                </a:solidFill>
              </a:rPr>
              <a:t> </a:t>
            </a:r>
            <a:r>
              <a:rPr lang="fi-FI" altLang="fi-FI" sz="1600" b="1" dirty="0">
                <a:solidFill>
                  <a:srgbClr val="333F48"/>
                </a:solidFill>
                <a:ea typeface="Verdana" panose="020B0604030504040204" pitchFamily="34" charset="0"/>
              </a:rPr>
              <a:t>Kaikki työntekijät </a:t>
            </a:r>
            <a:r>
              <a:rPr lang="fi-FI" altLang="fi-FI" sz="1600" dirty="0">
                <a:solidFill>
                  <a:srgbClr val="333F48"/>
                </a:solidFill>
                <a:ea typeface="Verdana" panose="020B0604030504040204" pitchFamily="34" charset="0"/>
              </a:rPr>
              <a:t>noudattavat sääntöjä ja turvallisia toimintatapoja. </a:t>
            </a:r>
          </a:p>
          <a:p>
            <a:pPr marL="0" indent="0" eaLnBrk="0" fontAlgn="base" hangingPunct="0">
              <a:spcBef>
                <a:spcPct val="0"/>
              </a:spcBef>
              <a:spcAft>
                <a:spcPct val="0"/>
              </a:spcAft>
              <a:buFont typeface="Arial" panose="020B0604020202020204" pitchFamily="34" charset="0"/>
              <a:buNone/>
            </a:pPr>
            <a:endParaRPr lang="fi-FI" altLang="fi-FI" sz="1600" dirty="0">
              <a:solidFill>
                <a:srgbClr val="333F48"/>
              </a:solidFill>
              <a:ea typeface="Verdana" panose="020B0604030504040204" pitchFamily="34" charset="0"/>
            </a:endParaRPr>
          </a:p>
          <a:p>
            <a:pPr eaLnBrk="0" fontAlgn="base" hangingPunct="0">
              <a:spcBef>
                <a:spcPct val="0"/>
              </a:spcBef>
              <a:spcAft>
                <a:spcPct val="0"/>
              </a:spcAft>
              <a:buFont typeface="Wingdings" panose="05000000000000000000" pitchFamily="2" charset="2"/>
              <a:buChar char="Ø"/>
            </a:pPr>
            <a:r>
              <a:rPr lang="fi-FI" altLang="fi-FI" sz="1600" b="1" dirty="0">
                <a:solidFill>
                  <a:srgbClr val="333F48"/>
                </a:solidFill>
                <a:ea typeface="Verdana" panose="020B0604030504040204" pitchFamily="34" charset="0"/>
              </a:rPr>
              <a:t> Esihenkilö </a:t>
            </a:r>
            <a:r>
              <a:rPr lang="fi-FI" altLang="fi-FI" sz="1600" dirty="0">
                <a:solidFill>
                  <a:srgbClr val="333F48"/>
                </a:solidFill>
                <a:ea typeface="Verdana" panose="020B0604030504040204" pitchFamily="34" charset="0"/>
              </a:rPr>
              <a:t>eli pomo vastaa työpaikan turvallisuudesta. Hän huolehtii, että kaikki noudattavat lakia ja sääntöjä, arvioi riskit ja opettaa turvallisen työn. Yrityksessä voi olla myös nimetty työturvallisuusvastaava, joka perehdyttää.</a:t>
            </a:r>
          </a:p>
          <a:p>
            <a:pPr eaLnBrk="0" fontAlgn="base" hangingPunct="0">
              <a:spcBef>
                <a:spcPct val="0"/>
              </a:spcBef>
              <a:spcAft>
                <a:spcPct val="0"/>
              </a:spcAft>
              <a:buFont typeface="Wingdings" panose="05000000000000000000" pitchFamily="2" charset="2"/>
              <a:buChar char="Ø"/>
            </a:pPr>
            <a:endParaRPr lang="fi-FI" altLang="fi-FI" sz="1600" dirty="0">
              <a:solidFill>
                <a:srgbClr val="333F48"/>
              </a:solidFill>
              <a:ea typeface="Verdana" panose="020B0604030504040204" pitchFamily="34" charset="0"/>
            </a:endParaRPr>
          </a:p>
          <a:p>
            <a:pPr eaLnBrk="0" fontAlgn="base" hangingPunct="0">
              <a:spcBef>
                <a:spcPct val="0"/>
              </a:spcBef>
              <a:spcAft>
                <a:spcPct val="0"/>
              </a:spcAft>
              <a:buFont typeface="Wingdings" panose="05000000000000000000" pitchFamily="2" charset="2"/>
              <a:buChar char="Ø"/>
            </a:pPr>
            <a:r>
              <a:rPr lang="fi-FI" altLang="fi-FI" sz="1600" dirty="0">
                <a:solidFill>
                  <a:srgbClr val="333F48"/>
                </a:solidFill>
                <a:ea typeface="Verdana" panose="020B0604030504040204" pitchFamily="34" charset="0"/>
              </a:rPr>
              <a:t> Esihenkilön apuna toimii yleensä </a:t>
            </a:r>
            <a:r>
              <a:rPr lang="fi-FI" altLang="fi-FI" sz="1600" b="1" dirty="0">
                <a:solidFill>
                  <a:srgbClr val="333F48"/>
                </a:solidFill>
                <a:ea typeface="Verdana" panose="020B0604030504040204" pitchFamily="34" charset="0"/>
              </a:rPr>
              <a:t>työturvallisuusryhmä</a:t>
            </a:r>
            <a:r>
              <a:rPr lang="fi-FI" altLang="fi-FI" sz="1600" dirty="0">
                <a:solidFill>
                  <a:srgbClr val="333F48"/>
                </a:solidFill>
              </a:rPr>
              <a:t>. </a:t>
            </a:r>
            <a:endParaRPr lang="fi-FI" sz="1400" dirty="0"/>
          </a:p>
        </p:txBody>
      </p:sp>
      <p:sp>
        <p:nvSpPr>
          <p:cNvPr id="7" name="Suunnikas 6">
            <a:extLst>
              <a:ext uri="{FF2B5EF4-FFF2-40B4-BE49-F238E27FC236}">
                <a16:creationId xmlns:a16="http://schemas.microsoft.com/office/drawing/2014/main" id="{2C5A1344-E0AB-0304-8915-64EC78DA2953}"/>
              </a:ext>
              <a:ext uri="{C183D7F6-B498-43B3-948B-1728B52AA6E4}">
                <adec:decorative xmlns:adec="http://schemas.microsoft.com/office/drawing/2017/decorative" val="1"/>
              </a:ext>
            </a:extLst>
          </p:cNvPr>
          <p:cNvSpPr/>
          <p:nvPr/>
        </p:nvSpPr>
        <p:spPr>
          <a:xfrm>
            <a:off x="-438042" y="7366893"/>
            <a:ext cx="6165175" cy="1486894"/>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14" name="Suorakulmio 13">
            <a:extLst>
              <a:ext uri="{FF2B5EF4-FFF2-40B4-BE49-F238E27FC236}">
                <a16:creationId xmlns:a16="http://schemas.microsoft.com/office/drawing/2014/main" id="{3B89091F-3148-0BF9-7231-FCA1351F540B}"/>
              </a:ext>
            </a:extLst>
          </p:cNvPr>
          <p:cNvSpPr/>
          <p:nvPr/>
        </p:nvSpPr>
        <p:spPr>
          <a:xfrm>
            <a:off x="3429000" y="3794333"/>
            <a:ext cx="3136891" cy="3253390"/>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a:p>
            <a:pPr algn="ctr"/>
            <a:r>
              <a:rPr lang="fi-FI" sz="1600" b="1" dirty="0">
                <a:solidFill>
                  <a:schemeClr val="tx1"/>
                </a:solidFill>
                <a:ea typeface="Verdana" panose="020B0604030504040204" pitchFamily="34" charset="0"/>
              </a:rPr>
              <a:t>TYÖNTEKIJÄN VASTUU:</a:t>
            </a:r>
          </a:p>
          <a:p>
            <a:pPr algn="ctr"/>
            <a:endParaRPr lang="fi-FI" sz="1600" dirty="0">
              <a:solidFill>
                <a:schemeClr val="tx1"/>
              </a:solidFill>
              <a:ea typeface="Verdana" panose="020B0604030504040204" pitchFamily="34" charset="0"/>
            </a:endParaRPr>
          </a:p>
          <a:p>
            <a:r>
              <a:rPr lang="fi-FI" sz="1600" b="1" dirty="0">
                <a:solidFill>
                  <a:schemeClr val="tx1"/>
                </a:solidFill>
                <a:ea typeface="Verdana" panose="020B0604030504040204" pitchFamily="34" charset="0"/>
              </a:rPr>
              <a:t>Kysy aina</a:t>
            </a:r>
            <a:r>
              <a:rPr lang="fi-FI" sz="1600" dirty="0">
                <a:solidFill>
                  <a:schemeClr val="tx1"/>
                </a:solidFill>
                <a:ea typeface="Verdana" panose="020B0604030504040204" pitchFamily="34" charset="0"/>
              </a:rPr>
              <a:t>, jos et ole varma, mikä on turvallisuusohje eri tilanteissa. </a:t>
            </a:r>
          </a:p>
          <a:p>
            <a:endParaRPr lang="fi-FI" sz="1600" dirty="0">
              <a:solidFill>
                <a:schemeClr val="tx1"/>
              </a:solidFill>
              <a:ea typeface="Verdana" panose="020B0604030504040204" pitchFamily="34" charset="0"/>
            </a:endParaRPr>
          </a:p>
          <a:p>
            <a:r>
              <a:rPr lang="fi-FI" sz="1600" b="1" dirty="0">
                <a:solidFill>
                  <a:schemeClr val="tx1"/>
                </a:solidFill>
                <a:ea typeface="Verdana" panose="020B0604030504040204" pitchFamily="34" charset="0"/>
              </a:rPr>
              <a:t>Varmista, että ymmärrät</a:t>
            </a:r>
            <a:r>
              <a:rPr lang="fi-FI" sz="1600" dirty="0">
                <a:solidFill>
                  <a:schemeClr val="tx1"/>
                </a:solidFill>
                <a:ea typeface="Verdana" panose="020B0604030504040204" pitchFamily="34" charset="0"/>
              </a:rPr>
              <a:t> ohjeet. Sinun täytyy sanoa rehellisesti, jos et ymmärrä. </a:t>
            </a:r>
            <a:r>
              <a:rPr lang="fi-FI" sz="1600" b="1" dirty="0">
                <a:solidFill>
                  <a:schemeClr val="tx1"/>
                </a:solidFill>
                <a:ea typeface="Verdana" panose="020B0604030504040204" pitchFamily="34" charset="0"/>
              </a:rPr>
              <a:t>Kysymys on sinun ja työkaverin elämästä ja terveydestä. </a:t>
            </a:r>
          </a:p>
          <a:p>
            <a:pPr algn="ctr"/>
            <a:endParaRPr lang="fi-FI" dirty="0"/>
          </a:p>
        </p:txBody>
      </p:sp>
      <p:sp>
        <p:nvSpPr>
          <p:cNvPr id="8" name="Tekstiruutu 7">
            <a:extLst>
              <a:ext uri="{FF2B5EF4-FFF2-40B4-BE49-F238E27FC236}">
                <a16:creationId xmlns:a16="http://schemas.microsoft.com/office/drawing/2014/main" id="{6C166288-F3E0-AD04-8496-98A8E7B95FAE}"/>
              </a:ext>
            </a:extLst>
          </p:cNvPr>
          <p:cNvSpPr txBox="1"/>
          <p:nvPr/>
        </p:nvSpPr>
        <p:spPr>
          <a:xfrm>
            <a:off x="158409" y="7525564"/>
            <a:ext cx="4977829" cy="954107"/>
          </a:xfrm>
          <a:prstGeom prst="rect">
            <a:avLst/>
          </a:prstGeom>
          <a:noFill/>
        </p:spPr>
        <p:txBody>
          <a:bodyPr wrap="square">
            <a:spAutoFit/>
          </a:bodyPr>
          <a:lstStyle/>
          <a:p>
            <a:r>
              <a:rPr lang="fi-FI" sz="1400" b="1" dirty="0">
                <a:solidFill>
                  <a:srgbClr val="333F48"/>
                </a:solidFill>
                <a:ea typeface="Verdana" panose="020B0604030504040204" pitchFamily="34" charset="0"/>
              </a:rPr>
              <a:t>Vastuu </a:t>
            </a:r>
            <a:r>
              <a:rPr lang="fi-FI" sz="1400" dirty="0">
                <a:solidFill>
                  <a:srgbClr val="333F48"/>
                </a:solidFill>
                <a:ea typeface="Verdana" panose="020B0604030504040204" pitchFamily="34" charset="0"/>
              </a:rPr>
              <a:t>= Velvollisuus / asia, joka </a:t>
            </a:r>
            <a:r>
              <a:rPr lang="fi-FI" sz="1400" u="sng" dirty="0">
                <a:solidFill>
                  <a:srgbClr val="333F48"/>
                </a:solidFill>
                <a:ea typeface="Verdana" panose="020B0604030504040204" pitchFamily="34" charset="0"/>
              </a:rPr>
              <a:t>täytyy</a:t>
            </a:r>
            <a:r>
              <a:rPr lang="fi-FI" sz="1400" dirty="0">
                <a:solidFill>
                  <a:srgbClr val="333F48"/>
                </a:solidFill>
                <a:ea typeface="Verdana" panose="020B0604030504040204" pitchFamily="34" charset="0"/>
              </a:rPr>
              <a:t> tehdä.</a:t>
            </a:r>
          </a:p>
          <a:p>
            <a:r>
              <a:rPr lang="fi-FI" sz="1400" b="1" dirty="0">
                <a:solidFill>
                  <a:srgbClr val="333F48"/>
                </a:solidFill>
                <a:ea typeface="Verdana" panose="020B0604030504040204" pitchFamily="34" charset="0"/>
              </a:rPr>
              <a:t>Noudattaa </a:t>
            </a:r>
            <a:r>
              <a:rPr lang="fi-FI" sz="1400" dirty="0">
                <a:solidFill>
                  <a:srgbClr val="333F48"/>
                </a:solidFill>
                <a:ea typeface="Verdana" panose="020B0604030504040204" pitchFamily="34" charset="0"/>
              </a:rPr>
              <a:t>= Tehdä niin kuin ohjeet ja säännöt sanovat.</a:t>
            </a:r>
          </a:p>
          <a:p>
            <a:r>
              <a:rPr lang="fi-FI" sz="1400" b="1" dirty="0">
                <a:solidFill>
                  <a:srgbClr val="333F48"/>
                </a:solidFill>
                <a:ea typeface="Verdana" panose="020B0604030504040204" pitchFamily="34" charset="0"/>
                <a:cs typeface="Arial"/>
              </a:rPr>
              <a:t>Perehdyttää</a:t>
            </a:r>
            <a:r>
              <a:rPr lang="fi-FI" sz="1400" dirty="0">
                <a:solidFill>
                  <a:srgbClr val="333F48"/>
                </a:solidFill>
                <a:ea typeface="Verdana" panose="020B0604030504040204" pitchFamily="34" charset="0"/>
                <a:cs typeface="Arial"/>
              </a:rPr>
              <a:t> = Opettaa ja neuvoa, kun työntekijä aloittaa työssä.</a:t>
            </a:r>
          </a:p>
        </p:txBody>
      </p:sp>
      <p:pic>
        <p:nvPicPr>
          <p:cNvPr id="11" name="Kuva 10">
            <a:extLst>
              <a:ext uri="{FF2B5EF4-FFF2-40B4-BE49-F238E27FC236}">
                <a16:creationId xmlns:a16="http://schemas.microsoft.com/office/drawing/2014/main" id="{E097BDEC-DA67-39DD-52D9-3001635B3D3C}"/>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13" b="94141" l="6250" r="91146">
                        <a14:foregroundMark x1="40495" y1="84668" x2="40495" y2="84668"/>
                        <a14:foregroundMark x1="18815" y1="33789" x2="18815" y2="33789"/>
                        <a14:foregroundMark x1="22982" y1="37012" x2="22982" y2="37012"/>
                        <a14:foregroundMark x1="24023" y1="37012" x2="24023" y2="37012"/>
                        <a14:foregroundMark x1="27799" y1="43262" x2="27799" y2="43262"/>
                        <a14:foregroundMark x1="31510" y1="43555" x2="31510" y2="43555"/>
                        <a14:foregroundMark x1="10286" y1="45996" x2="10286" y2="45996"/>
                        <a14:foregroundMark x1="6315" y1="57617" x2="6315" y2="57617"/>
                        <a14:foregroundMark x1="14648" y1="42090" x2="14648" y2="42090"/>
                        <a14:foregroundMark x1="12500" y1="42676" x2="12500" y2="42676"/>
                        <a14:foregroundMark x1="7878" y1="57617" x2="7878" y2="57617"/>
                        <a14:foregroundMark x1="20638" y1="57324" x2="20638" y2="57324"/>
                        <a14:foregroundMark x1="26172" y1="81445" x2="26172" y2="81445"/>
                        <a14:foregroundMark x1="19401" y1="60547" x2="19401" y2="60547"/>
                        <a14:foregroundMark x1="65885" y1="79688" x2="65885" y2="79688"/>
                        <a14:foregroundMark x1="87760" y1="69531" x2="87760" y2="69531"/>
                        <a14:foregroundMark x1="87174" y1="45996" x2="87174" y2="45996"/>
                        <a14:foregroundMark x1="88542" y1="74609" x2="88542" y2="74609"/>
                        <a14:foregroundMark x1="82747" y1="77832" x2="82747" y2="77832"/>
                        <a14:foregroundMark x1="63932" y1="83203" x2="63932" y2="83203"/>
                        <a14:foregroundMark x1="76042" y1="84375" x2="76042" y2="84375"/>
                        <a14:foregroundMark x1="51172" y1="92480" x2="51172" y2="92480"/>
                        <a14:foregroundMark x1="40690" y1="83789" x2="40690" y2="83789"/>
                        <a14:foregroundMark x1="42057" y1="94238" x2="42057" y2="94238"/>
                        <a14:foregroundMark x1="74414" y1="89746" x2="74414" y2="89746"/>
                        <a14:foregroundMark x1="86328" y1="87402" x2="86328" y2="87402"/>
                        <a14:foregroundMark x1="87370" y1="68945" x2="87370" y2="68945"/>
                        <a14:foregroundMark x1="28776" y1="48047" x2="28776" y2="48047"/>
                        <a14:foregroundMark x1="26953" y1="51074" x2="26953" y2="51074"/>
                        <a14:foregroundMark x1="22201" y1="57910" x2="22201" y2="57910"/>
                        <a14:foregroundMark x1="19206" y1="55859" x2="19206" y2="55859"/>
                        <a14:foregroundMark x1="27344" y1="65625" x2="27344" y2="65625"/>
                        <a14:foregroundMark x1="25781" y1="68945" x2="25781" y2="68945"/>
                        <a14:foregroundMark x1="51628" y1="9082" x2="51628" y2="9082"/>
                        <a14:foregroundMark x1="21224" y1="36719" x2="21224" y2="36719"/>
                        <a14:foregroundMark x1="15430" y1="41211" x2="25195" y2="67773"/>
                        <a14:foregroundMark x1="25195" y1="67773" x2="24740" y2="40527"/>
                        <a14:foregroundMark x1="24740" y1="40527" x2="16276" y2="42676"/>
                        <a14:foregroundMark x1="21029" y1="69531" x2="21029" y2="69531"/>
                        <a14:foregroundMark x1="21615" y1="66211" x2="21615" y2="66211"/>
                        <a14:foregroundMark x1="12305" y1="70410" x2="12305" y2="70410"/>
                        <a14:foregroundMark x1="22201" y1="7813" x2="22201" y2="7813"/>
                        <a14:foregroundMark x1="90495" y1="46582" x2="90495" y2="46582"/>
                        <a14:foregroundMark x1="87565" y1="68652" x2="87565" y2="68652"/>
                        <a14:foregroundMark x1="90885" y1="68066" x2="89909" y2="67090"/>
                        <a14:foregroundMark x1="66471" y1="79004" x2="66081" y2="81152"/>
                        <a14:foregroundMark x1="88346" y1="68359" x2="88151" y2="69531"/>
                        <a14:foregroundMark x1="87565" y1="75781" x2="85742" y2="75195"/>
                        <a14:foregroundMark x1="85938" y1="79004" x2="87760" y2="79004"/>
                        <a14:foregroundMark x1="89714" y1="82324" x2="89714" y2="82324"/>
                        <a14:foregroundMark x1="88542" y1="87402" x2="88542" y2="87402"/>
                        <a14:foregroundMark x1="90104" y1="89453" x2="90104" y2="89453"/>
                        <a14:foregroundMark x1="90690" y1="90039" x2="90690" y2="90039"/>
                        <a14:foregroundMark x1="85352" y1="84375" x2="85742" y2="83789"/>
                        <a14:foregroundMark x1="91146" y1="45703" x2="91146" y2="45703"/>
                      </a14:backgroundRemoval>
                    </a14:imgEffect>
                  </a14:imgLayer>
                </a14:imgProps>
              </a:ext>
            </a:extLst>
          </a:blip>
          <a:stretch>
            <a:fillRect/>
          </a:stretch>
        </p:blipFill>
        <p:spPr>
          <a:xfrm>
            <a:off x="155632" y="4308513"/>
            <a:ext cx="3242708" cy="2161805"/>
          </a:xfrm>
          <a:prstGeom prst="rect">
            <a:avLst/>
          </a:prstGeom>
        </p:spPr>
      </p:pic>
    </p:spTree>
    <p:extLst>
      <p:ext uri="{BB962C8B-B14F-4D97-AF65-F5344CB8AC3E}">
        <p14:creationId xmlns:p14="http://schemas.microsoft.com/office/powerpoint/2010/main" val="121795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A74B-C3B1-B11E-F8B2-C819AB91549E}"/>
            </a:ext>
          </a:extLst>
        </p:cNvPr>
        <p:cNvGrpSpPr/>
        <p:nvPr/>
      </p:nvGrpSpPr>
      <p:grpSpPr>
        <a:xfrm>
          <a:off x="0" y="0"/>
          <a:ext cx="0" cy="0"/>
          <a:chOff x="0" y="0"/>
          <a:chExt cx="0" cy="0"/>
        </a:xfrm>
      </p:grpSpPr>
      <p:pic>
        <p:nvPicPr>
          <p:cNvPr id="4" name="Kuva 3">
            <a:extLst>
              <a:ext uri="{FF2B5EF4-FFF2-40B4-BE49-F238E27FC236}">
                <a16:creationId xmlns:a16="http://schemas.microsoft.com/office/drawing/2014/main" id="{B1C97E2A-7FE3-D89D-530A-F69094BA12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1116" y="7736738"/>
            <a:ext cx="1777335" cy="1896486"/>
          </a:xfrm>
          <a:prstGeom prst="rect">
            <a:avLst/>
          </a:prstGeom>
        </p:spPr>
      </p:pic>
      <p:sp>
        <p:nvSpPr>
          <p:cNvPr id="3" name="Otsikko 2">
            <a:extLst>
              <a:ext uri="{FF2B5EF4-FFF2-40B4-BE49-F238E27FC236}">
                <a16:creationId xmlns:a16="http://schemas.microsoft.com/office/drawing/2014/main" id="{BE673B75-8CEA-8BE7-B725-D71567DAB131}"/>
              </a:ext>
              <a:ext uri="{C183D7F6-B498-43B3-948B-1728B52AA6E4}">
                <adec:decorative xmlns:adec="http://schemas.microsoft.com/office/drawing/2017/decorative" val="0"/>
              </a:ext>
            </a:extLst>
          </p:cNvPr>
          <p:cNvSpPr>
            <a:spLocks noGrp="1"/>
          </p:cNvSpPr>
          <p:nvPr>
            <p:ph type="title" idx="4294967295"/>
          </p:nvPr>
        </p:nvSpPr>
        <p:spPr>
          <a:xfrm>
            <a:off x="0" y="66531"/>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Työturvallisuuden pelisäännöt</a:t>
            </a:r>
          </a:p>
        </p:txBody>
      </p:sp>
      <p:pic>
        <p:nvPicPr>
          <p:cNvPr id="6" name="Kuva 5">
            <a:extLst>
              <a:ext uri="{FF2B5EF4-FFF2-40B4-BE49-F238E27FC236}">
                <a16:creationId xmlns:a16="http://schemas.microsoft.com/office/drawing/2014/main" id="{4EED49DA-88B8-6AFC-2092-CB93D61DFD1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2" name="Suorakulmio 1">
            <a:extLst>
              <a:ext uri="{FF2B5EF4-FFF2-40B4-BE49-F238E27FC236}">
                <a16:creationId xmlns:a16="http://schemas.microsoft.com/office/drawing/2014/main" id="{F85D4E59-BB82-9135-5167-847386B2D37F}"/>
              </a:ext>
              <a:ext uri="{C183D7F6-B498-43B3-948B-1728B52AA6E4}">
                <adec:decorative xmlns:adec="http://schemas.microsoft.com/office/drawing/2017/decorative" val="0"/>
              </a:ext>
            </a:extLst>
          </p:cNvPr>
          <p:cNvSpPr/>
          <p:nvPr/>
        </p:nvSpPr>
        <p:spPr>
          <a:xfrm>
            <a:off x="104222" y="879026"/>
            <a:ext cx="6649555" cy="6710493"/>
          </a:xfrm>
          <a:prstGeom prst="rect">
            <a:avLst/>
          </a:prstGeom>
          <a:solidFill>
            <a:srgbClr val="FFCF9B"/>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Työntekijänä noudatan ohjeita ja määräyksiä ja käytän 	oikeita suojavälineitä ja -varusteita.</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i-FI" sz="1600" i="0" u="none" strike="noStrike" kern="1200" cap="none" spc="0" normalizeH="0" baseline="0" noProof="0" dirty="0">
              <a:ln>
                <a:noFill/>
              </a:ln>
              <a:solidFill>
                <a:srgbClr val="333F48"/>
              </a:solidFill>
              <a:effectLst/>
              <a:uLnTx/>
              <a:uFillTx/>
              <a:ea typeface="Verdan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a:t>
            </a:r>
            <a:r>
              <a:rPr kumimoji="0" lang="fi-FI" sz="1600" b="1" i="0" u="none" strike="noStrike" kern="1200" cap="none" spc="0" normalizeH="0" baseline="0" noProof="0" dirty="0">
                <a:ln>
                  <a:noFill/>
                </a:ln>
                <a:solidFill>
                  <a:srgbClr val="333F48"/>
                </a:solidFill>
                <a:effectLst/>
                <a:uLnTx/>
                <a:uFillTx/>
                <a:ea typeface="Verdana" panose="020B0604030504040204" pitchFamily="34" charset="0"/>
              </a:rPr>
              <a:t>En </a:t>
            </a: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poista tai kytke pois päältä suojalaitteita.</a:t>
            </a:r>
          </a:p>
          <a:p>
            <a:pPr marL="0" marR="0" lvl="0" indent="0" defTabSz="914400" rtl="0" eaLnBrk="1" fontAlgn="auto" latinLnBrk="0" hangingPunct="1">
              <a:lnSpc>
                <a:spcPct val="100000"/>
              </a:lnSpc>
              <a:spcBef>
                <a:spcPts val="0"/>
              </a:spcBef>
              <a:spcAft>
                <a:spcPts val="0"/>
              </a:spcAft>
              <a:buClrTx/>
              <a:buSzTx/>
              <a:buFontTx/>
              <a:buNone/>
              <a:tabLst/>
              <a:defRPr/>
            </a:pP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a:t>
            </a:r>
            <a:r>
              <a:rPr kumimoji="0" lang="fi-FI" sz="1600" b="1" i="0" u="none" strike="noStrike" kern="1200" cap="none" spc="0" normalizeH="0" baseline="0" noProof="0" dirty="0">
                <a:ln>
                  <a:noFill/>
                </a:ln>
                <a:solidFill>
                  <a:srgbClr val="333F48"/>
                </a:solidFill>
                <a:effectLst/>
                <a:uLnTx/>
                <a:uFillTx/>
                <a:ea typeface="Verdana" panose="020B0604030504040204" pitchFamily="34" charset="0"/>
              </a:rPr>
              <a:t>En</a:t>
            </a: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poista ohje- tai varoitusmerkintöjä.</a:t>
            </a:r>
          </a:p>
          <a:p>
            <a:pPr marL="0" marR="0" lvl="0" indent="0" defTabSz="914400" rtl="0" eaLnBrk="1" fontAlgn="auto" latinLnBrk="0" hangingPunct="1">
              <a:lnSpc>
                <a:spcPct val="100000"/>
              </a:lnSpc>
              <a:spcBef>
                <a:spcPts val="0"/>
              </a:spcBef>
              <a:spcAft>
                <a:spcPts val="0"/>
              </a:spcAft>
              <a:buClrTx/>
              <a:buSzTx/>
              <a:buFontTx/>
              <a:buNone/>
              <a:tabLst/>
              <a:defRPr/>
            </a:pPr>
            <a:r>
              <a:rPr lang="fi-FI" sz="1600" dirty="0">
                <a:solidFill>
                  <a:srgbClr val="333F48"/>
                </a:solidFill>
                <a:ea typeface="Verdana" panose="020B0604030504040204" pitchFamily="34" charset="0"/>
              </a:rPr>
              <a:t>	</a:t>
            </a:r>
          </a:p>
          <a:p>
            <a:pPr lvl="0" defTabSz="914400">
              <a:defRPr/>
            </a:pP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Huolehdin, että oma työpisteeni ja sen ympäristö on aina 	siisti. K</a:t>
            </a:r>
            <a:r>
              <a:rPr lang="fi-FI" sz="1600" dirty="0" err="1">
                <a:solidFill>
                  <a:srgbClr val="333F48"/>
                </a:solidFill>
                <a:ea typeface="Verdana" panose="020B0604030504040204" pitchFamily="34" charset="0"/>
              </a:rPr>
              <a:t>ulku</a:t>
            </a:r>
            <a:r>
              <a:rPr lang="fi-FI" sz="1600" dirty="0">
                <a:solidFill>
                  <a:srgbClr val="333F48"/>
                </a:solidFill>
                <a:ea typeface="Verdana" panose="020B0604030504040204" pitchFamily="34" charset="0"/>
              </a:rPr>
              <a:t>- ja poistumistiet ovat vapaita eli niissä ei ole 	tavaroita. </a:t>
            </a:r>
          </a:p>
          <a:p>
            <a:pPr lvl="0" defTabSz="914400">
              <a:defRPr/>
            </a:pPr>
            <a:endParaRPr kumimoji="0" lang="fi-FI" sz="1600" i="0" u="none" strike="noStrike" kern="1200" cap="none" spc="0" normalizeH="0" baseline="0" noProof="0" dirty="0">
              <a:ln>
                <a:noFill/>
              </a:ln>
              <a:solidFill>
                <a:srgbClr val="333F48"/>
              </a:solidFill>
              <a:effectLst/>
              <a:uLnTx/>
              <a:uFillTx/>
              <a:ea typeface="Verdan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a:t>
            </a:r>
            <a:r>
              <a:rPr lang="fi-FI" sz="1600" dirty="0">
                <a:solidFill>
                  <a:srgbClr val="333F48"/>
                </a:solidFill>
                <a:ea typeface="Verdana" panose="020B0604030504040204" pitchFamily="34" charset="0"/>
              </a:rPr>
              <a:t>J</a:t>
            </a:r>
            <a:r>
              <a:rPr kumimoji="0" lang="fi-FI" sz="1600" i="0" u="none" strike="noStrike" kern="1200" cap="none" spc="0" normalizeH="0" baseline="0" noProof="0" dirty="0" err="1">
                <a:ln>
                  <a:noFill/>
                </a:ln>
                <a:solidFill>
                  <a:srgbClr val="333F48"/>
                </a:solidFill>
                <a:effectLst/>
                <a:uLnTx/>
                <a:uFillTx/>
                <a:ea typeface="Verdana" panose="020B0604030504040204" pitchFamily="34" charset="0"/>
              </a:rPr>
              <a:t>os</a:t>
            </a: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 </a:t>
            </a:r>
            <a:r>
              <a:rPr lang="fi-FI" sz="1600" dirty="0">
                <a:solidFill>
                  <a:srgbClr val="333F48"/>
                </a:solidFill>
                <a:ea typeface="Verdana" panose="020B0604030504040204" pitchFamily="34" charset="0"/>
              </a:rPr>
              <a:t>työ on minun mielestäni </a:t>
            </a: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vaarallinen,</a:t>
            </a:r>
            <a:r>
              <a:rPr lang="fi-FI" sz="1600" dirty="0">
                <a:solidFill>
                  <a:srgbClr val="333F48"/>
                </a:solidFill>
                <a:ea typeface="Verdana" panose="020B0604030504040204" pitchFamily="34" charset="0"/>
              </a:rPr>
              <a:t> </a:t>
            </a:r>
            <a:r>
              <a:rPr kumimoji="0" lang="fi-FI" sz="1600" i="0" u="none" strike="noStrike" kern="1200" cap="none" spc="0" normalizeH="0" baseline="0" noProof="0" dirty="0">
                <a:ln>
                  <a:noFill/>
                </a:ln>
                <a:solidFill>
                  <a:srgbClr val="333F48"/>
                </a:solidFill>
                <a:effectLst/>
                <a:uLnTx/>
                <a:uFillTx/>
                <a:ea typeface="Verdana" panose="020B0604030504040204" pitchFamily="34" charset="0"/>
              </a:rPr>
              <a:t>minun ei tarvitse tehdä 	sitä. Ilmoitan asiasta aina esihenkilölleni.</a:t>
            </a:r>
          </a:p>
          <a:p>
            <a:pPr marL="0" marR="0" lvl="0" indent="0" defTabSz="914400" rtl="0" eaLnBrk="1" fontAlgn="auto" latinLnBrk="0" hangingPunct="1">
              <a:lnSpc>
                <a:spcPct val="100000"/>
              </a:lnSpc>
              <a:spcBef>
                <a:spcPts val="0"/>
              </a:spcBef>
              <a:spcAft>
                <a:spcPts val="0"/>
              </a:spcAft>
              <a:buClrTx/>
              <a:buSzTx/>
              <a:buFontTx/>
              <a:buNone/>
              <a:tabLst/>
              <a:defRPr/>
            </a:pPr>
            <a:endParaRPr lang="fi-FI" sz="1600" dirty="0">
              <a:solidFill>
                <a:srgbClr val="333F48"/>
              </a:solidFill>
              <a:ea typeface="Verdana" panose="020B0604030504040204" pitchFamily="34" charset="0"/>
            </a:endParaRPr>
          </a:p>
          <a:p>
            <a:pPr defTabSz="914400">
              <a:defRPr/>
            </a:pPr>
            <a:r>
              <a:rPr lang="fi-FI" sz="1600" dirty="0">
                <a:solidFill>
                  <a:srgbClr val="333F48"/>
                </a:solidFill>
                <a:ea typeface="Verdana" panose="020B0604030504040204" pitchFamily="34" charset="0"/>
              </a:rPr>
              <a:t>	Havainnoin (katson) aktiivisesti työturvallisuusasioita. 	Ilmoitan heti työnantajalle, jos joku asia on huonosti tai minulla 	on idea, miten turvallisuutta voi parantaa.</a:t>
            </a:r>
          </a:p>
          <a:p>
            <a:pPr defTabSz="914400">
              <a:defRPr/>
            </a:pPr>
            <a:endParaRPr lang="fi-FI" sz="1600" dirty="0">
              <a:solidFill>
                <a:srgbClr val="333F48"/>
              </a:solidFill>
              <a:ea typeface="Verdana" panose="020B0604030504040204" pitchFamily="34" charset="0"/>
            </a:endParaRPr>
          </a:p>
          <a:p>
            <a:pPr defTabSz="914400">
              <a:defRPr/>
            </a:pPr>
            <a:r>
              <a:rPr lang="fi-FI" sz="1600" dirty="0">
                <a:solidFill>
                  <a:srgbClr val="333F48"/>
                </a:solidFill>
                <a:ea typeface="Verdana" panose="020B0604030504040204" pitchFamily="34" charset="0"/>
              </a:rPr>
              <a:t>	Käyttäydyn ja toimin työssä aina itse niin, että työilmapiiri on 	hyvä. Kohtelen kaikkia ihmisiä aina asiallisesti (hyvin). </a:t>
            </a:r>
          </a:p>
          <a:p>
            <a:pPr defTabSz="914400">
              <a:defRPr/>
            </a:pPr>
            <a:endParaRPr lang="fi-FI" sz="1600" dirty="0">
              <a:solidFill>
                <a:srgbClr val="333F48"/>
              </a:solidFill>
              <a:ea typeface="Verdana" panose="020B0604030504040204" pitchFamily="34" charset="0"/>
            </a:endParaRPr>
          </a:p>
          <a:p>
            <a:pPr defTabSz="914400">
              <a:defRPr/>
            </a:pPr>
            <a:r>
              <a:rPr lang="fi-FI" sz="1600" dirty="0">
                <a:solidFill>
                  <a:srgbClr val="333F48"/>
                </a:solidFill>
                <a:ea typeface="Verdana" panose="020B0604030504040204" pitchFamily="34" charset="0"/>
              </a:rPr>
              <a:t>	Työpaikalla ei saa syrjiä ketään sukupuolen, etnisen taustan, 	iän (ikä), aseman tai 	minkään muun henkilökohtaisen asian 	takia. (= psykologinen työturvallisuus) Jos näen, että työpaikalla 	on syrjintää tai esim. rasismia, puhun asiasta työnantajalle.</a:t>
            </a:r>
            <a:endParaRPr kumimoji="0" lang="fi-FI" sz="1800" b="1" i="0" u="none" strike="noStrike" kern="1200" cap="none" spc="0" normalizeH="0" baseline="0" noProof="0" dirty="0">
              <a:ln>
                <a:noFill/>
              </a:ln>
              <a:solidFill>
                <a:srgbClr val="333F48"/>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013"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uorakulmio 4">
            <a:extLst>
              <a:ext uri="{FF2B5EF4-FFF2-40B4-BE49-F238E27FC236}">
                <a16:creationId xmlns:a16="http://schemas.microsoft.com/office/drawing/2014/main" id="{970A7C3A-CADA-6CD2-6F59-845CB4A12C10}"/>
              </a:ext>
            </a:extLst>
          </p:cNvPr>
          <p:cNvSpPr/>
          <p:nvPr/>
        </p:nvSpPr>
        <p:spPr>
          <a:xfrm>
            <a:off x="336298" y="1020483"/>
            <a:ext cx="424475"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1.</a:t>
            </a:r>
          </a:p>
        </p:txBody>
      </p:sp>
      <p:sp>
        <p:nvSpPr>
          <p:cNvPr id="7" name="Suorakulmio 6">
            <a:extLst>
              <a:ext uri="{FF2B5EF4-FFF2-40B4-BE49-F238E27FC236}">
                <a16:creationId xmlns:a16="http://schemas.microsoft.com/office/drawing/2014/main" id="{FB2CFEE4-65C0-77B4-B700-3EE214460D34}"/>
              </a:ext>
            </a:extLst>
          </p:cNvPr>
          <p:cNvSpPr/>
          <p:nvPr/>
        </p:nvSpPr>
        <p:spPr>
          <a:xfrm>
            <a:off x="340822" y="2504955"/>
            <a:ext cx="527067"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3.</a:t>
            </a:r>
          </a:p>
        </p:txBody>
      </p:sp>
      <p:sp>
        <p:nvSpPr>
          <p:cNvPr id="8" name="Suorakulmio 7">
            <a:extLst>
              <a:ext uri="{FF2B5EF4-FFF2-40B4-BE49-F238E27FC236}">
                <a16:creationId xmlns:a16="http://schemas.microsoft.com/office/drawing/2014/main" id="{586176E1-99E3-AABE-4ED9-FD03F6DDE2A0}"/>
              </a:ext>
            </a:extLst>
          </p:cNvPr>
          <p:cNvSpPr/>
          <p:nvPr/>
        </p:nvSpPr>
        <p:spPr>
          <a:xfrm>
            <a:off x="340823" y="1723342"/>
            <a:ext cx="527067"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2.</a:t>
            </a:r>
          </a:p>
        </p:txBody>
      </p:sp>
      <p:sp>
        <p:nvSpPr>
          <p:cNvPr id="9" name="Suorakulmio 8">
            <a:extLst>
              <a:ext uri="{FF2B5EF4-FFF2-40B4-BE49-F238E27FC236}">
                <a16:creationId xmlns:a16="http://schemas.microsoft.com/office/drawing/2014/main" id="{100E188F-24CF-5F5D-3743-8DF3F6B5703A}"/>
              </a:ext>
            </a:extLst>
          </p:cNvPr>
          <p:cNvSpPr/>
          <p:nvPr/>
        </p:nvSpPr>
        <p:spPr>
          <a:xfrm>
            <a:off x="384136" y="6249048"/>
            <a:ext cx="541495"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7.</a:t>
            </a:r>
          </a:p>
        </p:txBody>
      </p:sp>
      <p:sp>
        <p:nvSpPr>
          <p:cNvPr id="10" name="Suorakulmio 9">
            <a:extLst>
              <a:ext uri="{FF2B5EF4-FFF2-40B4-BE49-F238E27FC236}">
                <a16:creationId xmlns:a16="http://schemas.microsoft.com/office/drawing/2014/main" id="{378776F8-7E34-086C-56D6-847E3E41CF13}"/>
              </a:ext>
            </a:extLst>
          </p:cNvPr>
          <p:cNvSpPr/>
          <p:nvPr/>
        </p:nvSpPr>
        <p:spPr>
          <a:xfrm>
            <a:off x="336298" y="3494656"/>
            <a:ext cx="576761"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4.</a:t>
            </a:r>
          </a:p>
        </p:txBody>
      </p:sp>
      <p:sp>
        <p:nvSpPr>
          <p:cNvPr id="14" name="Suorakulmio 13">
            <a:extLst>
              <a:ext uri="{FF2B5EF4-FFF2-40B4-BE49-F238E27FC236}">
                <a16:creationId xmlns:a16="http://schemas.microsoft.com/office/drawing/2014/main" id="{8ACD9E07-C872-A1C3-BA2D-E2F190C1D416}"/>
              </a:ext>
            </a:extLst>
          </p:cNvPr>
          <p:cNvSpPr/>
          <p:nvPr/>
        </p:nvSpPr>
        <p:spPr>
          <a:xfrm>
            <a:off x="360342" y="4319118"/>
            <a:ext cx="528671"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5.</a:t>
            </a:r>
          </a:p>
        </p:txBody>
      </p:sp>
      <p:sp>
        <p:nvSpPr>
          <p:cNvPr id="15" name="Suorakulmio 14">
            <a:extLst>
              <a:ext uri="{FF2B5EF4-FFF2-40B4-BE49-F238E27FC236}">
                <a16:creationId xmlns:a16="http://schemas.microsoft.com/office/drawing/2014/main" id="{A867207D-953C-6527-3B7B-E5409FCBCB2B}"/>
              </a:ext>
            </a:extLst>
          </p:cNvPr>
          <p:cNvSpPr/>
          <p:nvPr/>
        </p:nvSpPr>
        <p:spPr>
          <a:xfrm>
            <a:off x="326922" y="5284083"/>
            <a:ext cx="551113" cy="667491"/>
          </a:xfrm>
          <a:prstGeom prst="rect">
            <a:avLst/>
          </a:prstGeom>
          <a:noFill/>
        </p:spPr>
        <p:txBody>
          <a:bodyPr wrap="none" lIns="51435" tIns="25718" rIns="51435" bIns="25718">
            <a:spAutoFit/>
          </a:bodyPr>
          <a:lstStyle/>
          <a:p>
            <a:pPr algn="ctr"/>
            <a:r>
              <a:rPr lang="fi-FI" sz="4000" b="1" dirty="0">
                <a:ln w="28575">
                  <a:solidFill>
                    <a:srgbClr val="333F48"/>
                  </a:solidFill>
                  <a:prstDash val="solid"/>
                </a:ln>
                <a:solidFill>
                  <a:schemeClr val="bg1"/>
                </a:solidFill>
                <a:effectLst>
                  <a:outerShdw dist="38100" dir="2700000" algn="bl" rotWithShape="0">
                    <a:srgbClr val="333F48"/>
                  </a:outerShdw>
                </a:effectLst>
                <a:latin typeface="Montserrat SemiBold" pitchFamily="2" charset="0"/>
              </a:rPr>
              <a:t>6.</a:t>
            </a:r>
          </a:p>
        </p:txBody>
      </p:sp>
      <p:sp>
        <p:nvSpPr>
          <p:cNvPr id="16" name="Suunnikas 15">
            <a:extLst>
              <a:ext uri="{FF2B5EF4-FFF2-40B4-BE49-F238E27FC236}">
                <a16:creationId xmlns:a16="http://schemas.microsoft.com/office/drawing/2014/main" id="{843FDFCB-415B-7575-326D-874E74197A3C}"/>
              </a:ext>
              <a:ext uri="{C183D7F6-B498-43B3-948B-1728B52AA6E4}">
                <adec:decorative xmlns:adec="http://schemas.microsoft.com/office/drawing/2017/decorative" val="1"/>
              </a:ext>
            </a:extLst>
          </p:cNvPr>
          <p:cNvSpPr/>
          <p:nvPr/>
        </p:nvSpPr>
        <p:spPr>
          <a:xfrm>
            <a:off x="-1707285" y="8122860"/>
            <a:ext cx="6649555" cy="1486894"/>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1013"/>
          </a:p>
        </p:txBody>
      </p:sp>
      <p:sp>
        <p:nvSpPr>
          <p:cNvPr id="17" name="Tekstiruutu 16">
            <a:extLst>
              <a:ext uri="{FF2B5EF4-FFF2-40B4-BE49-F238E27FC236}">
                <a16:creationId xmlns:a16="http://schemas.microsoft.com/office/drawing/2014/main" id="{0B1F4E54-3FFA-B975-A407-652F0CA96C19}"/>
              </a:ext>
            </a:extLst>
          </p:cNvPr>
          <p:cNvSpPr txBox="1"/>
          <p:nvPr/>
        </p:nvSpPr>
        <p:spPr>
          <a:xfrm>
            <a:off x="86234" y="8248229"/>
            <a:ext cx="4977829" cy="1384995"/>
          </a:xfrm>
          <a:prstGeom prst="rect">
            <a:avLst/>
          </a:prstGeom>
          <a:noFill/>
        </p:spPr>
        <p:txBody>
          <a:bodyPr wrap="square">
            <a:spAutoFit/>
          </a:bodyPr>
          <a:lstStyle/>
          <a:p>
            <a:r>
              <a:rPr lang="fi-FI" sz="1400" b="1" dirty="0">
                <a:solidFill>
                  <a:srgbClr val="333F48"/>
                </a:solidFill>
                <a:ea typeface="Verdana" panose="020B0604030504040204" pitchFamily="34" charset="0"/>
                <a:cs typeface="Arial"/>
              </a:rPr>
              <a:t>Huolehtia = </a:t>
            </a:r>
            <a:r>
              <a:rPr lang="fi-FI" sz="1400" dirty="0">
                <a:solidFill>
                  <a:srgbClr val="333F48"/>
                </a:solidFill>
                <a:ea typeface="Verdana" panose="020B0604030504040204" pitchFamily="34" charset="0"/>
                <a:cs typeface="Arial"/>
              </a:rPr>
              <a:t>Pitää huolta, tarkistaa, että asiat ovat kunnossa. </a:t>
            </a:r>
            <a:r>
              <a:rPr lang="fi-FI" sz="1400" b="1" dirty="0">
                <a:solidFill>
                  <a:srgbClr val="333F48"/>
                </a:solidFill>
                <a:ea typeface="Verdana" panose="020B0604030504040204" pitchFamily="34" charset="0"/>
                <a:cs typeface="Arial"/>
              </a:rPr>
              <a:t>Havainnoida </a:t>
            </a:r>
            <a:r>
              <a:rPr lang="fi-FI" sz="1400" dirty="0">
                <a:solidFill>
                  <a:srgbClr val="333F48"/>
                </a:solidFill>
                <a:ea typeface="Verdana" panose="020B0604030504040204" pitchFamily="34" charset="0"/>
                <a:cs typeface="Arial"/>
              </a:rPr>
              <a:t>= Katsoa tarkasti ympäristöä.</a:t>
            </a:r>
          </a:p>
          <a:p>
            <a:r>
              <a:rPr lang="fi-FI" sz="1400" b="1" dirty="0">
                <a:solidFill>
                  <a:srgbClr val="333F48"/>
                </a:solidFill>
                <a:ea typeface="Verdana" panose="020B0604030504040204" pitchFamily="34" charset="0"/>
                <a:cs typeface="Arial"/>
              </a:rPr>
              <a:t>Käyttäytyä</a:t>
            </a:r>
            <a:r>
              <a:rPr lang="fi-FI" sz="1400" dirty="0">
                <a:solidFill>
                  <a:srgbClr val="333F48"/>
                </a:solidFill>
                <a:ea typeface="Verdana" panose="020B0604030504040204" pitchFamily="34" charset="0"/>
                <a:cs typeface="Arial"/>
              </a:rPr>
              <a:t> = Toimia kohteliaasti ja ystävällisesti.</a:t>
            </a:r>
          </a:p>
          <a:p>
            <a:r>
              <a:rPr lang="fi-FI" sz="1400" b="1" dirty="0">
                <a:solidFill>
                  <a:srgbClr val="333F48"/>
                </a:solidFill>
                <a:ea typeface="Verdana" panose="020B0604030504040204" pitchFamily="34" charset="0"/>
                <a:cs typeface="Arial"/>
              </a:rPr>
              <a:t>Kohdella</a:t>
            </a:r>
            <a:r>
              <a:rPr lang="fi-FI" sz="1400" dirty="0">
                <a:solidFill>
                  <a:srgbClr val="333F48"/>
                </a:solidFill>
                <a:ea typeface="Verdana" panose="020B0604030504040204" pitchFamily="34" charset="0"/>
                <a:cs typeface="Arial"/>
              </a:rPr>
              <a:t> = Tehdä toiselle ihmiselle oikein tai väärin. </a:t>
            </a:r>
          </a:p>
          <a:p>
            <a:r>
              <a:rPr lang="fi-FI" sz="1400" b="1" dirty="0">
                <a:solidFill>
                  <a:srgbClr val="333F48"/>
                </a:solidFill>
                <a:ea typeface="Verdana" panose="020B0604030504040204" pitchFamily="34" charset="0"/>
                <a:cs typeface="Arial"/>
              </a:rPr>
              <a:t>Syrjiä</a:t>
            </a:r>
            <a:r>
              <a:rPr lang="fi-FI" sz="1400" dirty="0">
                <a:solidFill>
                  <a:srgbClr val="333F48"/>
                </a:solidFill>
                <a:ea typeface="Verdana" panose="020B0604030504040204" pitchFamily="34" charset="0"/>
                <a:cs typeface="Arial"/>
              </a:rPr>
              <a:t> = Diskriminoida, jättää pois tai kohdella </a:t>
            </a:r>
          </a:p>
          <a:p>
            <a:r>
              <a:rPr lang="fi-FI" sz="1400" dirty="0">
                <a:solidFill>
                  <a:srgbClr val="333F48"/>
                </a:solidFill>
                <a:ea typeface="Verdana" panose="020B0604030504040204" pitchFamily="34" charset="0"/>
                <a:cs typeface="Arial"/>
              </a:rPr>
              <a:t>	    huonosti.</a:t>
            </a:r>
          </a:p>
        </p:txBody>
      </p:sp>
    </p:spTree>
    <p:extLst>
      <p:ext uri="{BB962C8B-B14F-4D97-AF65-F5344CB8AC3E}">
        <p14:creationId xmlns:p14="http://schemas.microsoft.com/office/powerpoint/2010/main" val="343232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BEE4-722F-3351-FF0D-DA9A9D9B4617}"/>
            </a:ext>
          </a:extLst>
        </p:cNvPr>
        <p:cNvGrpSpPr/>
        <p:nvPr/>
      </p:nvGrpSpPr>
      <p:grpSpPr>
        <a:xfrm>
          <a:off x="0" y="0"/>
          <a:ext cx="0" cy="0"/>
          <a:chOff x="0" y="0"/>
          <a:chExt cx="0" cy="0"/>
        </a:xfrm>
      </p:grpSpPr>
      <p:sp>
        <p:nvSpPr>
          <p:cNvPr id="2" name="Text Placeholder 7">
            <a:extLst>
              <a:ext uri="{FF2B5EF4-FFF2-40B4-BE49-F238E27FC236}">
                <a16:creationId xmlns:a16="http://schemas.microsoft.com/office/drawing/2014/main" id="{60721171-A144-20FB-DAA6-F85C0B5A2C9B}"/>
              </a:ext>
            </a:extLst>
          </p:cNvPr>
          <p:cNvSpPr txBox="1">
            <a:spLocks/>
          </p:cNvSpPr>
          <p:nvPr/>
        </p:nvSpPr>
        <p:spPr>
          <a:xfrm>
            <a:off x="1007562" y="999489"/>
            <a:ext cx="4722925" cy="12581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Tx/>
              <a:buFont typeface="Arial" panose="020B0604020202020204" pitchFamily="34" charset="0"/>
              <a:buNone/>
              <a:tabLst/>
              <a:defRPr sz="1800" b="1" kern="1200">
                <a:solidFill>
                  <a:schemeClr val="tx1"/>
                </a:solidFill>
                <a:latin typeface="+mn-lt"/>
                <a:ea typeface="+mn-ea"/>
                <a:cs typeface="+mn-cs"/>
              </a:defRPr>
            </a:lvl1pPr>
            <a:lvl2pPr marL="457200" indent="0" algn="l" defTabSz="914400" rtl="0" eaLnBrk="1" latinLnBrk="0" hangingPunct="1">
              <a:lnSpc>
                <a:spcPct val="100000"/>
              </a:lnSpc>
              <a:spcBef>
                <a:spcPts val="1200"/>
              </a:spcBef>
              <a:buClrTx/>
              <a:buFont typeface="Arial" panose="020B0604020202020204" pitchFamily="34" charset="0"/>
              <a:buNone/>
              <a:tabLst/>
              <a:defRPr sz="2000" b="1" kern="1200">
                <a:solidFill>
                  <a:schemeClr val="tx1"/>
                </a:solidFill>
                <a:latin typeface="+mn-lt"/>
                <a:ea typeface="+mn-ea"/>
                <a:cs typeface="+mn-cs"/>
              </a:defRPr>
            </a:lvl2pPr>
            <a:lvl3pPr marL="914400" indent="0" algn="l" defTabSz="914400" rtl="0" eaLnBrk="1" latinLnBrk="0" hangingPunct="1">
              <a:lnSpc>
                <a:spcPct val="100000"/>
              </a:lnSpc>
              <a:spcBef>
                <a:spcPts val="1200"/>
              </a:spcBef>
              <a:buClrTx/>
              <a:buFont typeface="Arial" panose="020B0604020202020204" pitchFamily="34" charset="0"/>
              <a:buNone/>
              <a:tabLst/>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1200"/>
              </a:spcBef>
              <a:buClrTx/>
              <a:buFont typeface="Arial" panose="020B0604020202020204" pitchFamily="34" charset="0"/>
              <a:buNone/>
              <a:tabLst/>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1200"/>
              </a:spcBef>
              <a:buClrTx/>
              <a:buFont typeface="Arial" panose="020B0604020202020204" pitchFamily="34" charset="0"/>
              <a:buNone/>
              <a:tabLst/>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6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6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600"/>
              </a:spcBef>
              <a:buClr>
                <a:schemeClr val="accent2"/>
              </a:buClr>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600"/>
              </a:spcBef>
              <a:buClr>
                <a:schemeClr val="accent2"/>
              </a:buClr>
              <a:buFont typeface="Arial" panose="020B0604020202020204" pitchFamily="34" charset="0"/>
              <a:buNone/>
              <a:defRPr sz="1600" b="1" kern="1200">
                <a:solidFill>
                  <a:schemeClr val="tx1"/>
                </a:solidFill>
                <a:latin typeface="+mn-lt"/>
                <a:ea typeface="+mn-ea"/>
                <a:cs typeface="+mn-cs"/>
              </a:defRPr>
            </a:lvl9pPr>
          </a:lstStyle>
          <a:p>
            <a:r>
              <a:rPr lang="fi-FI" sz="1600" b="0" dirty="0">
                <a:solidFill>
                  <a:srgbClr val="333F48"/>
                </a:solidFill>
                <a:ea typeface="Verdana" panose="020B0604030504040204" pitchFamily="34" charset="0"/>
              </a:rPr>
              <a:t>Kun tulee uusi, epänormaali tilanne,</a:t>
            </a:r>
          </a:p>
          <a:p>
            <a:r>
              <a:rPr lang="fi-FI" sz="1600" b="0" dirty="0">
                <a:solidFill>
                  <a:srgbClr val="333F48"/>
                </a:solidFill>
                <a:ea typeface="Verdana" panose="020B0604030504040204" pitchFamily="34" charset="0"/>
              </a:rPr>
              <a:t>täytyy </a:t>
            </a:r>
            <a:r>
              <a:rPr lang="fi-FI" sz="1600" dirty="0">
                <a:solidFill>
                  <a:srgbClr val="333F48"/>
                </a:solidFill>
                <a:ea typeface="Verdana" panose="020B0604030504040204" pitchFamily="34" charset="0"/>
              </a:rPr>
              <a:t>ensin ajatella</a:t>
            </a:r>
            <a:r>
              <a:rPr lang="fi-FI" sz="1600" b="0" dirty="0">
                <a:solidFill>
                  <a:srgbClr val="333F48"/>
                </a:solidFill>
                <a:ea typeface="Verdana" panose="020B0604030504040204" pitchFamily="34" charset="0"/>
              </a:rPr>
              <a:t>, mikä on oikea tapa reagoida.</a:t>
            </a:r>
            <a:br>
              <a:rPr lang="fi-FI" sz="1600" b="0" dirty="0">
                <a:solidFill>
                  <a:srgbClr val="333F48"/>
                </a:solidFill>
                <a:ea typeface="Verdana" panose="020B0604030504040204" pitchFamily="34" charset="0"/>
              </a:rPr>
            </a:br>
            <a:endParaRPr lang="fi-FI" sz="1600" b="0" dirty="0">
              <a:solidFill>
                <a:srgbClr val="333F48"/>
              </a:solidFill>
              <a:ea typeface="Verdana" panose="020B0604030504040204" pitchFamily="34" charset="0"/>
            </a:endParaRPr>
          </a:p>
          <a:p>
            <a:r>
              <a:rPr lang="fi-FI" sz="1600" dirty="0">
                <a:solidFill>
                  <a:srgbClr val="333F48"/>
                </a:solidFill>
                <a:ea typeface="Verdana" panose="020B0604030504040204" pitchFamily="34" charset="0"/>
              </a:rPr>
              <a:t>Älä tee työtä, jos ajattelet, että se ei ole turvallista! </a:t>
            </a:r>
          </a:p>
          <a:p>
            <a:endParaRPr lang="fi-FI" sz="1013" b="0" dirty="0"/>
          </a:p>
          <a:p>
            <a:endParaRPr lang="fi-FI" sz="1013" b="0" dirty="0"/>
          </a:p>
        </p:txBody>
      </p:sp>
      <p:sp>
        <p:nvSpPr>
          <p:cNvPr id="16" name="Suorakulmio: Pyöristetyt kulmat 15">
            <a:extLst>
              <a:ext uri="{FF2B5EF4-FFF2-40B4-BE49-F238E27FC236}">
                <a16:creationId xmlns:a16="http://schemas.microsoft.com/office/drawing/2014/main" id="{8E184180-6EA6-2B84-A593-78FB46F43D75}"/>
              </a:ext>
            </a:extLst>
          </p:cNvPr>
          <p:cNvSpPr/>
          <p:nvPr/>
        </p:nvSpPr>
        <p:spPr>
          <a:xfrm>
            <a:off x="92781" y="2358947"/>
            <a:ext cx="6609586" cy="811966"/>
          </a:xfrm>
          <a:prstGeom prst="round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13" dirty="0"/>
              <a:t>			</a:t>
            </a:r>
            <a:r>
              <a:rPr lang="fi-FI" sz="1600" dirty="0">
                <a:solidFill>
                  <a:schemeClr val="tx1"/>
                </a:solidFill>
              </a:rPr>
              <a:t>Tarkista, voiko työn tehdä turvallisesti.</a:t>
            </a:r>
          </a:p>
        </p:txBody>
      </p:sp>
      <p:sp>
        <p:nvSpPr>
          <p:cNvPr id="10" name="Suorakulmio: Pyöristetyt kulmat 9">
            <a:extLst>
              <a:ext uri="{FF2B5EF4-FFF2-40B4-BE49-F238E27FC236}">
                <a16:creationId xmlns:a16="http://schemas.microsoft.com/office/drawing/2014/main" id="{C4C2B798-E8BC-7060-DE9D-F144AF6C4666}"/>
              </a:ext>
            </a:extLst>
          </p:cNvPr>
          <p:cNvSpPr/>
          <p:nvPr/>
        </p:nvSpPr>
        <p:spPr>
          <a:xfrm>
            <a:off x="80661" y="3311153"/>
            <a:ext cx="6621706" cy="955191"/>
          </a:xfrm>
          <a:prstGeom prst="round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13" dirty="0">
                <a:latin typeface="Montserrat" pitchFamily="2" charset="0"/>
              </a:rPr>
              <a:t>	</a:t>
            </a:r>
            <a:r>
              <a:rPr lang="fi-FI" sz="1600" dirty="0"/>
              <a:t>		</a:t>
            </a:r>
            <a:r>
              <a:rPr lang="fi-FI" sz="1600" dirty="0">
                <a:solidFill>
                  <a:schemeClr val="tx1"/>
                </a:solidFill>
              </a:rPr>
              <a:t>Kysy apua ja ohjeita kollegalta tai työn- </a:t>
            </a:r>
          </a:p>
          <a:p>
            <a:r>
              <a:rPr lang="fi-FI" sz="1600" dirty="0">
                <a:solidFill>
                  <a:schemeClr val="tx1"/>
                </a:solidFill>
              </a:rPr>
              <a:t>			johdolta, jos et ole varma</a:t>
            </a:r>
            <a:r>
              <a:rPr lang="fi-FI" sz="1600" dirty="0">
                <a:solidFill>
                  <a:srgbClr val="333F48"/>
                </a:solidFill>
              </a:rPr>
              <a:t>.</a:t>
            </a:r>
          </a:p>
        </p:txBody>
      </p:sp>
      <p:sp>
        <p:nvSpPr>
          <p:cNvPr id="17" name="Suorakulmio: Pyöristetyt kulmat 16">
            <a:extLst>
              <a:ext uri="{FF2B5EF4-FFF2-40B4-BE49-F238E27FC236}">
                <a16:creationId xmlns:a16="http://schemas.microsoft.com/office/drawing/2014/main" id="{D3D7B8F2-9376-FECB-FE3B-AD258C7D2739}"/>
              </a:ext>
            </a:extLst>
          </p:cNvPr>
          <p:cNvSpPr/>
          <p:nvPr/>
        </p:nvSpPr>
        <p:spPr>
          <a:xfrm>
            <a:off x="80661" y="4393294"/>
            <a:ext cx="6621706" cy="919440"/>
          </a:xfrm>
          <a:prstGeom prst="round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013" dirty="0"/>
              <a:t>			</a:t>
            </a:r>
            <a:r>
              <a:rPr lang="fi-FI" sz="1600" dirty="0">
                <a:solidFill>
                  <a:schemeClr val="tx1"/>
                </a:solidFill>
              </a:rPr>
              <a:t>Arvioi riskit ja työmenetelmät.</a:t>
            </a:r>
            <a:br>
              <a:rPr lang="fi-FI" sz="1600" dirty="0">
                <a:solidFill>
                  <a:schemeClr val="tx1"/>
                </a:solidFill>
              </a:rPr>
            </a:br>
            <a:r>
              <a:rPr lang="fi-FI" sz="1600" dirty="0">
                <a:solidFill>
                  <a:schemeClr val="tx1"/>
                </a:solidFill>
              </a:rPr>
              <a:t>			Korjaa asiat, jotka ovat riskejä ja on helppo korjata. </a:t>
            </a:r>
          </a:p>
        </p:txBody>
      </p:sp>
      <p:sp>
        <p:nvSpPr>
          <p:cNvPr id="18" name="Suorakulmio: Pyöristetyt kulmat 17">
            <a:extLst>
              <a:ext uri="{FF2B5EF4-FFF2-40B4-BE49-F238E27FC236}">
                <a16:creationId xmlns:a16="http://schemas.microsoft.com/office/drawing/2014/main" id="{ABFE6768-FF10-00C0-F056-517E542BBF6D}"/>
              </a:ext>
            </a:extLst>
          </p:cNvPr>
          <p:cNvSpPr/>
          <p:nvPr/>
        </p:nvSpPr>
        <p:spPr>
          <a:xfrm>
            <a:off x="92781" y="5484192"/>
            <a:ext cx="6552489" cy="1013444"/>
          </a:xfrm>
          <a:prstGeom prst="round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		Tarkista, ovatko työkalut, apuvälineet ja omat 			suojavarusteet kunnossa ja sopivat työtehtävään.</a:t>
            </a:r>
          </a:p>
        </p:txBody>
      </p:sp>
      <p:sp>
        <p:nvSpPr>
          <p:cNvPr id="19" name="Suorakulmio: Pyöristetyt kulmat 18">
            <a:extLst>
              <a:ext uri="{FF2B5EF4-FFF2-40B4-BE49-F238E27FC236}">
                <a16:creationId xmlns:a16="http://schemas.microsoft.com/office/drawing/2014/main" id="{F94C4BD8-3E81-182A-E630-23DA5E2BABEB}"/>
              </a:ext>
            </a:extLst>
          </p:cNvPr>
          <p:cNvSpPr/>
          <p:nvPr/>
        </p:nvSpPr>
        <p:spPr>
          <a:xfrm>
            <a:off x="113753" y="7117277"/>
            <a:ext cx="6597469" cy="1263015"/>
          </a:xfrm>
          <a:prstGeom prst="roundRect">
            <a:avLst/>
          </a:prstGeom>
          <a:solidFill>
            <a:srgbClr val="FF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900" dirty="0">
                <a:solidFill>
                  <a:schemeClr val="tx1"/>
                </a:solidFill>
              </a:rPr>
              <a:t>	</a:t>
            </a:r>
            <a:br>
              <a:rPr lang="fi-FI" sz="1400" dirty="0">
                <a:solidFill>
                  <a:schemeClr val="tx1"/>
                </a:solidFill>
                <a:latin typeface="Montserrat" pitchFamily="2" charset="0"/>
              </a:rPr>
            </a:br>
            <a:r>
              <a:rPr lang="fi-FI" sz="1400" dirty="0">
                <a:solidFill>
                  <a:schemeClr val="tx1"/>
                </a:solidFill>
                <a:latin typeface="Montserrat" pitchFamily="2" charset="0"/>
              </a:rPr>
              <a:t>	       	</a:t>
            </a:r>
            <a:r>
              <a:rPr lang="fi-FI" sz="1600" b="1" dirty="0">
                <a:solidFill>
                  <a:schemeClr val="tx1"/>
                </a:solidFill>
              </a:rPr>
              <a:t>Ajattele ensin, poista riskit ja huolehdi turvallisuus,           sitten vasta  toimi (tee).</a:t>
            </a:r>
          </a:p>
        </p:txBody>
      </p:sp>
      <p:pic>
        <p:nvPicPr>
          <p:cNvPr id="3075" name="Picture 454">
            <a:extLst>
              <a:ext uri="{FF2B5EF4-FFF2-40B4-BE49-F238E27FC236}">
                <a16:creationId xmlns:a16="http://schemas.microsoft.com/office/drawing/2014/main" id="{E56D776A-9FA5-EDF7-B784-3303673D454F}"/>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82617" t="78689" r="2016" b="744"/>
          <a:stretch/>
        </p:blipFill>
        <p:spPr bwMode="auto">
          <a:xfrm>
            <a:off x="252692" y="7285201"/>
            <a:ext cx="725743" cy="868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54">
            <a:extLst>
              <a:ext uri="{FF2B5EF4-FFF2-40B4-BE49-F238E27FC236}">
                <a16:creationId xmlns:a16="http://schemas.microsoft.com/office/drawing/2014/main" id="{429F6774-305A-9AAE-1A21-42B4D241B2D0}"/>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82617" t="680" r="2016" b="81788"/>
          <a:stretch/>
        </p:blipFill>
        <p:spPr bwMode="auto">
          <a:xfrm>
            <a:off x="139777" y="3438423"/>
            <a:ext cx="725743" cy="740453"/>
          </a:xfrm>
          <a:prstGeom prst="rect">
            <a:avLst/>
          </a:prstGeom>
          <a:solidFill>
            <a:schemeClr val="bg1"/>
          </a:solidFill>
          <a:ln w="88900" cap="sq">
            <a:solidFill>
              <a:srgbClr val="FFFFFF"/>
            </a:solidFill>
            <a:miter lim="800000"/>
          </a:ln>
          <a:effectLst>
            <a:outerShdw blurRad="55000" dist="18000" dir="5400000" algn="tl" rotWithShape="0">
              <a:schemeClr val="bg1">
                <a:alpha val="40000"/>
              </a:schemeClr>
            </a:outerShdw>
          </a:effectLst>
          <a:scene3d>
            <a:camera prst="orthographicFront"/>
            <a:lightRig rig="twoPt" dir="t">
              <a:rot lat="0" lon="0" rev="7200000"/>
            </a:lightRig>
          </a:scene3d>
          <a:sp3d>
            <a:bevelT w="25400" h="19050"/>
            <a:contourClr>
              <a:srgbClr val="FFFFFF"/>
            </a:contourClr>
          </a:sp3d>
        </p:spPr>
      </p:pic>
      <p:pic>
        <p:nvPicPr>
          <p:cNvPr id="25" name="Picture 454">
            <a:extLst>
              <a:ext uri="{FF2B5EF4-FFF2-40B4-BE49-F238E27FC236}">
                <a16:creationId xmlns:a16="http://schemas.microsoft.com/office/drawing/2014/main" id="{6289E50D-664D-C976-70A9-111443D3E1A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82617" t="20487" r="2016" b="60270"/>
          <a:stretch/>
        </p:blipFill>
        <p:spPr bwMode="auto">
          <a:xfrm>
            <a:off x="151814" y="4461931"/>
            <a:ext cx="739662" cy="828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454">
            <a:extLst>
              <a:ext uri="{FF2B5EF4-FFF2-40B4-BE49-F238E27FC236}">
                <a16:creationId xmlns:a16="http://schemas.microsoft.com/office/drawing/2014/main" id="{02523DB1-F2EA-286D-27A0-9483AB20517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82617" t="59737" r="2016" b="20575"/>
          <a:stretch/>
        </p:blipFill>
        <p:spPr bwMode="auto">
          <a:xfrm>
            <a:off x="165733" y="5539172"/>
            <a:ext cx="725743" cy="831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454">
            <a:extLst>
              <a:ext uri="{FF2B5EF4-FFF2-40B4-BE49-F238E27FC236}">
                <a16:creationId xmlns:a16="http://schemas.microsoft.com/office/drawing/2014/main" id="{9B419054-D77B-1E49-7B4D-9BFFA14F518A}"/>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82617" t="39784" r="2016" b="40528"/>
          <a:stretch/>
        </p:blipFill>
        <p:spPr bwMode="auto">
          <a:xfrm>
            <a:off x="113753" y="2358582"/>
            <a:ext cx="725743" cy="831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Kuva 6">
            <a:extLst>
              <a:ext uri="{FF2B5EF4-FFF2-40B4-BE49-F238E27FC236}">
                <a16:creationId xmlns:a16="http://schemas.microsoft.com/office/drawing/2014/main" id="{91017D8D-1840-31DD-8C48-B1162242035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sp>
        <p:nvSpPr>
          <p:cNvPr id="8" name="Nuoli: Alas 7">
            <a:extLst>
              <a:ext uri="{FF2B5EF4-FFF2-40B4-BE49-F238E27FC236}">
                <a16:creationId xmlns:a16="http://schemas.microsoft.com/office/drawing/2014/main" id="{E55D5AB5-56AB-DDD0-B4BA-678C9D0EF0EE}"/>
              </a:ext>
              <a:ext uri="{C183D7F6-B498-43B3-948B-1728B52AA6E4}">
                <adec:decorative xmlns:adec="http://schemas.microsoft.com/office/drawing/2017/decorative" val="1"/>
              </a:ext>
            </a:extLst>
          </p:cNvPr>
          <p:cNvSpPr/>
          <p:nvPr/>
        </p:nvSpPr>
        <p:spPr>
          <a:xfrm>
            <a:off x="3143320" y="6370687"/>
            <a:ext cx="496388" cy="91451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ln w="6600">
                <a:solidFill>
                  <a:schemeClr val="accent2"/>
                </a:solidFill>
                <a:prstDash val="solid"/>
              </a:ln>
              <a:noFill/>
              <a:effectLst>
                <a:outerShdw dist="38100" dir="2700000" algn="tl" rotWithShape="0">
                  <a:schemeClr val="accent2"/>
                </a:outerShdw>
              </a:effectLst>
            </a:endParaRPr>
          </a:p>
        </p:txBody>
      </p:sp>
      <p:sp>
        <p:nvSpPr>
          <p:cNvPr id="3" name="Otsikko 2">
            <a:extLst>
              <a:ext uri="{FF2B5EF4-FFF2-40B4-BE49-F238E27FC236}">
                <a16:creationId xmlns:a16="http://schemas.microsoft.com/office/drawing/2014/main" id="{428F93B1-757A-9A92-30F1-C4C6D79E87BB}"/>
              </a:ext>
              <a:ext uri="{C183D7F6-B498-43B3-948B-1728B52AA6E4}">
                <adec:decorative xmlns:adec="http://schemas.microsoft.com/office/drawing/2017/decorative" val="0"/>
              </a:ext>
            </a:extLst>
          </p:cNvPr>
          <p:cNvSpPr txBox="1">
            <a:spLocks/>
          </p:cNvSpPr>
          <p:nvPr/>
        </p:nvSpPr>
        <p:spPr>
          <a:xfrm>
            <a:off x="1" y="99952"/>
            <a:ext cx="6858000"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lnSpc>
                <a:spcPct val="100000"/>
              </a:lnSpc>
              <a:spcBef>
                <a:spcPts val="0"/>
              </a:spcBef>
              <a:defRPr/>
            </a:pPr>
            <a:r>
              <a:rPr lang="fi-FI" sz="2400" b="1" dirty="0">
                <a:solidFill>
                  <a:srgbClr val="333F48"/>
                </a:solidFill>
              </a:rPr>
              <a:t>Onko työ turvallista?</a:t>
            </a:r>
          </a:p>
        </p:txBody>
      </p:sp>
    </p:spTree>
    <p:extLst>
      <p:ext uri="{BB962C8B-B14F-4D97-AF65-F5344CB8AC3E}">
        <p14:creationId xmlns:p14="http://schemas.microsoft.com/office/powerpoint/2010/main" val="20048888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A60DF-BF98-9FD9-BA9C-E29775F7B3D3}"/>
            </a:ext>
          </a:extLst>
        </p:cNvPr>
        <p:cNvGrpSpPr/>
        <p:nvPr/>
      </p:nvGrpSpPr>
      <p:grpSpPr>
        <a:xfrm>
          <a:off x="0" y="0"/>
          <a:ext cx="0" cy="0"/>
          <a:chOff x="0" y="0"/>
          <a:chExt cx="0" cy="0"/>
        </a:xfrm>
      </p:grpSpPr>
      <p:pic>
        <p:nvPicPr>
          <p:cNvPr id="16" name="Kuva 15">
            <a:extLst>
              <a:ext uri="{FF2B5EF4-FFF2-40B4-BE49-F238E27FC236}">
                <a16:creationId xmlns:a16="http://schemas.microsoft.com/office/drawing/2014/main" id="{73410483-074B-DBF3-E2DD-34F34DBE40B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31" b="89868" l="6026" r="89957">
                        <a14:foregroundMark x1="7891" y1="19383" x2="7891" y2="18502"/>
                        <a14:foregroundMark x1="6026" y1="54846" x2="6026" y2="54846"/>
                        <a14:foregroundMark x1="15208" y1="20044" x2="15208" y2="20044"/>
                        <a14:foregroundMark x1="34433" y1="24009" x2="34433" y2="24009"/>
                        <a14:foregroundMark x1="37590" y1="24890" x2="37590" y2="24890"/>
                        <a14:foregroundMark x1="39885" y1="23348" x2="39885" y2="23348"/>
                        <a14:foregroundMark x1="42898" y1="22467" x2="42898" y2="22467"/>
                        <a14:foregroundMark x1="41750" y1="14758" x2="41750" y2="14758"/>
                        <a14:foregroundMark x1="39311" y1="9031" x2="39311" y2="9031"/>
                        <a14:foregroundMark x1="60976" y1="21145" x2="60976" y2="21145"/>
                        <a14:foregroundMark x1="59828" y1="24890" x2="59828" y2="24890"/>
                        <a14:foregroundMark x1="62267" y1="24449" x2="62267" y2="24449"/>
                        <a14:foregroundMark x1="60258" y1="25771" x2="60258" y2="25771"/>
                        <a14:foregroundMark x1="62410" y1="22467" x2="62410" y2="22467"/>
                        <a14:foregroundMark x1="64562" y1="20925" x2="64562" y2="20925"/>
                        <a14:foregroundMark x1="64993" y1="21145" x2="56385" y2="22467"/>
                        <a14:foregroundMark x1="56385" y1="22467" x2="62267" y2="15639"/>
                        <a14:foregroundMark x1="62267" y1="15639" x2="53802" y2="16960"/>
                        <a14:foregroundMark x1="53802" y1="16960" x2="54232" y2="21806"/>
                        <a14:foregroundMark x1="85653" y1="23348" x2="85653" y2="23348"/>
                        <a14:foregroundMark x1="35438" y1="23348" x2="35438" y2="23348"/>
                        <a14:foregroundMark x1="35007" y1="12555" x2="35007" y2="12555"/>
                        <a14:foregroundMark x1="34864" y1="24009" x2="34864" y2="24009"/>
                        <a14:foregroundMark x1="34864" y1="24009" x2="34864" y2="24009"/>
                        <a14:foregroundMark x1="15352" y1="18282" x2="15352" y2="18282"/>
                        <a14:foregroundMark x1="15352" y1="18282" x2="15352" y2="18282"/>
                        <a14:foregroundMark x1="15352" y1="18502" x2="15352" y2="18502"/>
                        <a14:foregroundMark x1="15352" y1="18502" x2="15352" y2="18502"/>
                        <a14:foregroundMark x1="15352" y1="13436" x2="14204" y2="23128"/>
                        <a14:foregroundMark x1="80631" y1="20925" x2="80631" y2="20925"/>
                        <a14:foregroundMark x1="78479" y1="21806" x2="86657" y2="21145"/>
                        <a14:foregroundMark x1="86657" y1="21145" x2="87805" y2="20264"/>
                        <a14:foregroundMark x1="88953" y1="50441" x2="89527" y2="64537"/>
                        <a14:foregroundMark x1="81205" y1="53084" x2="81779" y2="61454"/>
                        <a14:foregroundMark x1="59254" y1="56608" x2="57963" y2="59251"/>
                        <a14:foregroundMark x1="61406" y1="55507" x2="63415" y2="78855"/>
                        <a14:foregroundMark x1="41320" y1="60793" x2="35151" y2="69383"/>
                        <a14:foregroundMark x1="35151" y1="69383" x2="39885" y2="71586"/>
                        <a14:foregroundMark x1="43615" y1="76211" x2="43615" y2="76211"/>
                        <a14:foregroundMark x1="32568" y1="74229" x2="32568" y2="74229"/>
                        <a14:foregroundMark x1="31707" y1="66740" x2="31707" y2="66740"/>
                        <a14:foregroundMark x1="20086" y1="61454" x2="20086" y2="61454"/>
                        <a14:foregroundMark x1="18508" y1="60132" x2="18508" y2="60132"/>
                        <a14:foregroundMark x1="7747" y1="60793" x2="7747" y2="60793"/>
                      </a14:backgroundRemoval>
                    </a14:imgEffect>
                  </a14:imgLayer>
                </a14:imgProps>
              </a:ext>
            </a:extLst>
          </a:blip>
          <a:srcRect t="42856" r="77729" b="11248"/>
          <a:stretch>
            <a:fillRect/>
          </a:stretch>
        </p:blipFill>
        <p:spPr>
          <a:xfrm>
            <a:off x="112885" y="7167755"/>
            <a:ext cx="1511098" cy="2028396"/>
          </a:xfrm>
          <a:prstGeom prst="rect">
            <a:avLst/>
          </a:prstGeom>
        </p:spPr>
      </p:pic>
      <p:pic>
        <p:nvPicPr>
          <p:cNvPr id="4" name="Kuva 3">
            <a:extLst>
              <a:ext uri="{FF2B5EF4-FFF2-40B4-BE49-F238E27FC236}">
                <a16:creationId xmlns:a16="http://schemas.microsoft.com/office/drawing/2014/main" id="{A105AA16-F910-CECA-DA0A-66482DEE0789}"/>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9031" b="89868" l="6026" r="89957">
                        <a14:foregroundMark x1="7891" y1="19383" x2="7891" y2="18502"/>
                        <a14:foregroundMark x1="6026" y1="54846" x2="6026" y2="54846"/>
                        <a14:foregroundMark x1="15208" y1="20044" x2="15208" y2="20044"/>
                        <a14:foregroundMark x1="34433" y1="24009" x2="34433" y2="24009"/>
                        <a14:foregroundMark x1="37590" y1="24890" x2="37590" y2="24890"/>
                        <a14:foregroundMark x1="39885" y1="23348" x2="39885" y2="23348"/>
                        <a14:foregroundMark x1="42898" y1="22467" x2="42898" y2="22467"/>
                        <a14:foregroundMark x1="41750" y1="14758" x2="41750" y2="14758"/>
                        <a14:foregroundMark x1="39311" y1="9031" x2="39311" y2="9031"/>
                        <a14:foregroundMark x1="60976" y1="21145" x2="60976" y2="21145"/>
                        <a14:foregroundMark x1="59828" y1="24890" x2="59828" y2="24890"/>
                        <a14:foregroundMark x1="62267" y1="24449" x2="62267" y2="24449"/>
                        <a14:foregroundMark x1="60258" y1="25771" x2="60258" y2="25771"/>
                        <a14:foregroundMark x1="62410" y1="22467" x2="62410" y2="22467"/>
                        <a14:foregroundMark x1="64562" y1="20925" x2="64562" y2="20925"/>
                        <a14:foregroundMark x1="64993" y1="21145" x2="56385" y2="22467"/>
                        <a14:foregroundMark x1="56385" y1="22467" x2="62267" y2="15639"/>
                        <a14:foregroundMark x1="62267" y1="15639" x2="53802" y2="16960"/>
                        <a14:foregroundMark x1="53802" y1="16960" x2="54232" y2="21806"/>
                        <a14:foregroundMark x1="85653" y1="23348" x2="85653" y2="23348"/>
                        <a14:foregroundMark x1="35438" y1="23348" x2="35438" y2="23348"/>
                        <a14:foregroundMark x1="35007" y1="12555" x2="35007" y2="12555"/>
                        <a14:foregroundMark x1="34864" y1="24009" x2="34864" y2="24009"/>
                        <a14:foregroundMark x1="34864" y1="24009" x2="34864" y2="24009"/>
                        <a14:foregroundMark x1="15352" y1="18282" x2="15352" y2="18282"/>
                        <a14:foregroundMark x1="15352" y1="18282" x2="15352" y2="18282"/>
                        <a14:foregroundMark x1="15352" y1="18502" x2="15352" y2="18502"/>
                        <a14:foregroundMark x1="15352" y1="18502" x2="15352" y2="18502"/>
                        <a14:foregroundMark x1="15352" y1="13436" x2="14204" y2="23128"/>
                        <a14:foregroundMark x1="80631" y1="20925" x2="80631" y2="20925"/>
                        <a14:foregroundMark x1="78479" y1="21806" x2="86657" y2="21145"/>
                        <a14:foregroundMark x1="86657" y1="21145" x2="87805" y2="20264"/>
                        <a14:foregroundMark x1="88953" y1="50441" x2="89527" y2="64537"/>
                        <a14:foregroundMark x1="81205" y1="53084" x2="81779" y2="61454"/>
                        <a14:foregroundMark x1="59254" y1="56608" x2="57963" y2="59251"/>
                        <a14:foregroundMark x1="61406" y1="55507" x2="63415" y2="78855"/>
                        <a14:foregroundMark x1="41320" y1="60793" x2="35151" y2="69383"/>
                        <a14:foregroundMark x1="35151" y1="69383" x2="39885" y2="71586"/>
                        <a14:foregroundMark x1="43615" y1="76211" x2="43615" y2="76211"/>
                        <a14:foregroundMark x1="32568" y1="74229" x2="32568" y2="74229"/>
                        <a14:foregroundMark x1="31707" y1="66740" x2="31707" y2="66740"/>
                        <a14:foregroundMark x1="20086" y1="61454" x2="20086" y2="61454"/>
                        <a14:foregroundMark x1="18508" y1="60132" x2="18508" y2="60132"/>
                        <a14:foregroundMark x1="7747" y1="60793" x2="7747" y2="60793"/>
                        <a14:foregroundMark x1="31994" y1="16300" x2="31994" y2="16300"/>
                        <a14:foregroundMark x1="30846" y1="11674" x2="36872" y2="20705"/>
                        <a14:foregroundMark x1="36872" y1="20705" x2="37877" y2="24229"/>
                        <a14:foregroundMark x1="41176" y1="14537" x2="42468" y2="13656"/>
                        <a14:foregroundMark x1="42611" y1="17401" x2="40603" y2="14537"/>
                        <a14:foregroundMark x1="44046" y1="20925" x2="41463" y2="15859"/>
                        <a14:foregroundMark x1="43615" y1="21806" x2="40029" y2="16960"/>
                        <a14:foregroundMark x1="43329" y1="20705" x2="42898" y2="16960"/>
                        <a14:foregroundMark x1="44046" y1="23568" x2="42181" y2="12996"/>
                        <a14:foregroundMark x1="44333" y1="22907" x2="43329" y2="13656"/>
                        <a14:foregroundMark x1="33716" y1="20925" x2="33716" y2="11894"/>
                        <a14:foregroundMark x1="32999" y1="20264" x2="32999" y2="12335"/>
                      </a14:backgroundRemoval>
                    </a14:imgEffect>
                  </a14:imgLayer>
                </a14:imgProps>
              </a:ext>
            </a:extLst>
          </a:blip>
          <a:srcRect t="5767" b="67681"/>
          <a:stretch>
            <a:fillRect/>
          </a:stretch>
        </p:blipFill>
        <p:spPr>
          <a:xfrm>
            <a:off x="72844" y="5646752"/>
            <a:ext cx="6785156" cy="1173485"/>
          </a:xfrm>
          <a:prstGeom prst="rect">
            <a:avLst/>
          </a:prstGeom>
        </p:spPr>
      </p:pic>
      <p:sp>
        <p:nvSpPr>
          <p:cNvPr id="3" name="Otsikko 2">
            <a:extLst>
              <a:ext uri="{FF2B5EF4-FFF2-40B4-BE49-F238E27FC236}">
                <a16:creationId xmlns:a16="http://schemas.microsoft.com/office/drawing/2014/main" id="{0C369457-9CD6-3BE0-DFA5-9DDFE989CBCC}"/>
              </a:ext>
              <a:ext uri="{C183D7F6-B498-43B3-948B-1728B52AA6E4}">
                <adec:decorative xmlns:adec="http://schemas.microsoft.com/office/drawing/2017/decorative" val="0"/>
              </a:ext>
            </a:extLst>
          </p:cNvPr>
          <p:cNvSpPr>
            <a:spLocks noGrp="1"/>
          </p:cNvSpPr>
          <p:nvPr>
            <p:ph type="title" idx="4294967295"/>
          </p:nvPr>
        </p:nvSpPr>
        <p:spPr>
          <a:xfrm>
            <a:off x="950" y="86070"/>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Suojavarustus</a:t>
            </a:r>
          </a:p>
        </p:txBody>
      </p:sp>
      <p:sp>
        <p:nvSpPr>
          <p:cNvPr id="2" name="Content Placeholder 2">
            <a:extLst>
              <a:ext uri="{FF2B5EF4-FFF2-40B4-BE49-F238E27FC236}">
                <a16:creationId xmlns:a16="http://schemas.microsoft.com/office/drawing/2014/main" id="{6E271E86-FE06-8848-769D-6F6C79215EBF}"/>
              </a:ext>
            </a:extLst>
          </p:cNvPr>
          <p:cNvSpPr txBox="1">
            <a:spLocks/>
          </p:cNvSpPr>
          <p:nvPr/>
        </p:nvSpPr>
        <p:spPr>
          <a:xfrm>
            <a:off x="209471" y="912840"/>
            <a:ext cx="6439058" cy="443799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Työssä</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täytyy</a:t>
            </a:r>
            <a:r>
              <a:rPr lang="en-US" sz="1600" dirty="0">
                <a:solidFill>
                  <a:schemeClr val="bg2">
                    <a:lumMod val="25000"/>
                  </a:schemeClr>
                </a:solidFill>
                <a:ea typeface="Verdana" panose="020B0604030504040204" pitchFamily="34" charset="0"/>
              </a:rPr>
              <a:t> </a:t>
            </a:r>
            <a:r>
              <a:rPr lang="en-US" sz="1600" b="1" dirty="0" err="1">
                <a:solidFill>
                  <a:schemeClr val="bg2">
                    <a:lumMod val="25000"/>
                  </a:schemeClr>
                </a:solidFill>
                <a:ea typeface="Verdana" panose="020B0604030504040204" pitchFamily="34" charset="0"/>
              </a:rPr>
              <a:t>aina</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käyttää</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tehtävään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sopivia</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oikeita</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suojavarusteita</a:t>
            </a:r>
            <a:r>
              <a:rPr lang="en-US" sz="1600" dirty="0">
                <a:solidFill>
                  <a:schemeClr val="bg2">
                    <a:lumMod val="25000"/>
                  </a:schemeClr>
                </a:solidFill>
                <a:ea typeface="Verdana" panose="020B0604030504040204" pitchFamily="34" charset="0"/>
              </a:rPr>
              <a:t>.</a:t>
            </a:r>
            <a:br>
              <a:rPr lang="en-US" sz="1600" dirty="0">
                <a:solidFill>
                  <a:schemeClr val="bg2">
                    <a:lumMod val="25000"/>
                  </a:schemeClr>
                </a:solidFill>
                <a:ea typeface="Verdana" panose="020B0604030504040204" pitchFamily="34" charset="0"/>
              </a:rPr>
            </a:br>
            <a:r>
              <a:rPr lang="en-US" sz="1600" dirty="0">
                <a:solidFill>
                  <a:schemeClr val="accent4">
                    <a:lumMod val="75000"/>
                  </a:schemeClr>
                </a:solidFill>
                <a:ea typeface="Verdana" panose="020B0604030504040204" pitchFamily="34" charset="0"/>
              </a:rPr>
              <a:t> </a:t>
            </a:r>
            <a:r>
              <a:rPr lang="en-US" sz="1600" dirty="0" err="1">
                <a:solidFill>
                  <a:schemeClr val="accent4">
                    <a:lumMod val="75000"/>
                  </a:schemeClr>
                </a:solidFill>
                <a:ea typeface="Verdana" panose="020B0604030504040204" pitchFamily="34" charset="0"/>
              </a:rPr>
              <a:t>Niiden</a:t>
            </a:r>
            <a:r>
              <a:rPr lang="en-US" sz="1600" dirty="0">
                <a:solidFill>
                  <a:schemeClr val="accent4">
                    <a:lumMod val="75000"/>
                  </a:schemeClr>
                </a:solidFill>
                <a:ea typeface="Verdana" panose="020B0604030504040204" pitchFamily="34" charset="0"/>
              </a:rPr>
              <a:t> </a:t>
            </a:r>
            <a:r>
              <a:rPr lang="en-US" sz="1600" dirty="0" err="1">
                <a:solidFill>
                  <a:schemeClr val="accent4">
                    <a:lumMod val="75000"/>
                  </a:schemeClr>
                </a:solidFill>
                <a:ea typeface="Verdana" panose="020B0604030504040204" pitchFamily="34" charset="0"/>
              </a:rPr>
              <a:t>käyttö</a:t>
            </a:r>
            <a:r>
              <a:rPr lang="en-US" sz="1600" dirty="0">
                <a:solidFill>
                  <a:schemeClr val="accent4">
                    <a:lumMod val="75000"/>
                  </a:schemeClr>
                </a:solidFill>
                <a:ea typeface="Verdana" panose="020B0604030504040204" pitchFamily="34" charset="0"/>
              </a:rPr>
              <a:t> </a:t>
            </a:r>
            <a:r>
              <a:rPr lang="en-US" sz="1600" b="1" dirty="0" err="1">
                <a:solidFill>
                  <a:schemeClr val="accent4">
                    <a:lumMod val="75000"/>
                  </a:schemeClr>
                </a:solidFill>
                <a:ea typeface="Verdana" panose="020B0604030504040204" pitchFamily="34" charset="0"/>
              </a:rPr>
              <a:t>ei</a:t>
            </a:r>
            <a:r>
              <a:rPr lang="en-US" sz="1600" b="1" dirty="0">
                <a:solidFill>
                  <a:schemeClr val="accent4">
                    <a:lumMod val="75000"/>
                  </a:schemeClr>
                </a:solidFill>
                <a:ea typeface="Verdana" panose="020B0604030504040204" pitchFamily="34" charset="0"/>
              </a:rPr>
              <a:t> ole </a:t>
            </a:r>
            <a:r>
              <a:rPr lang="en-US" sz="1600" dirty="0" err="1">
                <a:solidFill>
                  <a:schemeClr val="accent4">
                    <a:lumMod val="75000"/>
                  </a:schemeClr>
                </a:solidFill>
                <a:ea typeface="Verdana" panose="020B0604030504040204" pitchFamily="34" charset="0"/>
              </a:rPr>
              <a:t>vapaaehtoista</a:t>
            </a:r>
            <a:r>
              <a:rPr lang="en-US" sz="1600" dirty="0">
                <a:solidFill>
                  <a:schemeClr val="accent4">
                    <a:lumMod val="75000"/>
                  </a:schemeClr>
                </a:solidFill>
                <a:ea typeface="Verdana" panose="020B0604030504040204" pitchFamily="34" charset="0"/>
              </a:rPr>
              <a:t>, se on </a:t>
            </a:r>
            <a:r>
              <a:rPr lang="en-US" sz="1600" b="1" dirty="0" err="1">
                <a:solidFill>
                  <a:schemeClr val="accent4">
                    <a:lumMod val="75000"/>
                  </a:schemeClr>
                </a:solidFill>
                <a:ea typeface="Verdana" panose="020B0604030504040204" pitchFamily="34" charset="0"/>
              </a:rPr>
              <a:t>pakollista</a:t>
            </a:r>
            <a:r>
              <a:rPr lang="en-US" sz="1600" dirty="0">
                <a:solidFill>
                  <a:schemeClr val="accent4">
                    <a:lumMod val="75000"/>
                  </a:schemeClr>
                </a:solidFill>
                <a:ea typeface="Verdana" panose="020B0604030504040204" pitchFamily="34" charset="0"/>
              </a:rPr>
              <a:t>.</a:t>
            </a:r>
            <a:br>
              <a:rPr lang="en-US" sz="1600" dirty="0">
                <a:solidFill>
                  <a:schemeClr val="accent4">
                    <a:lumMod val="75000"/>
                  </a:schemeClr>
                </a:solidFill>
                <a:ea typeface="Verdana" panose="020B0604030504040204" pitchFamily="34" charset="0"/>
              </a:rPr>
            </a:br>
            <a:endParaRPr lang="en-US" sz="1600" dirty="0">
              <a:solidFill>
                <a:schemeClr val="accent4">
                  <a:lumMod val="75000"/>
                </a:schemeClr>
              </a:solidFill>
              <a:ea typeface="Verdana" panose="020B0604030504040204" pitchFamily="34" charset="0"/>
            </a:endParaRPr>
          </a:p>
          <a:p>
            <a:pPr>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fi-FI" sz="1600" b="1" dirty="0">
                <a:solidFill>
                  <a:schemeClr val="bg2">
                    <a:lumMod val="25000"/>
                  </a:schemeClr>
                </a:solidFill>
                <a:ea typeface="Verdana" panose="020B0604030504040204" pitchFamily="34" charset="0"/>
              </a:rPr>
              <a:t>Normaalit suojavarusteet</a:t>
            </a:r>
            <a:r>
              <a:rPr lang="fi-FI" sz="1600" dirty="0">
                <a:solidFill>
                  <a:schemeClr val="bg2">
                    <a:lumMod val="25000"/>
                  </a:schemeClr>
                </a:solidFill>
                <a:ea typeface="Verdana" panose="020B0604030504040204" pitchFamily="34" charset="0"/>
              </a:rPr>
              <a:t> suojaavat tavallisilta fyysisiltä, mekaanisilta ja ympäristön aiheuttamilta riskeiltä ja likaantumiselta.</a:t>
            </a:r>
            <a:br>
              <a:rPr lang="fi-FI" sz="1600" dirty="0">
                <a:solidFill>
                  <a:schemeClr val="bg2">
                    <a:lumMod val="25000"/>
                  </a:schemeClr>
                </a:solidFill>
                <a:ea typeface="Verdana" panose="020B0604030504040204" pitchFamily="34" charset="0"/>
              </a:rPr>
            </a:br>
            <a:endParaRPr lang="fi-FI" sz="1600" dirty="0">
              <a:solidFill>
                <a:schemeClr val="bg2">
                  <a:lumMod val="25000"/>
                </a:schemeClr>
              </a:solidFill>
              <a:ea typeface="Verdana" panose="020B0604030504040204" pitchFamily="34" charset="0"/>
            </a:endParaRPr>
          </a:p>
          <a:p>
            <a:pPr>
              <a:buFont typeface="Wingdings" panose="05000000000000000000" pitchFamily="2" charset="2"/>
              <a:buChar char="Ø"/>
            </a:pPr>
            <a:r>
              <a:rPr lang="fi-FI" sz="1600" dirty="0">
                <a:solidFill>
                  <a:schemeClr val="bg2">
                    <a:lumMod val="25000"/>
                  </a:schemeClr>
                </a:solidFill>
                <a:ea typeface="Verdana" panose="020B0604030504040204" pitchFamily="34" charset="0"/>
              </a:rPr>
              <a:t> Normaaleja suojavarusteita ovat mm.</a:t>
            </a: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työtehtävään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sopivat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suojavaatteet</a:t>
            </a:r>
            <a:r>
              <a:rPr lang="en-US" sz="1600" dirty="0">
                <a:solidFill>
                  <a:schemeClr val="bg2">
                    <a:lumMod val="25000"/>
                  </a:schemeClr>
                </a:solidFill>
                <a:ea typeface="Verdana" panose="020B0604030504040204" pitchFamily="34" charset="0"/>
              </a:rPr>
              <a:t> tai </a:t>
            </a:r>
            <a:r>
              <a:rPr lang="en-US" sz="1600" dirty="0" err="1">
                <a:solidFill>
                  <a:schemeClr val="bg2">
                    <a:lumMod val="25000"/>
                  </a:schemeClr>
                </a:solidFill>
                <a:ea typeface="Verdana" panose="020B0604030504040204" pitchFamily="34" charset="0"/>
              </a:rPr>
              <a:t>suojahaalari</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esim</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tulityön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kestävä</a:t>
            </a:r>
            <a:r>
              <a:rPr lang="en-US" sz="1600" dirty="0">
                <a:solidFill>
                  <a:schemeClr val="bg2">
                    <a:lumMod val="25000"/>
                  </a:schemeClr>
                </a:solidFill>
                <a:ea typeface="Verdana" panose="020B0604030504040204" pitchFamily="34" charset="0"/>
              </a:rPr>
              <a:t>)</a:t>
            </a: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korvatulpat</a:t>
            </a:r>
            <a:r>
              <a:rPr lang="en-US" sz="1600" dirty="0">
                <a:solidFill>
                  <a:schemeClr val="bg2">
                    <a:lumMod val="25000"/>
                  </a:schemeClr>
                </a:solidFill>
                <a:ea typeface="Verdana" panose="020B0604030504040204" pitchFamily="34" charset="0"/>
              </a:rPr>
              <a:t> tai </a:t>
            </a:r>
            <a:r>
              <a:rPr lang="en-US" sz="1600" dirty="0" err="1">
                <a:solidFill>
                  <a:schemeClr val="bg2">
                    <a:lumMod val="25000"/>
                  </a:schemeClr>
                </a:solidFill>
                <a:ea typeface="Verdana" panose="020B0604030504040204" pitchFamily="34" charset="0"/>
              </a:rPr>
              <a:t>kuulosuojaimet</a:t>
            </a:r>
            <a:endParaRPr lang="en-US" sz="1600" dirty="0">
              <a:solidFill>
                <a:schemeClr val="bg2">
                  <a:lumMod val="25000"/>
                </a:schemeClr>
              </a:solidFill>
              <a:ea typeface="Verdana" panose="020B0604030504040204" pitchFamily="34" charset="0"/>
            </a:endParaRP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työtehtävään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sopivat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turvakengät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esim</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kuuman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kesto</a:t>
            </a:r>
            <a:r>
              <a:rPr lang="en-US" sz="1600" dirty="0">
                <a:solidFill>
                  <a:schemeClr val="bg2">
                    <a:lumMod val="25000"/>
                  </a:schemeClr>
                </a:solidFill>
                <a:ea typeface="Verdana" panose="020B0604030504040204" pitchFamily="34" charset="0"/>
              </a:rPr>
              <a:t>)</a:t>
            </a: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työtehtävään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sopivat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suojahanskat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esim</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kuuman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kesto</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viiltosuoja</a:t>
            </a:r>
            <a:r>
              <a:rPr lang="en-US" sz="1600" dirty="0">
                <a:solidFill>
                  <a:schemeClr val="bg2">
                    <a:lumMod val="25000"/>
                  </a:schemeClr>
                </a:solidFill>
                <a:ea typeface="Verdana" panose="020B0604030504040204" pitchFamily="34" charset="0"/>
              </a:rPr>
              <a:t>)</a:t>
            </a: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suojalasit</a:t>
            </a:r>
            <a:r>
              <a:rPr lang="en-US" sz="1600" dirty="0">
                <a:solidFill>
                  <a:schemeClr val="bg2">
                    <a:lumMod val="25000"/>
                  </a:schemeClr>
                </a:solidFill>
                <a:ea typeface="Verdana" panose="020B0604030504040204" pitchFamily="34" charset="0"/>
              </a:rPr>
              <a:t> tai </a:t>
            </a:r>
            <a:r>
              <a:rPr lang="en-US" sz="1600" dirty="0" err="1">
                <a:solidFill>
                  <a:schemeClr val="bg2">
                    <a:lumMod val="25000"/>
                  </a:schemeClr>
                </a:solidFill>
                <a:ea typeface="Verdana" panose="020B0604030504040204" pitchFamily="34" charset="0"/>
              </a:rPr>
              <a:t>esim</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hitsauksessa</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maski</a:t>
            </a:r>
            <a:endParaRPr lang="en-US" sz="1600" dirty="0">
              <a:solidFill>
                <a:schemeClr val="bg2">
                  <a:lumMod val="25000"/>
                </a:schemeClr>
              </a:solidFill>
              <a:ea typeface="Verdana" panose="020B0604030504040204" pitchFamily="34" charset="0"/>
            </a:endParaRP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kypärä</a:t>
            </a:r>
            <a:r>
              <a:rPr lang="en-US" sz="1600" dirty="0">
                <a:solidFill>
                  <a:schemeClr val="bg2">
                    <a:lumMod val="25000"/>
                  </a:schemeClr>
                </a:solidFill>
                <a:ea typeface="Verdana" panose="020B0604030504040204" pitchFamily="34" charset="0"/>
              </a:rPr>
              <a:t> tai </a:t>
            </a:r>
            <a:r>
              <a:rPr lang="en-US" sz="1600" dirty="0" err="1">
                <a:solidFill>
                  <a:schemeClr val="bg2">
                    <a:lumMod val="25000"/>
                  </a:schemeClr>
                </a:solidFill>
                <a:ea typeface="Verdana" panose="020B0604030504040204" pitchFamily="34" charset="0"/>
              </a:rPr>
              <a:t>muu</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päähine</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kuten</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hiussuoja</a:t>
            </a:r>
            <a:r>
              <a:rPr lang="en-US" sz="1600" dirty="0">
                <a:solidFill>
                  <a:schemeClr val="bg2">
                    <a:lumMod val="25000"/>
                  </a:schemeClr>
                </a:solidFill>
                <a:ea typeface="Verdana" panose="020B0604030504040204" pitchFamily="34" charset="0"/>
              </a:rPr>
              <a:t>)</a:t>
            </a:r>
          </a:p>
          <a:p>
            <a:pPr lvl="1">
              <a:buFont typeface="Wingdings" panose="05000000000000000000" pitchFamily="2" charset="2"/>
              <a:buChar char="Ø"/>
            </a:pP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huomioliivit</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esim</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rakennusala</a:t>
            </a:r>
            <a:r>
              <a:rPr lang="en-US" sz="1600" dirty="0">
                <a:solidFill>
                  <a:schemeClr val="bg2">
                    <a:lumMod val="25000"/>
                  </a:schemeClr>
                </a:solidFill>
                <a:ea typeface="Verdana" panose="020B0604030504040204" pitchFamily="34" charset="0"/>
              </a:rPr>
              <a:t>, </a:t>
            </a:r>
            <a:r>
              <a:rPr lang="en-US" sz="1600" dirty="0" err="1">
                <a:solidFill>
                  <a:schemeClr val="bg2">
                    <a:lumMod val="25000"/>
                  </a:schemeClr>
                </a:solidFill>
                <a:ea typeface="Verdana" panose="020B0604030504040204" pitchFamily="34" charset="0"/>
              </a:rPr>
              <a:t>logistiikka</a:t>
            </a:r>
            <a:r>
              <a:rPr lang="en-US" sz="1600" dirty="0">
                <a:solidFill>
                  <a:schemeClr val="bg2">
                    <a:lumMod val="25000"/>
                  </a:schemeClr>
                </a:solidFill>
                <a:ea typeface="Verdana" panose="020B0604030504040204" pitchFamily="34" charset="0"/>
              </a:rPr>
              <a:t>)</a:t>
            </a:r>
          </a:p>
          <a:p>
            <a:pPr>
              <a:buFont typeface="Wingdings" panose="05000000000000000000" pitchFamily="2" charset="2"/>
              <a:buChar char="Ø"/>
            </a:pPr>
            <a:endParaRPr lang="en-US" dirty="0">
              <a:latin typeface="Arial"/>
            </a:endParaRPr>
          </a:p>
        </p:txBody>
      </p:sp>
      <p:pic>
        <p:nvPicPr>
          <p:cNvPr id="8" name="Kuva 7">
            <a:extLst>
              <a:ext uri="{FF2B5EF4-FFF2-40B4-BE49-F238E27FC236}">
                <a16:creationId xmlns:a16="http://schemas.microsoft.com/office/drawing/2014/main" id="{70FB7656-394A-E61D-6146-EAEB3018832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t="-15841" b="-1"/>
          <a:stretch>
            <a:fillRect/>
          </a:stretch>
        </p:blipFill>
        <p:spPr>
          <a:xfrm>
            <a:off x="5931568" y="8708814"/>
            <a:ext cx="853588" cy="987039"/>
          </a:xfrm>
          <a:prstGeom prst="rect">
            <a:avLst/>
          </a:prstGeom>
        </p:spPr>
      </p:pic>
      <p:sp>
        <p:nvSpPr>
          <p:cNvPr id="5" name="Tekstiruutu 4">
            <a:extLst>
              <a:ext uri="{FF2B5EF4-FFF2-40B4-BE49-F238E27FC236}">
                <a16:creationId xmlns:a16="http://schemas.microsoft.com/office/drawing/2014/main" id="{26E5751E-6F48-E52D-103D-65B2A14959E6}"/>
              </a:ext>
              <a:ext uri="{C183D7F6-B498-43B3-948B-1728B52AA6E4}">
                <adec:decorative xmlns:adec="http://schemas.microsoft.com/office/drawing/2017/decorative" val="0"/>
              </a:ext>
            </a:extLst>
          </p:cNvPr>
          <p:cNvSpPr txBox="1"/>
          <p:nvPr/>
        </p:nvSpPr>
        <p:spPr>
          <a:xfrm>
            <a:off x="209471" y="6844466"/>
            <a:ext cx="1599846" cy="338554"/>
          </a:xfrm>
          <a:prstGeom prst="rect">
            <a:avLst/>
          </a:prstGeom>
          <a:solidFill>
            <a:schemeClr val="bg1"/>
          </a:solidFill>
          <a:ln>
            <a:noFill/>
          </a:ln>
        </p:spPr>
        <p:txBody>
          <a:bodyPr wrap="square" rtlCol="0">
            <a:spAutoFit/>
          </a:bodyPr>
          <a:lstStyle/>
          <a:p>
            <a:r>
              <a:rPr lang="fi-FI" sz="1600" dirty="0">
                <a:solidFill>
                  <a:schemeClr val="tx1">
                    <a:lumMod val="75000"/>
                    <a:lumOff val="25000"/>
                  </a:schemeClr>
                </a:solidFill>
              </a:rPr>
              <a:t>korvatulpat</a:t>
            </a:r>
          </a:p>
        </p:txBody>
      </p:sp>
      <p:sp>
        <p:nvSpPr>
          <p:cNvPr id="6" name="Tekstiruutu 5">
            <a:extLst>
              <a:ext uri="{FF2B5EF4-FFF2-40B4-BE49-F238E27FC236}">
                <a16:creationId xmlns:a16="http://schemas.microsoft.com/office/drawing/2014/main" id="{5F0CF9E8-4557-331C-DD9C-67F0415999C6}"/>
              </a:ext>
              <a:ext uri="{C183D7F6-B498-43B3-948B-1728B52AA6E4}">
                <adec:decorative xmlns:adec="http://schemas.microsoft.com/office/drawing/2017/decorative" val="0"/>
              </a:ext>
            </a:extLst>
          </p:cNvPr>
          <p:cNvSpPr txBox="1"/>
          <p:nvPr/>
        </p:nvSpPr>
        <p:spPr>
          <a:xfrm>
            <a:off x="1829154" y="6844466"/>
            <a:ext cx="1720490"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kuulosuojaimet</a:t>
            </a:r>
          </a:p>
        </p:txBody>
      </p:sp>
      <p:sp>
        <p:nvSpPr>
          <p:cNvPr id="7" name="Tekstiruutu 6">
            <a:extLst>
              <a:ext uri="{FF2B5EF4-FFF2-40B4-BE49-F238E27FC236}">
                <a16:creationId xmlns:a16="http://schemas.microsoft.com/office/drawing/2014/main" id="{4F058024-0E70-978F-234F-494A348CD065}"/>
              </a:ext>
              <a:ext uri="{C183D7F6-B498-43B3-948B-1728B52AA6E4}">
                <adec:decorative xmlns:adec="http://schemas.microsoft.com/office/drawing/2017/decorative" val="0"/>
              </a:ext>
            </a:extLst>
          </p:cNvPr>
          <p:cNvSpPr txBox="1"/>
          <p:nvPr/>
        </p:nvSpPr>
        <p:spPr>
          <a:xfrm>
            <a:off x="3578365" y="6801103"/>
            <a:ext cx="1103105"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suojalasit</a:t>
            </a:r>
          </a:p>
        </p:txBody>
      </p:sp>
      <p:sp>
        <p:nvSpPr>
          <p:cNvPr id="9" name="Tekstiruutu 8">
            <a:extLst>
              <a:ext uri="{FF2B5EF4-FFF2-40B4-BE49-F238E27FC236}">
                <a16:creationId xmlns:a16="http://schemas.microsoft.com/office/drawing/2014/main" id="{CBC0F3AB-B58C-3843-EA93-03F8571C2ABB}"/>
              </a:ext>
              <a:ext uri="{C183D7F6-B498-43B3-948B-1728B52AA6E4}">
                <adec:decorative xmlns:adec="http://schemas.microsoft.com/office/drawing/2017/decorative" val="0"/>
              </a:ext>
            </a:extLst>
          </p:cNvPr>
          <p:cNvSpPr txBox="1"/>
          <p:nvPr/>
        </p:nvSpPr>
        <p:spPr>
          <a:xfrm>
            <a:off x="5048683" y="6844466"/>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turvakengät</a:t>
            </a:r>
          </a:p>
        </p:txBody>
      </p:sp>
      <p:sp>
        <p:nvSpPr>
          <p:cNvPr id="10" name="Tekstiruutu 9">
            <a:extLst>
              <a:ext uri="{FF2B5EF4-FFF2-40B4-BE49-F238E27FC236}">
                <a16:creationId xmlns:a16="http://schemas.microsoft.com/office/drawing/2014/main" id="{E2C9B0B0-1230-1E21-76BF-B1279CB18634}"/>
              </a:ext>
              <a:ext uri="{C183D7F6-B498-43B3-948B-1728B52AA6E4}">
                <adec:decorative xmlns:adec="http://schemas.microsoft.com/office/drawing/2017/decorative" val="0"/>
              </a:ext>
            </a:extLst>
          </p:cNvPr>
          <p:cNvSpPr txBox="1"/>
          <p:nvPr/>
        </p:nvSpPr>
        <p:spPr>
          <a:xfrm>
            <a:off x="337807" y="9280355"/>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suojahaalari</a:t>
            </a:r>
          </a:p>
        </p:txBody>
      </p:sp>
      <p:sp>
        <p:nvSpPr>
          <p:cNvPr id="11" name="Tekstiruutu 10">
            <a:extLst>
              <a:ext uri="{FF2B5EF4-FFF2-40B4-BE49-F238E27FC236}">
                <a16:creationId xmlns:a16="http://schemas.microsoft.com/office/drawing/2014/main" id="{EDD7150C-989D-F1AD-ADC8-A89329142735}"/>
              </a:ext>
              <a:ext uri="{C183D7F6-B498-43B3-948B-1728B52AA6E4}">
                <adec:decorative xmlns:adec="http://schemas.microsoft.com/office/drawing/2017/decorative" val="0"/>
              </a:ext>
            </a:extLst>
          </p:cNvPr>
          <p:cNvSpPr txBox="1"/>
          <p:nvPr/>
        </p:nvSpPr>
        <p:spPr>
          <a:xfrm>
            <a:off x="2161140" y="8787912"/>
            <a:ext cx="1457433" cy="830997"/>
          </a:xfrm>
          <a:prstGeom prst="rect">
            <a:avLst/>
          </a:prstGeom>
          <a:solidFill>
            <a:schemeClr val="bg1"/>
          </a:solidFill>
        </p:spPr>
        <p:txBody>
          <a:bodyPr wrap="square" rtlCol="0">
            <a:spAutoFit/>
          </a:bodyPr>
          <a:lstStyle/>
          <a:p>
            <a:r>
              <a:rPr lang="fi-FI" sz="1600" dirty="0">
                <a:solidFill>
                  <a:schemeClr val="tx1">
                    <a:lumMod val="75000"/>
                    <a:lumOff val="25000"/>
                  </a:schemeClr>
                </a:solidFill>
              </a:rPr>
              <a:t>suojatakki, huomiotakki, heijastintakki</a:t>
            </a:r>
          </a:p>
        </p:txBody>
      </p:sp>
      <p:sp>
        <p:nvSpPr>
          <p:cNvPr id="12" name="Tekstiruutu 11">
            <a:extLst>
              <a:ext uri="{FF2B5EF4-FFF2-40B4-BE49-F238E27FC236}">
                <a16:creationId xmlns:a16="http://schemas.microsoft.com/office/drawing/2014/main" id="{721C14F2-D8BB-E897-C7BC-B2B7147064C1}"/>
              </a:ext>
              <a:ext uri="{C183D7F6-B498-43B3-948B-1728B52AA6E4}">
                <adec:decorative xmlns:adec="http://schemas.microsoft.com/office/drawing/2017/decorative" val="0"/>
              </a:ext>
            </a:extLst>
          </p:cNvPr>
          <p:cNvSpPr txBox="1"/>
          <p:nvPr/>
        </p:nvSpPr>
        <p:spPr>
          <a:xfrm>
            <a:off x="3674212" y="9111078"/>
            <a:ext cx="1599846" cy="584775"/>
          </a:xfrm>
          <a:prstGeom prst="rect">
            <a:avLst/>
          </a:prstGeom>
          <a:solidFill>
            <a:schemeClr val="bg1"/>
          </a:solidFill>
        </p:spPr>
        <p:txBody>
          <a:bodyPr wrap="square" rtlCol="0">
            <a:spAutoFit/>
          </a:bodyPr>
          <a:lstStyle/>
          <a:p>
            <a:r>
              <a:rPr lang="fi-FI" sz="1600" dirty="0">
                <a:solidFill>
                  <a:schemeClr val="tx1">
                    <a:lumMod val="75000"/>
                    <a:lumOff val="25000"/>
                  </a:schemeClr>
                </a:solidFill>
              </a:rPr>
              <a:t>pitkälahkeiset</a:t>
            </a:r>
          </a:p>
          <a:p>
            <a:r>
              <a:rPr lang="fi-FI" sz="1600" dirty="0">
                <a:solidFill>
                  <a:schemeClr val="tx1">
                    <a:lumMod val="75000"/>
                    <a:lumOff val="25000"/>
                  </a:schemeClr>
                </a:solidFill>
              </a:rPr>
              <a:t>housut</a:t>
            </a:r>
          </a:p>
        </p:txBody>
      </p:sp>
      <p:sp>
        <p:nvSpPr>
          <p:cNvPr id="13" name="Tekstiruutu 12">
            <a:extLst>
              <a:ext uri="{FF2B5EF4-FFF2-40B4-BE49-F238E27FC236}">
                <a16:creationId xmlns:a16="http://schemas.microsoft.com/office/drawing/2014/main" id="{173EBFB7-6650-1EA3-D9F0-CD2EBEBBCF87}"/>
              </a:ext>
              <a:ext uri="{C183D7F6-B498-43B3-948B-1728B52AA6E4}">
                <adec:decorative xmlns:adec="http://schemas.microsoft.com/office/drawing/2017/decorative" val="0"/>
              </a:ext>
            </a:extLst>
          </p:cNvPr>
          <p:cNvSpPr txBox="1"/>
          <p:nvPr/>
        </p:nvSpPr>
        <p:spPr>
          <a:xfrm>
            <a:off x="5274058" y="8336280"/>
            <a:ext cx="1511098"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suojahanskat</a:t>
            </a:r>
          </a:p>
        </p:txBody>
      </p:sp>
      <p:pic>
        <p:nvPicPr>
          <p:cNvPr id="15" name="Kuva 14">
            <a:extLst>
              <a:ext uri="{FF2B5EF4-FFF2-40B4-BE49-F238E27FC236}">
                <a16:creationId xmlns:a16="http://schemas.microsoft.com/office/drawing/2014/main" id="{A89F6AAE-9A68-F475-EE0D-AEFF9D9D9159}"/>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101" b="72913" l="10000" r="90000"/>
                    </a14:imgEffect>
                  </a14:imgLayer>
                </a14:imgProps>
              </a:ext>
            </a:extLst>
          </a:blip>
          <a:srcRect b="27216"/>
          <a:stretch>
            <a:fillRect/>
          </a:stretch>
        </p:blipFill>
        <p:spPr>
          <a:xfrm>
            <a:off x="5233364" y="4138278"/>
            <a:ext cx="1230481" cy="1110532"/>
          </a:xfrm>
          <a:prstGeom prst="rect">
            <a:avLst/>
          </a:prstGeom>
        </p:spPr>
      </p:pic>
      <p:sp>
        <p:nvSpPr>
          <p:cNvPr id="14" name="Tekstiruutu 13">
            <a:extLst>
              <a:ext uri="{FF2B5EF4-FFF2-40B4-BE49-F238E27FC236}">
                <a16:creationId xmlns:a16="http://schemas.microsoft.com/office/drawing/2014/main" id="{1C7881E8-20E5-2DA8-0EB5-7573E4DEF57C}"/>
              </a:ext>
              <a:ext uri="{C183D7F6-B498-43B3-948B-1728B52AA6E4}">
                <adec:decorative xmlns:adec="http://schemas.microsoft.com/office/drawing/2017/decorative" val="0"/>
              </a:ext>
            </a:extLst>
          </p:cNvPr>
          <p:cNvSpPr txBox="1"/>
          <p:nvPr/>
        </p:nvSpPr>
        <p:spPr>
          <a:xfrm>
            <a:off x="5274058" y="5291538"/>
            <a:ext cx="1374471" cy="338554"/>
          </a:xfrm>
          <a:prstGeom prst="rect">
            <a:avLst/>
          </a:prstGeom>
          <a:solidFill>
            <a:schemeClr val="bg1"/>
          </a:solidFill>
          <a:ln>
            <a:noFill/>
          </a:ln>
        </p:spPr>
        <p:txBody>
          <a:bodyPr wrap="square" rtlCol="0">
            <a:spAutoFit/>
          </a:bodyPr>
          <a:lstStyle/>
          <a:p>
            <a:r>
              <a:rPr lang="fi-FI" sz="1600" dirty="0">
                <a:solidFill>
                  <a:schemeClr val="tx1">
                    <a:lumMod val="75000"/>
                    <a:lumOff val="25000"/>
                  </a:schemeClr>
                </a:solidFill>
              </a:rPr>
              <a:t>suojakypärä</a:t>
            </a:r>
          </a:p>
        </p:txBody>
      </p:sp>
      <p:pic>
        <p:nvPicPr>
          <p:cNvPr id="17" name="Kuva 16">
            <a:extLst>
              <a:ext uri="{FF2B5EF4-FFF2-40B4-BE49-F238E27FC236}">
                <a16:creationId xmlns:a16="http://schemas.microsoft.com/office/drawing/2014/main" id="{27082D69-134A-3FA7-E47E-8D8145A48914}"/>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9031" b="89868" l="6026" r="89957">
                        <a14:foregroundMark x1="7891" y1="19383" x2="7891" y2="18502"/>
                        <a14:foregroundMark x1="6026" y1="54846" x2="6026" y2="54846"/>
                        <a14:foregroundMark x1="15208" y1="20044" x2="15208" y2="20044"/>
                        <a14:foregroundMark x1="34433" y1="24009" x2="34433" y2="24009"/>
                        <a14:foregroundMark x1="37590" y1="24890" x2="37590" y2="24890"/>
                        <a14:foregroundMark x1="39885" y1="23348" x2="39885" y2="23348"/>
                        <a14:foregroundMark x1="42898" y1="22467" x2="42898" y2="22467"/>
                        <a14:foregroundMark x1="41750" y1="14758" x2="41750" y2="14758"/>
                        <a14:foregroundMark x1="39311" y1="9031" x2="39311" y2="9031"/>
                        <a14:foregroundMark x1="60976" y1="21145" x2="60976" y2="21145"/>
                        <a14:foregroundMark x1="59828" y1="24890" x2="59828" y2="24890"/>
                        <a14:foregroundMark x1="62267" y1="24449" x2="62267" y2="24449"/>
                        <a14:foregroundMark x1="60258" y1="25771" x2="60258" y2="25771"/>
                        <a14:foregroundMark x1="62410" y1="22467" x2="62410" y2="22467"/>
                        <a14:foregroundMark x1="64562" y1="20925" x2="64562" y2="20925"/>
                        <a14:foregroundMark x1="64993" y1="21145" x2="56385" y2="22467"/>
                        <a14:foregroundMark x1="56385" y1="22467" x2="62267" y2="15639"/>
                        <a14:foregroundMark x1="62267" y1="15639" x2="53802" y2="16960"/>
                        <a14:foregroundMark x1="53802" y1="16960" x2="54232" y2="21806"/>
                        <a14:foregroundMark x1="85653" y1="23348" x2="85653" y2="23348"/>
                        <a14:foregroundMark x1="35438" y1="23348" x2="35438" y2="23348"/>
                        <a14:foregroundMark x1="35007" y1="12555" x2="35007" y2="12555"/>
                        <a14:foregroundMark x1="34864" y1="24009" x2="34864" y2="24009"/>
                        <a14:foregroundMark x1="34864" y1="24009" x2="34864" y2="24009"/>
                        <a14:foregroundMark x1="15352" y1="18282" x2="15352" y2="18282"/>
                        <a14:foregroundMark x1="15352" y1="18282" x2="15352" y2="18282"/>
                        <a14:foregroundMark x1="15352" y1="18502" x2="15352" y2="18502"/>
                        <a14:foregroundMark x1="15352" y1="18502" x2="15352" y2="18502"/>
                        <a14:foregroundMark x1="15352" y1="13436" x2="14204" y2="23128"/>
                        <a14:foregroundMark x1="80631" y1="20925" x2="80631" y2="20925"/>
                        <a14:foregroundMark x1="78479" y1="21806" x2="86657" y2="21145"/>
                        <a14:foregroundMark x1="86657" y1="21145" x2="87805" y2="20264"/>
                        <a14:foregroundMark x1="88953" y1="50441" x2="89527" y2="64537"/>
                        <a14:foregroundMark x1="81205" y1="53084" x2="81779" y2="61454"/>
                        <a14:foregroundMark x1="59254" y1="56608" x2="57963" y2="59251"/>
                        <a14:foregroundMark x1="61406" y1="55507" x2="63415" y2="78855"/>
                        <a14:foregroundMark x1="41320" y1="60793" x2="35151" y2="69383"/>
                        <a14:foregroundMark x1="35151" y1="69383" x2="39885" y2="71586"/>
                        <a14:foregroundMark x1="43615" y1="76211" x2="43615" y2="76211"/>
                        <a14:foregroundMark x1="32568" y1="74229" x2="32568" y2="74229"/>
                        <a14:foregroundMark x1="31707" y1="66740" x2="31707" y2="66740"/>
                        <a14:foregroundMark x1="20086" y1="61454" x2="20086" y2="61454"/>
                        <a14:foregroundMark x1="18508" y1="60132" x2="18508" y2="60132"/>
                        <a14:foregroundMark x1="7747" y1="60793" x2="7747" y2="60793"/>
                        <a14:foregroundMark x1="41607" y1="55947" x2="41607" y2="55947"/>
                        <a14:foregroundMark x1="42755" y1="55507" x2="41607" y2="54846"/>
                        <a14:foregroundMark x1="37303" y1="74449" x2="37303" y2="74449"/>
                        <a14:foregroundMark x1="40890" y1="75551" x2="40890" y2="75551"/>
                        <a14:foregroundMark x1="43472" y1="65639" x2="43472" y2="65639"/>
                        <a14:foregroundMark x1="39885" y1="54185" x2="39885" y2="54185"/>
                        <a14:foregroundMark x1="38737" y1="54846" x2="38737" y2="54846"/>
                        <a14:foregroundMark x1="38451" y1="53304" x2="38451" y2="53304"/>
                        <a14:foregroundMark x1="37733" y1="53304" x2="37733" y2="53304"/>
                        <a14:foregroundMark x1="32138" y1="15198" x2="32138" y2="15198"/>
                        <a14:foregroundMark x1="32855" y1="17841" x2="32855" y2="17841"/>
                        <a14:foregroundMark x1="43472" y1="17401" x2="43472" y2="17401"/>
                        <a14:foregroundMark x1="41320" y1="17401" x2="41320" y2="17401"/>
                        <a14:foregroundMark x1="42324" y1="17401" x2="42324" y2="17401"/>
                        <a14:foregroundMark x1="34290" y1="18062" x2="34290" y2="18062"/>
                        <a14:foregroundMark x1="33716" y1="17401" x2="33716" y2="17401"/>
                        <a14:foregroundMark x1="33716" y1="15198" x2="33716" y2="15198"/>
                        <a14:foregroundMark x1="42755" y1="16300" x2="42755" y2="16300"/>
                        <a14:foregroundMark x1="43042" y1="18062" x2="43042" y2="18062"/>
                        <a14:foregroundMark x1="43185" y1="23128" x2="43185" y2="23128"/>
                        <a14:foregroundMark x1="43185" y1="25330" x2="43185" y2="25330"/>
                        <a14:foregroundMark x1="41607" y1="26211" x2="41607" y2="26211"/>
                        <a14:foregroundMark x1="41750" y1="26432" x2="41750" y2="26432"/>
                        <a14:foregroundMark x1="41750" y1="26211" x2="41750" y2="26211"/>
                      </a14:backgroundRemoval>
                    </a14:imgEffect>
                  </a14:imgLayer>
                </a14:imgProps>
              </a:ext>
            </a:extLst>
          </a:blip>
          <a:srcRect l="29175" t="49931" r="52728" b="19035"/>
          <a:stretch>
            <a:fillRect/>
          </a:stretch>
        </p:blipFill>
        <p:spPr>
          <a:xfrm>
            <a:off x="2127007" y="7388208"/>
            <a:ext cx="1227909" cy="1371600"/>
          </a:xfrm>
          <a:prstGeom prst="rect">
            <a:avLst/>
          </a:prstGeom>
        </p:spPr>
      </p:pic>
      <p:pic>
        <p:nvPicPr>
          <p:cNvPr id="18" name="Kuva 17">
            <a:extLst>
              <a:ext uri="{FF2B5EF4-FFF2-40B4-BE49-F238E27FC236}">
                <a16:creationId xmlns:a16="http://schemas.microsoft.com/office/drawing/2014/main" id="{9F868C5A-7E5B-6686-CB30-7929DB0E987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31" b="89868" l="6026" r="89957">
                        <a14:foregroundMark x1="7891" y1="19383" x2="7891" y2="18502"/>
                        <a14:foregroundMark x1="6026" y1="54846" x2="6026" y2="54846"/>
                        <a14:foregroundMark x1="15208" y1="20044" x2="15208" y2="20044"/>
                        <a14:foregroundMark x1="34433" y1="24009" x2="34433" y2="24009"/>
                        <a14:foregroundMark x1="37590" y1="24890" x2="37590" y2="24890"/>
                        <a14:foregroundMark x1="39885" y1="23348" x2="39885" y2="23348"/>
                        <a14:foregroundMark x1="42898" y1="22467" x2="42898" y2="22467"/>
                        <a14:foregroundMark x1="41750" y1="14758" x2="41750" y2="14758"/>
                        <a14:foregroundMark x1="39311" y1="9031" x2="39311" y2="9031"/>
                        <a14:foregroundMark x1="60976" y1="21145" x2="60976" y2="21145"/>
                        <a14:foregroundMark x1="59828" y1="24890" x2="59828" y2="24890"/>
                        <a14:foregroundMark x1="62267" y1="24449" x2="62267" y2="24449"/>
                        <a14:foregroundMark x1="60258" y1="25771" x2="60258" y2="25771"/>
                        <a14:foregroundMark x1="62410" y1="22467" x2="62410" y2="22467"/>
                        <a14:foregroundMark x1="64562" y1="20925" x2="64562" y2="20925"/>
                        <a14:foregroundMark x1="64993" y1="21145" x2="56385" y2="22467"/>
                        <a14:foregroundMark x1="56385" y1="22467" x2="62267" y2="15639"/>
                        <a14:foregroundMark x1="62267" y1="15639" x2="53802" y2="16960"/>
                        <a14:foregroundMark x1="53802" y1="16960" x2="54232" y2="21806"/>
                        <a14:foregroundMark x1="85653" y1="23348" x2="85653" y2="23348"/>
                        <a14:foregroundMark x1="35438" y1="23348" x2="35438" y2="23348"/>
                        <a14:foregroundMark x1="35007" y1="12555" x2="35007" y2="12555"/>
                        <a14:foregroundMark x1="34864" y1="24009" x2="34864" y2="24009"/>
                        <a14:foregroundMark x1="34864" y1="24009" x2="34864" y2="24009"/>
                        <a14:foregroundMark x1="15352" y1="18282" x2="15352" y2="18282"/>
                        <a14:foregroundMark x1="15352" y1="18282" x2="15352" y2="18282"/>
                        <a14:foregroundMark x1="15352" y1="18502" x2="15352" y2="18502"/>
                        <a14:foregroundMark x1="15352" y1="18502" x2="15352" y2="18502"/>
                        <a14:foregroundMark x1="15352" y1="13436" x2="14204" y2="23128"/>
                        <a14:foregroundMark x1="80631" y1="20925" x2="80631" y2="20925"/>
                        <a14:foregroundMark x1="78479" y1="21806" x2="86657" y2="21145"/>
                        <a14:foregroundMark x1="86657" y1="21145" x2="87805" y2="20264"/>
                        <a14:foregroundMark x1="88953" y1="50441" x2="89527" y2="64537"/>
                        <a14:foregroundMark x1="81205" y1="53084" x2="81779" y2="61454"/>
                        <a14:foregroundMark x1="59254" y1="56608" x2="57963" y2="59251"/>
                        <a14:foregroundMark x1="61406" y1="55507" x2="63415" y2="78855"/>
                        <a14:foregroundMark x1="41320" y1="60793" x2="35151" y2="69383"/>
                        <a14:foregroundMark x1="35151" y1="69383" x2="39885" y2="71586"/>
                        <a14:foregroundMark x1="43615" y1="76211" x2="43615" y2="76211"/>
                        <a14:foregroundMark x1="32568" y1="74229" x2="32568" y2="74229"/>
                        <a14:foregroundMark x1="31707" y1="66740" x2="31707" y2="66740"/>
                        <a14:foregroundMark x1="20086" y1="61454" x2="20086" y2="61454"/>
                        <a14:foregroundMark x1="18508" y1="60132" x2="18508" y2="60132"/>
                        <a14:foregroundMark x1="7747" y1="60793" x2="7747" y2="60793"/>
                      </a14:backgroundRemoval>
                    </a14:imgEffect>
                  </a14:imgLayer>
                </a14:imgProps>
              </a:ext>
            </a:extLst>
          </a:blip>
          <a:srcRect l="75227" t="44009" r="5198" b="31660"/>
          <a:stretch>
            <a:fillRect/>
          </a:stretch>
        </p:blipFill>
        <p:spPr>
          <a:xfrm>
            <a:off x="5184494" y="7165167"/>
            <a:ext cx="1328223" cy="1075351"/>
          </a:xfrm>
          <a:prstGeom prst="rect">
            <a:avLst/>
          </a:prstGeom>
        </p:spPr>
      </p:pic>
      <p:pic>
        <p:nvPicPr>
          <p:cNvPr id="19" name="Kuva 18">
            <a:extLst>
              <a:ext uri="{FF2B5EF4-FFF2-40B4-BE49-F238E27FC236}">
                <a16:creationId xmlns:a16="http://schemas.microsoft.com/office/drawing/2014/main" id="{DCF2B2BA-040D-00EA-B412-863E27DD166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31" b="89868" l="6026" r="89957">
                        <a14:foregroundMark x1="7891" y1="19383" x2="7891" y2="18502"/>
                        <a14:foregroundMark x1="6026" y1="54846" x2="6026" y2="54846"/>
                        <a14:foregroundMark x1="15208" y1="20044" x2="15208" y2="20044"/>
                        <a14:foregroundMark x1="34433" y1="24009" x2="34433" y2="24009"/>
                        <a14:foregroundMark x1="37590" y1="24890" x2="37590" y2="24890"/>
                        <a14:foregroundMark x1="39885" y1="23348" x2="39885" y2="23348"/>
                        <a14:foregroundMark x1="42898" y1="22467" x2="42898" y2="22467"/>
                        <a14:foregroundMark x1="41750" y1="14758" x2="41750" y2="14758"/>
                        <a14:foregroundMark x1="39311" y1="9031" x2="39311" y2="9031"/>
                        <a14:foregroundMark x1="60976" y1="21145" x2="60976" y2="21145"/>
                        <a14:foregroundMark x1="59828" y1="24890" x2="59828" y2="24890"/>
                        <a14:foregroundMark x1="62267" y1="24449" x2="62267" y2="24449"/>
                        <a14:foregroundMark x1="60258" y1="25771" x2="60258" y2="25771"/>
                        <a14:foregroundMark x1="62410" y1="22467" x2="62410" y2="22467"/>
                        <a14:foregroundMark x1="64562" y1="20925" x2="64562" y2="20925"/>
                        <a14:foregroundMark x1="64993" y1="21145" x2="56385" y2="22467"/>
                        <a14:foregroundMark x1="56385" y1="22467" x2="62267" y2="15639"/>
                        <a14:foregroundMark x1="62267" y1="15639" x2="53802" y2="16960"/>
                        <a14:foregroundMark x1="53802" y1="16960" x2="54232" y2="21806"/>
                        <a14:foregroundMark x1="85653" y1="23348" x2="85653" y2="23348"/>
                        <a14:foregroundMark x1="35438" y1="23348" x2="35438" y2="23348"/>
                        <a14:foregroundMark x1="35007" y1="12555" x2="35007" y2="12555"/>
                        <a14:foregroundMark x1="34864" y1="24009" x2="34864" y2="24009"/>
                        <a14:foregroundMark x1="34864" y1="24009" x2="34864" y2="24009"/>
                        <a14:foregroundMark x1="15352" y1="18282" x2="15352" y2="18282"/>
                        <a14:foregroundMark x1="15352" y1="18282" x2="15352" y2="18282"/>
                        <a14:foregroundMark x1="15352" y1="18502" x2="15352" y2="18502"/>
                        <a14:foregroundMark x1="15352" y1="18502" x2="15352" y2="18502"/>
                        <a14:foregroundMark x1="15352" y1="13436" x2="14204" y2="23128"/>
                        <a14:foregroundMark x1="80631" y1="20925" x2="80631" y2="20925"/>
                        <a14:foregroundMark x1="78479" y1="21806" x2="86657" y2="21145"/>
                        <a14:foregroundMark x1="86657" y1="21145" x2="87805" y2="20264"/>
                        <a14:foregroundMark x1="88953" y1="50441" x2="89527" y2="64537"/>
                        <a14:foregroundMark x1="81205" y1="53084" x2="81779" y2="61454"/>
                        <a14:foregroundMark x1="59254" y1="56608" x2="57963" y2="59251"/>
                        <a14:foregroundMark x1="61406" y1="55507" x2="63415" y2="78855"/>
                        <a14:foregroundMark x1="41320" y1="60793" x2="35151" y2="69383"/>
                        <a14:foregroundMark x1="35151" y1="69383" x2="39885" y2="71586"/>
                        <a14:foregroundMark x1="43615" y1="76211" x2="43615" y2="76211"/>
                        <a14:foregroundMark x1="32568" y1="74229" x2="32568" y2="74229"/>
                        <a14:foregroundMark x1="31707" y1="66740" x2="31707" y2="66740"/>
                        <a14:foregroundMark x1="20086" y1="61454" x2="20086" y2="61454"/>
                        <a14:foregroundMark x1="18508" y1="60132" x2="18508" y2="60132"/>
                        <a14:foregroundMark x1="7747" y1="60793" x2="7747" y2="60793"/>
                      </a14:backgroundRemoval>
                    </a14:imgEffect>
                  </a14:imgLayer>
                </a14:imgProps>
              </a:ext>
            </a:extLst>
          </a:blip>
          <a:srcRect l="55778" t="47699" r="32671" b="11248"/>
          <a:stretch>
            <a:fillRect/>
          </a:stretch>
        </p:blipFill>
        <p:spPr>
          <a:xfrm>
            <a:off x="3897699" y="7296748"/>
            <a:ext cx="783771" cy="1814330"/>
          </a:xfrm>
          <a:prstGeom prst="rect">
            <a:avLst/>
          </a:prstGeom>
        </p:spPr>
      </p:pic>
    </p:spTree>
    <p:extLst>
      <p:ext uri="{BB962C8B-B14F-4D97-AF65-F5344CB8AC3E}">
        <p14:creationId xmlns:p14="http://schemas.microsoft.com/office/powerpoint/2010/main" val="165328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04CB8-A373-9D4B-30CA-985B562FE468}"/>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21AE97D8-0963-9B54-DB2B-1803C267A90D}"/>
              </a:ext>
              <a:ext uri="{C183D7F6-B498-43B3-948B-1728B52AA6E4}">
                <adec:decorative xmlns:adec="http://schemas.microsoft.com/office/drawing/2017/decorative" val="0"/>
              </a:ext>
            </a:extLst>
          </p:cNvPr>
          <p:cNvSpPr>
            <a:spLocks noGrp="1"/>
          </p:cNvSpPr>
          <p:nvPr>
            <p:ph type="title" idx="4294967295"/>
          </p:nvPr>
        </p:nvSpPr>
        <p:spPr>
          <a:xfrm>
            <a:off x="950" y="86070"/>
            <a:ext cx="6897091" cy="673099"/>
          </a:xfrm>
          <a:prstGeom prst="rect">
            <a:avLst/>
          </a:prstGeom>
          <a:solidFill>
            <a:srgbClr val="51C6E1"/>
          </a:solidFill>
          <a:ln w="19050" cap="flat" cmpd="sng" algn="ctr">
            <a:noFill/>
            <a:prstDash val="solid"/>
            <a:miter lim="800000"/>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333F48"/>
                </a:solidFill>
                <a:effectLst/>
                <a:uLnTx/>
                <a:uFillTx/>
                <a:latin typeface="+mn-lt"/>
                <a:ea typeface="+mn-ea"/>
                <a:cs typeface="+mn-cs"/>
              </a:rPr>
              <a:t>Suojavarustus erikoistöissä</a:t>
            </a:r>
          </a:p>
        </p:txBody>
      </p:sp>
      <p:sp>
        <p:nvSpPr>
          <p:cNvPr id="2" name="Content Placeholder 2">
            <a:extLst>
              <a:ext uri="{FF2B5EF4-FFF2-40B4-BE49-F238E27FC236}">
                <a16:creationId xmlns:a16="http://schemas.microsoft.com/office/drawing/2014/main" id="{01CBA3B7-757D-E586-2693-61B8DF768698}"/>
              </a:ext>
            </a:extLst>
          </p:cNvPr>
          <p:cNvSpPr txBox="1">
            <a:spLocks/>
          </p:cNvSpPr>
          <p:nvPr/>
        </p:nvSpPr>
        <p:spPr>
          <a:xfrm>
            <a:off x="296328" y="932493"/>
            <a:ext cx="6337265" cy="28399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fi-FI" sz="1600" dirty="0"/>
          </a:p>
          <a:p>
            <a:pPr marL="0" indent="0">
              <a:buNone/>
            </a:pPr>
            <a:r>
              <a:rPr lang="en-US" sz="1600" dirty="0">
                <a:solidFill>
                  <a:srgbClr val="333F48"/>
                </a:solidFill>
              </a:rPr>
              <a:t> </a:t>
            </a:r>
            <a:r>
              <a:rPr lang="en-US" sz="1600" dirty="0" err="1">
                <a:solidFill>
                  <a:srgbClr val="333F48"/>
                </a:solidFill>
              </a:rPr>
              <a:t>Normaalin</a:t>
            </a:r>
            <a:r>
              <a:rPr lang="en-US" sz="1600" dirty="0">
                <a:solidFill>
                  <a:srgbClr val="333F48"/>
                </a:solidFill>
              </a:rPr>
              <a:t> </a:t>
            </a:r>
            <a:r>
              <a:rPr lang="en-US" sz="1600" dirty="0" err="1">
                <a:solidFill>
                  <a:srgbClr val="333F48"/>
                </a:solidFill>
              </a:rPr>
              <a:t>suojavarustuksen</a:t>
            </a:r>
            <a:r>
              <a:rPr lang="en-US" sz="1600" dirty="0">
                <a:solidFill>
                  <a:srgbClr val="333F48"/>
                </a:solidFill>
              </a:rPr>
              <a:t> </a:t>
            </a:r>
            <a:r>
              <a:rPr lang="en-US" sz="1600" dirty="0" err="1">
                <a:solidFill>
                  <a:srgbClr val="333F48"/>
                </a:solidFill>
              </a:rPr>
              <a:t>lisäksi</a:t>
            </a:r>
            <a:r>
              <a:rPr lang="en-US" sz="1600" dirty="0">
                <a:solidFill>
                  <a:srgbClr val="333F48"/>
                </a:solidFill>
              </a:rPr>
              <a:t> </a:t>
            </a:r>
            <a:r>
              <a:rPr lang="en-US" sz="1600" dirty="0" err="1">
                <a:solidFill>
                  <a:srgbClr val="333F48"/>
                </a:solidFill>
              </a:rPr>
              <a:t>erikoistöihin</a:t>
            </a:r>
            <a:r>
              <a:rPr lang="en-US" sz="1600" dirty="0">
                <a:solidFill>
                  <a:srgbClr val="333F48"/>
                </a:solidFill>
              </a:rPr>
              <a:t> on </a:t>
            </a:r>
            <a:r>
              <a:rPr lang="en-US" sz="1600" dirty="0" err="1">
                <a:solidFill>
                  <a:srgbClr val="333F48"/>
                </a:solidFill>
              </a:rPr>
              <a:t>omat</a:t>
            </a:r>
            <a:r>
              <a:rPr lang="en-US" sz="1600" dirty="0">
                <a:solidFill>
                  <a:srgbClr val="333F48"/>
                </a:solidFill>
              </a:rPr>
              <a:t> </a:t>
            </a:r>
            <a:r>
              <a:rPr lang="en-US" sz="1600" dirty="0" err="1">
                <a:solidFill>
                  <a:srgbClr val="333F48"/>
                </a:solidFill>
              </a:rPr>
              <a:t>suojavarusteet</a:t>
            </a:r>
            <a:r>
              <a:rPr lang="en-US" sz="1600" dirty="0">
                <a:solidFill>
                  <a:srgbClr val="333F48"/>
                </a:solidFill>
              </a:rPr>
              <a:t>, </a:t>
            </a:r>
            <a:r>
              <a:rPr lang="en-US" sz="1600" dirty="0" err="1">
                <a:solidFill>
                  <a:srgbClr val="333F48"/>
                </a:solidFill>
              </a:rPr>
              <a:t>esimerkiksi</a:t>
            </a:r>
            <a:r>
              <a:rPr lang="en-US" sz="1600" dirty="0">
                <a:solidFill>
                  <a:srgbClr val="333F48"/>
                </a:solidFill>
              </a:rPr>
              <a:t>:</a:t>
            </a:r>
          </a:p>
          <a:p>
            <a:pPr>
              <a:buFont typeface="Wingdings" panose="05000000000000000000" pitchFamily="2" charset="2"/>
              <a:buChar char="Ø"/>
            </a:pPr>
            <a:endParaRPr lang="en-US" sz="1600" dirty="0">
              <a:solidFill>
                <a:srgbClr val="333F48"/>
              </a:solidFill>
            </a:endParaRPr>
          </a:p>
          <a:p>
            <a:pPr lvl="1">
              <a:buFont typeface="Wingdings" panose="05000000000000000000" pitchFamily="2" charset="2"/>
              <a:buChar char="Ø"/>
            </a:pPr>
            <a:r>
              <a:rPr lang="en-US" sz="1600" dirty="0">
                <a:solidFill>
                  <a:srgbClr val="333F48"/>
                </a:solidFill>
              </a:rPr>
              <a:t> Maski ja </a:t>
            </a:r>
            <a:r>
              <a:rPr lang="en-US" sz="1600" dirty="0" err="1">
                <a:solidFill>
                  <a:srgbClr val="333F48"/>
                </a:solidFill>
              </a:rPr>
              <a:t>umpisuojalasit</a:t>
            </a:r>
            <a:r>
              <a:rPr lang="en-US" sz="1600" dirty="0">
                <a:solidFill>
                  <a:srgbClr val="333F48"/>
                </a:solidFill>
              </a:rPr>
              <a:t>, </a:t>
            </a:r>
            <a:r>
              <a:rPr lang="en-US" sz="1600" dirty="0" err="1">
                <a:solidFill>
                  <a:srgbClr val="333F48"/>
                </a:solidFill>
              </a:rPr>
              <a:t>kun</a:t>
            </a:r>
            <a:r>
              <a:rPr lang="en-US" sz="1600" dirty="0">
                <a:solidFill>
                  <a:srgbClr val="333F48"/>
                </a:solidFill>
              </a:rPr>
              <a:t> </a:t>
            </a:r>
            <a:r>
              <a:rPr lang="en-US" sz="1600" dirty="0" err="1">
                <a:solidFill>
                  <a:srgbClr val="333F48"/>
                </a:solidFill>
              </a:rPr>
              <a:t>teet</a:t>
            </a:r>
            <a:r>
              <a:rPr lang="en-US" sz="1600" dirty="0">
                <a:solidFill>
                  <a:srgbClr val="333F48"/>
                </a:solidFill>
              </a:rPr>
              <a:t> </a:t>
            </a:r>
            <a:r>
              <a:rPr lang="en-US" sz="1600" dirty="0" err="1">
                <a:solidFill>
                  <a:srgbClr val="333F48"/>
                </a:solidFill>
              </a:rPr>
              <a:t>hiontatyötä</a:t>
            </a:r>
            <a:r>
              <a:rPr lang="en-US" sz="1600" dirty="0">
                <a:solidFill>
                  <a:srgbClr val="333F48"/>
                </a:solidFill>
              </a:rPr>
              <a:t>.</a:t>
            </a:r>
          </a:p>
          <a:p>
            <a:pPr lvl="1">
              <a:buFont typeface="Wingdings" panose="05000000000000000000" pitchFamily="2" charset="2"/>
              <a:buChar char="Ø"/>
            </a:pPr>
            <a:r>
              <a:rPr lang="en-US" sz="1600" dirty="0">
                <a:solidFill>
                  <a:srgbClr val="333F48"/>
                </a:solidFill>
              </a:rPr>
              <a:t> </a:t>
            </a:r>
            <a:r>
              <a:rPr lang="en-US" sz="1600" dirty="0" err="1">
                <a:solidFill>
                  <a:srgbClr val="333F48"/>
                </a:solidFill>
              </a:rPr>
              <a:t>Raitisilmamaski</a:t>
            </a:r>
            <a:r>
              <a:rPr lang="en-US" sz="1600" dirty="0">
                <a:solidFill>
                  <a:srgbClr val="333F48"/>
                </a:solidFill>
              </a:rPr>
              <a:t>, </a:t>
            </a:r>
            <a:r>
              <a:rPr lang="en-US" sz="1600" dirty="0" err="1">
                <a:solidFill>
                  <a:srgbClr val="333F48"/>
                </a:solidFill>
              </a:rPr>
              <a:t>kun</a:t>
            </a:r>
            <a:r>
              <a:rPr lang="en-US" sz="1600" dirty="0">
                <a:solidFill>
                  <a:srgbClr val="333F48"/>
                </a:solidFill>
              </a:rPr>
              <a:t> </a:t>
            </a:r>
            <a:r>
              <a:rPr lang="en-US" sz="1600" dirty="0" err="1">
                <a:solidFill>
                  <a:srgbClr val="333F48"/>
                </a:solidFill>
              </a:rPr>
              <a:t>maalaat</a:t>
            </a:r>
            <a:r>
              <a:rPr lang="en-US" sz="1600" dirty="0">
                <a:solidFill>
                  <a:srgbClr val="333F48"/>
                </a:solidFill>
              </a:rPr>
              <a:t> tai </a:t>
            </a:r>
            <a:r>
              <a:rPr lang="en-US" sz="1600" dirty="0" err="1">
                <a:solidFill>
                  <a:srgbClr val="333F48"/>
                </a:solidFill>
              </a:rPr>
              <a:t>hitsaat</a:t>
            </a:r>
            <a:r>
              <a:rPr lang="en-US" sz="1600" dirty="0">
                <a:solidFill>
                  <a:srgbClr val="333F48"/>
                </a:solidFill>
              </a:rPr>
              <a:t>.	 </a:t>
            </a:r>
          </a:p>
          <a:p>
            <a:pPr lvl="1">
              <a:buFont typeface="Wingdings" panose="05000000000000000000" pitchFamily="2" charset="2"/>
              <a:buChar char="Ø"/>
            </a:pPr>
            <a:r>
              <a:rPr lang="en-US" sz="1600" dirty="0">
                <a:solidFill>
                  <a:srgbClr val="333F48"/>
                </a:solidFill>
              </a:rPr>
              <a:t> </a:t>
            </a:r>
            <a:r>
              <a:rPr lang="en-US" sz="1600" dirty="0" err="1">
                <a:solidFill>
                  <a:srgbClr val="333F48"/>
                </a:solidFill>
              </a:rPr>
              <a:t>Valjaat</a:t>
            </a:r>
            <a:r>
              <a:rPr lang="en-US" sz="1600" dirty="0">
                <a:solidFill>
                  <a:srgbClr val="333F48"/>
                </a:solidFill>
              </a:rPr>
              <a:t> ja </a:t>
            </a:r>
            <a:r>
              <a:rPr lang="en-US" sz="1600" dirty="0" err="1">
                <a:solidFill>
                  <a:srgbClr val="333F48"/>
                </a:solidFill>
              </a:rPr>
              <a:t>kypärä</a:t>
            </a:r>
            <a:r>
              <a:rPr lang="en-US" sz="1600" dirty="0">
                <a:solidFill>
                  <a:srgbClr val="333F48"/>
                </a:solidFill>
              </a:rPr>
              <a:t>, </a:t>
            </a:r>
            <a:r>
              <a:rPr lang="en-US" sz="1600" dirty="0" err="1">
                <a:solidFill>
                  <a:srgbClr val="333F48"/>
                </a:solidFill>
              </a:rPr>
              <a:t>kun</a:t>
            </a:r>
            <a:r>
              <a:rPr lang="en-US" sz="1600" dirty="0">
                <a:solidFill>
                  <a:srgbClr val="333F48"/>
                </a:solidFill>
              </a:rPr>
              <a:t> </a:t>
            </a:r>
            <a:r>
              <a:rPr lang="en-US" sz="1600" dirty="0" err="1">
                <a:solidFill>
                  <a:srgbClr val="333F48"/>
                </a:solidFill>
              </a:rPr>
              <a:t>työ</a:t>
            </a:r>
            <a:r>
              <a:rPr lang="en-US" sz="1600" dirty="0">
                <a:solidFill>
                  <a:srgbClr val="333F48"/>
                </a:solidFill>
              </a:rPr>
              <a:t> on </a:t>
            </a:r>
            <a:r>
              <a:rPr lang="en-US" sz="1600" dirty="0" err="1">
                <a:solidFill>
                  <a:srgbClr val="333F48"/>
                </a:solidFill>
              </a:rPr>
              <a:t>korkealla</a:t>
            </a:r>
            <a:r>
              <a:rPr lang="en-US" sz="1600" dirty="0">
                <a:solidFill>
                  <a:srgbClr val="333F48"/>
                </a:solidFill>
              </a:rPr>
              <a:t>.</a:t>
            </a:r>
          </a:p>
          <a:p>
            <a:pPr lvl="1">
              <a:buFont typeface="Wingdings" panose="05000000000000000000" pitchFamily="2" charset="2"/>
              <a:buChar char="Ø"/>
            </a:pPr>
            <a:r>
              <a:rPr lang="en-US" sz="1600" dirty="0">
                <a:solidFill>
                  <a:srgbClr val="333F48"/>
                </a:solidFill>
              </a:rPr>
              <a:t> </a:t>
            </a:r>
            <a:r>
              <a:rPr lang="en-US" sz="1600" dirty="0" err="1">
                <a:solidFill>
                  <a:srgbClr val="333F48"/>
                </a:solidFill>
              </a:rPr>
              <a:t>Kemikaalille</a:t>
            </a:r>
            <a:r>
              <a:rPr lang="en-US" sz="1600" dirty="0">
                <a:solidFill>
                  <a:srgbClr val="333F48"/>
                </a:solidFill>
              </a:rPr>
              <a:t> </a:t>
            </a:r>
            <a:r>
              <a:rPr lang="en-US" sz="1600" dirty="0" err="1">
                <a:solidFill>
                  <a:srgbClr val="333F48"/>
                </a:solidFill>
              </a:rPr>
              <a:t>sopivat</a:t>
            </a:r>
            <a:r>
              <a:rPr lang="en-US" sz="1600" dirty="0">
                <a:solidFill>
                  <a:srgbClr val="333F48"/>
                </a:solidFill>
              </a:rPr>
              <a:t>  </a:t>
            </a:r>
            <a:r>
              <a:rPr lang="en-US" sz="1600" dirty="0" err="1">
                <a:solidFill>
                  <a:srgbClr val="333F48"/>
                </a:solidFill>
              </a:rPr>
              <a:t>suojakäsineet</a:t>
            </a:r>
            <a:r>
              <a:rPr lang="en-US" sz="1600" dirty="0">
                <a:solidFill>
                  <a:srgbClr val="333F48"/>
                </a:solidFill>
              </a:rPr>
              <a:t> ja –</a:t>
            </a:r>
            <a:r>
              <a:rPr lang="en-US" sz="1600" dirty="0" err="1">
                <a:solidFill>
                  <a:srgbClr val="333F48"/>
                </a:solidFill>
              </a:rPr>
              <a:t>vaatteet</a:t>
            </a:r>
            <a:r>
              <a:rPr lang="en-US" sz="1600" dirty="0">
                <a:solidFill>
                  <a:srgbClr val="333F48"/>
                </a:solidFill>
              </a:rPr>
              <a:t> </a:t>
            </a:r>
            <a:r>
              <a:rPr lang="en-US" sz="1600" dirty="0" err="1">
                <a:solidFill>
                  <a:srgbClr val="333F48"/>
                </a:solidFill>
              </a:rPr>
              <a:t>sekä</a:t>
            </a:r>
            <a:r>
              <a:rPr lang="en-US" sz="1600" dirty="0">
                <a:solidFill>
                  <a:srgbClr val="333F48"/>
                </a:solidFill>
              </a:rPr>
              <a:t>  </a:t>
            </a:r>
            <a:r>
              <a:rPr lang="en-US" sz="1600" dirty="0" err="1">
                <a:solidFill>
                  <a:srgbClr val="333F48"/>
                </a:solidFill>
              </a:rPr>
              <a:t>suojalasit</a:t>
            </a:r>
            <a:r>
              <a:rPr lang="en-US" sz="1600" dirty="0">
                <a:solidFill>
                  <a:srgbClr val="333F48"/>
                </a:solidFill>
              </a:rPr>
              <a:t>, </a:t>
            </a:r>
            <a:r>
              <a:rPr lang="en-US" sz="1600" dirty="0" err="1">
                <a:solidFill>
                  <a:srgbClr val="333F48"/>
                </a:solidFill>
              </a:rPr>
              <a:t>kun</a:t>
            </a:r>
            <a:r>
              <a:rPr lang="en-US" sz="1600" dirty="0">
                <a:solidFill>
                  <a:srgbClr val="333F48"/>
                </a:solidFill>
              </a:rPr>
              <a:t> </a:t>
            </a:r>
            <a:r>
              <a:rPr lang="en-US" sz="1600" dirty="0" err="1">
                <a:solidFill>
                  <a:srgbClr val="333F48"/>
                </a:solidFill>
              </a:rPr>
              <a:t>työskentelet</a:t>
            </a:r>
            <a:r>
              <a:rPr lang="en-US" sz="1600" dirty="0">
                <a:solidFill>
                  <a:srgbClr val="333F48"/>
                </a:solidFill>
              </a:rPr>
              <a:t> </a:t>
            </a:r>
            <a:r>
              <a:rPr lang="en-US" sz="1600" dirty="0" err="1">
                <a:solidFill>
                  <a:srgbClr val="333F48"/>
                </a:solidFill>
              </a:rPr>
              <a:t>kemikaalien</a:t>
            </a:r>
            <a:r>
              <a:rPr lang="en-US" sz="1600" dirty="0">
                <a:solidFill>
                  <a:srgbClr val="333F48"/>
                </a:solidFill>
              </a:rPr>
              <a:t> </a:t>
            </a:r>
            <a:r>
              <a:rPr lang="en-US" sz="1600" dirty="0" err="1">
                <a:solidFill>
                  <a:srgbClr val="333F48"/>
                </a:solidFill>
              </a:rPr>
              <a:t>kanssa</a:t>
            </a:r>
            <a:r>
              <a:rPr lang="en-US" sz="1600" dirty="0">
                <a:solidFill>
                  <a:srgbClr val="333F48"/>
                </a:solidFill>
              </a:rPr>
              <a:t>. </a:t>
            </a:r>
          </a:p>
          <a:p>
            <a:pPr lvl="1">
              <a:buFont typeface="Wingdings" panose="05000000000000000000" pitchFamily="2" charset="2"/>
              <a:buChar char="Ø"/>
            </a:pPr>
            <a:r>
              <a:rPr lang="en-US" sz="1600" dirty="0">
                <a:solidFill>
                  <a:srgbClr val="333F48"/>
                </a:solidFill>
              </a:rPr>
              <a:t> </a:t>
            </a:r>
            <a:r>
              <a:rPr lang="en-US" sz="1600" dirty="0" err="1">
                <a:solidFill>
                  <a:srgbClr val="333F48"/>
                </a:solidFill>
              </a:rPr>
              <a:t>Hitsausmaski</a:t>
            </a:r>
            <a:r>
              <a:rPr lang="en-US" sz="1600" dirty="0">
                <a:solidFill>
                  <a:srgbClr val="333F48"/>
                </a:solidFill>
              </a:rPr>
              <a:t> ja </a:t>
            </a:r>
            <a:r>
              <a:rPr lang="en-US" sz="1600" dirty="0" err="1">
                <a:solidFill>
                  <a:srgbClr val="333F48"/>
                </a:solidFill>
              </a:rPr>
              <a:t>hitsarin</a:t>
            </a:r>
            <a:r>
              <a:rPr lang="en-US" sz="1600" dirty="0">
                <a:solidFill>
                  <a:srgbClr val="333F48"/>
                </a:solidFill>
              </a:rPr>
              <a:t> </a:t>
            </a:r>
            <a:r>
              <a:rPr lang="en-US" sz="1600" dirty="0" err="1">
                <a:solidFill>
                  <a:srgbClr val="333F48"/>
                </a:solidFill>
              </a:rPr>
              <a:t>suikka</a:t>
            </a:r>
            <a:r>
              <a:rPr lang="en-US" sz="1600" dirty="0">
                <a:solidFill>
                  <a:srgbClr val="333F48"/>
                </a:solidFill>
              </a:rPr>
              <a:t>, </a:t>
            </a:r>
            <a:r>
              <a:rPr lang="en-US" sz="1600" dirty="0" err="1">
                <a:solidFill>
                  <a:srgbClr val="333F48"/>
                </a:solidFill>
              </a:rPr>
              <a:t>kun</a:t>
            </a:r>
            <a:r>
              <a:rPr lang="en-US" sz="1600" dirty="0">
                <a:solidFill>
                  <a:srgbClr val="333F48"/>
                </a:solidFill>
              </a:rPr>
              <a:t> </a:t>
            </a:r>
            <a:r>
              <a:rPr lang="en-US" sz="1600" dirty="0" err="1">
                <a:solidFill>
                  <a:srgbClr val="333F48"/>
                </a:solidFill>
              </a:rPr>
              <a:t>hitsaat</a:t>
            </a:r>
            <a:r>
              <a:rPr lang="en-US" sz="1600" dirty="0">
                <a:solidFill>
                  <a:srgbClr val="333F48"/>
                </a:solidFill>
              </a:rPr>
              <a:t>.</a:t>
            </a:r>
          </a:p>
          <a:p>
            <a:pPr marL="0" indent="0">
              <a:buFont typeface="Arial" panose="020B0604020202020204" pitchFamily="34" charset="0"/>
              <a:buNone/>
            </a:pPr>
            <a:endParaRPr lang="en-US" dirty="0">
              <a:latin typeface="Arial"/>
            </a:endParaRPr>
          </a:p>
        </p:txBody>
      </p:sp>
      <p:pic>
        <p:nvPicPr>
          <p:cNvPr id="7" name="Kuva 6">
            <a:extLst>
              <a:ext uri="{FF2B5EF4-FFF2-40B4-BE49-F238E27FC236}">
                <a16:creationId xmlns:a16="http://schemas.microsoft.com/office/drawing/2014/main" id="{1027DD13-FB51-2D17-5C2E-F8C8503DBB4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17" b="89965" l="4859" r="91304">
                        <a14:foregroundMark x1="10742" y1="4049" x2="10742" y2="6338"/>
                        <a14:foregroundMark x1="12532" y1="2817" x2="12532" y2="2817"/>
                        <a14:foregroundMark x1="9974" y1="5106" x2="23018" y2="10211"/>
                        <a14:foregroundMark x1="23018" y1="10211" x2="23274" y2="10915"/>
                        <a14:foregroundMark x1="12532" y1="2993" x2="12532" y2="2993"/>
                        <a14:foregroundMark x1="10486" y1="5282" x2="24297" y2="10035"/>
                        <a14:foregroundMark x1="24297" y1="10035" x2="24552" y2="11268"/>
                        <a14:foregroundMark x1="24041" y1="8979" x2="24041" y2="8979"/>
                        <a14:foregroundMark x1="23018" y1="7394" x2="23018" y2="7394"/>
                        <a14:foregroundMark x1="23785" y1="10739" x2="18670" y2="1761"/>
                        <a14:foregroundMark x1="18670" y1="1761" x2="9207" y2="8979"/>
                        <a14:foregroundMark x1="9207" y1="8979" x2="10997" y2="4754"/>
                        <a14:foregroundMark x1="12020" y1="17782" x2="25575" y2="13380"/>
                        <a14:foregroundMark x1="25575" y1="13380" x2="25575" y2="12324"/>
                        <a14:foregroundMark x1="14322" y1="15317" x2="12020" y2="14789"/>
                        <a14:foregroundMark x1="12532" y1="12500" x2="11253" y2="17782"/>
                        <a14:foregroundMark x1="8696" y1="9155" x2="5115" y2="20246"/>
                        <a14:foregroundMark x1="5115" y1="20246" x2="10230" y2="25000"/>
                        <a14:foregroundMark x1="81841" y1="16725" x2="69821" y2="20775"/>
                        <a14:foregroundMark x1="69821" y1="20775" x2="76982" y2="10739"/>
                        <a14:foregroundMark x1="76982" y1="10739" x2="91304" y2="11620"/>
                        <a14:foregroundMark x1="91304" y1="11620" x2="80818" y2="17606"/>
                        <a14:foregroundMark x1="80818" y1="17606" x2="80307" y2="16373"/>
                        <a14:foregroundMark x1="63171" y1="17254" x2="56777" y2="15317"/>
                        <a14:foregroundMark x1="62404" y1="16725" x2="74169" y2="10211"/>
                        <a14:foregroundMark x1="74169" y1="10211" x2="78772" y2="11444"/>
                        <a14:foregroundMark x1="64962" y1="10211" x2="63427" y2="17430"/>
                        <a14:foregroundMark x1="70588" y1="17782" x2="70588" y2="17782"/>
                        <a14:foregroundMark x1="80307" y1="38556" x2="71100" y2="46655"/>
                        <a14:foregroundMark x1="71100" y1="46655" x2="73146" y2="36092"/>
                        <a14:foregroundMark x1="73146" y1="36092" x2="68286" y2="46127"/>
                        <a14:foregroundMark x1="68286" y1="46127" x2="71355" y2="41549"/>
                        <a14:foregroundMark x1="68286" y1="47711" x2="68286" y2="47711"/>
                        <a14:foregroundMark x1="78772" y1="47359" x2="78772" y2="47359"/>
                        <a14:foregroundMark x1="79540" y1="45070" x2="76471" y2="55810"/>
                        <a14:foregroundMark x1="76471" y1="55810" x2="68542" y2="47183"/>
                        <a14:foregroundMark x1="68542" y1="47183" x2="72379" y2="54049"/>
                        <a14:foregroundMark x1="8696" y1="36620" x2="10997" y2="39085"/>
                        <a14:foregroundMark x1="20205" y1="73239" x2="20205" y2="73239"/>
                        <a14:foregroundMark x1="27366" y1="73063" x2="27366" y2="73063"/>
                        <a14:foregroundMark x1="25320" y1="73415" x2="25320" y2="73415"/>
                        <a14:foregroundMark x1="24808" y1="81690" x2="24808" y2="81690"/>
                        <a14:foregroundMark x1="19437" y1="81690" x2="19437" y2="81690"/>
                        <a14:foregroundMark x1="22251" y1="79754" x2="22251" y2="79754"/>
                        <a14:foregroundMark x1="23274" y1="70951" x2="23274" y2="70951"/>
                        <a14:foregroundMark x1="23785" y1="69542" x2="23785" y2="69542"/>
                        <a14:foregroundMark x1="17647" y1="72183" x2="17647" y2="72183"/>
                        <a14:foregroundMark x1="16624" y1="72007" x2="16624" y2="72007"/>
                        <a14:foregroundMark x1="16624" y1="71479" x2="16624" y2="71479"/>
                        <a14:foregroundMark x1="16624" y1="71127" x2="16624" y2="71127"/>
                        <a14:foregroundMark x1="16624" y1="70951" x2="16624" y2="70951"/>
                        <a14:foregroundMark x1="28900" y1="71127" x2="28900" y2="71127"/>
                        <a14:foregroundMark x1="30435" y1="71655" x2="30435" y2="71655"/>
                        <a14:foregroundMark x1="28900" y1="70423" x2="28900" y2="70423"/>
                        <a14:foregroundMark x1="28900" y1="71479" x2="28900" y2="71479"/>
                        <a14:foregroundMark x1="28900" y1="71479" x2="28900" y2="71479"/>
                        <a14:foregroundMark x1="28900" y1="72183" x2="28900" y2="72183"/>
                        <a14:foregroundMark x1="29412" y1="72183" x2="29412" y2="72183"/>
                        <a14:foregroundMark x1="29412" y1="71479" x2="29412" y2="71479"/>
                        <a14:foregroundMark x1="29668" y1="71479" x2="29668" y2="71479"/>
                        <a14:foregroundMark x1="28645" y1="70070" x2="28645" y2="70070"/>
                        <a14:foregroundMark x1="29412" y1="86444" x2="29412" y2="86444"/>
                        <a14:foregroundMark x1="27366" y1="88556" x2="27366" y2="88556"/>
                        <a14:foregroundMark x1="25831" y1="88556" x2="25831" y2="88556"/>
                        <a14:foregroundMark x1="25831" y1="88556" x2="25831" y2="88556"/>
                        <a14:foregroundMark x1="21483" y1="88556" x2="21483" y2="88556"/>
                        <a14:foregroundMark x1="21483" y1="88556" x2="21483" y2="88556"/>
                        <a14:foregroundMark x1="28900" y1="86444" x2="28900" y2="82570"/>
                        <a14:foregroundMark x1="27366" y1="85915" x2="27366" y2="85915"/>
                        <a14:foregroundMark x1="55243" y1="11972" x2="55243" y2="11972"/>
                        <a14:foregroundMark x1="55243" y1="11972" x2="59591" y2="16901"/>
                        <a14:foregroundMark x1="53964" y1="11972" x2="53964" y2="11972"/>
                        <a14:foregroundMark x1="54476" y1="11972" x2="54476" y2="11972"/>
                        <a14:foregroundMark x1="55499" y1="13556" x2="56010" y2="11972"/>
                        <a14:foregroundMark x1="55499" y1="11444" x2="70077" y2="10915"/>
                        <a14:foregroundMark x1="70077" y1="10915" x2="55754" y2="11796"/>
                        <a14:foregroundMark x1="55754" y1="11796" x2="61125" y2="11444"/>
                        <a14:foregroundMark x1="65985" y1="19718" x2="72890" y2="22007"/>
                      </a14:backgroundRemoval>
                    </a14:imgEffect>
                  </a14:imgLayer>
                </a14:imgProps>
              </a:ext>
            </a:extLst>
          </a:blip>
          <a:srcRect b="73854"/>
          <a:stretch>
            <a:fillRect/>
          </a:stretch>
        </p:blipFill>
        <p:spPr>
          <a:xfrm>
            <a:off x="1124686" y="4220718"/>
            <a:ext cx="3531388" cy="1341300"/>
          </a:xfrm>
          <a:prstGeom prst="rect">
            <a:avLst/>
          </a:prstGeom>
        </p:spPr>
      </p:pic>
      <p:pic>
        <p:nvPicPr>
          <p:cNvPr id="8" name="Kuva 7">
            <a:extLst>
              <a:ext uri="{FF2B5EF4-FFF2-40B4-BE49-F238E27FC236}">
                <a16:creationId xmlns:a16="http://schemas.microsoft.com/office/drawing/2014/main" id="{BDCF8D0B-538B-70CE-87BD-2CDC44AAB1B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534" y="9064447"/>
            <a:ext cx="707834" cy="706570"/>
          </a:xfrm>
          <a:prstGeom prst="rect">
            <a:avLst/>
          </a:prstGeom>
        </p:spPr>
      </p:pic>
      <p:pic>
        <p:nvPicPr>
          <p:cNvPr id="5" name="Kuva 4">
            <a:extLst>
              <a:ext uri="{FF2B5EF4-FFF2-40B4-BE49-F238E27FC236}">
                <a16:creationId xmlns:a16="http://schemas.microsoft.com/office/drawing/2014/main" id="{3A6F63BA-E3FF-E5FC-3409-BCD9CF5F1D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41750" y="4205328"/>
            <a:ext cx="1111331" cy="1356689"/>
          </a:xfrm>
          <a:prstGeom prst="rect">
            <a:avLst/>
          </a:prstGeom>
        </p:spPr>
      </p:pic>
      <p:pic>
        <p:nvPicPr>
          <p:cNvPr id="10" name="Kuva 9">
            <a:extLst>
              <a:ext uri="{FF2B5EF4-FFF2-40B4-BE49-F238E27FC236}">
                <a16:creationId xmlns:a16="http://schemas.microsoft.com/office/drawing/2014/main" id="{463EA4D8-4B6B-42EE-F74D-57DE73A54DB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60688" y="6139856"/>
            <a:ext cx="1305668" cy="919347"/>
          </a:xfrm>
          <a:prstGeom prst="rect">
            <a:avLst/>
          </a:prstGeom>
        </p:spPr>
      </p:pic>
      <p:sp>
        <p:nvSpPr>
          <p:cNvPr id="4" name="Tekstiruutu 3">
            <a:extLst>
              <a:ext uri="{FF2B5EF4-FFF2-40B4-BE49-F238E27FC236}">
                <a16:creationId xmlns:a16="http://schemas.microsoft.com/office/drawing/2014/main" id="{9E756F2D-CE2D-2CCA-FC75-9989E4E97008}"/>
              </a:ext>
              <a:ext uri="{C183D7F6-B498-43B3-948B-1728B52AA6E4}">
                <adec:decorative xmlns:adec="http://schemas.microsoft.com/office/drawing/2017/decorative" val="0"/>
              </a:ext>
            </a:extLst>
          </p:cNvPr>
          <p:cNvSpPr txBox="1"/>
          <p:nvPr/>
        </p:nvSpPr>
        <p:spPr>
          <a:xfrm>
            <a:off x="1290534" y="5562017"/>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maski</a:t>
            </a:r>
          </a:p>
        </p:txBody>
      </p:sp>
      <p:sp>
        <p:nvSpPr>
          <p:cNvPr id="9" name="Tekstiruutu 8">
            <a:extLst>
              <a:ext uri="{FF2B5EF4-FFF2-40B4-BE49-F238E27FC236}">
                <a16:creationId xmlns:a16="http://schemas.microsoft.com/office/drawing/2014/main" id="{DF30006C-CEA3-4EAD-422F-CD5D20F0ADFF}"/>
              </a:ext>
              <a:ext uri="{C183D7F6-B498-43B3-948B-1728B52AA6E4}">
                <adec:decorative xmlns:adec="http://schemas.microsoft.com/office/drawing/2017/decorative" val="0"/>
              </a:ext>
            </a:extLst>
          </p:cNvPr>
          <p:cNvSpPr txBox="1"/>
          <p:nvPr/>
        </p:nvSpPr>
        <p:spPr>
          <a:xfrm>
            <a:off x="3056228" y="5556686"/>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umpisuojalasit</a:t>
            </a:r>
          </a:p>
        </p:txBody>
      </p:sp>
      <p:sp>
        <p:nvSpPr>
          <p:cNvPr id="6" name="Tekstiruutu 5">
            <a:extLst>
              <a:ext uri="{FF2B5EF4-FFF2-40B4-BE49-F238E27FC236}">
                <a16:creationId xmlns:a16="http://schemas.microsoft.com/office/drawing/2014/main" id="{2FBB90DC-9E55-B0C1-B629-64C14C729628}"/>
              </a:ext>
              <a:ext uri="{C183D7F6-B498-43B3-948B-1728B52AA6E4}">
                <adec:decorative xmlns:adec="http://schemas.microsoft.com/office/drawing/2017/decorative" val="0"/>
              </a:ext>
            </a:extLst>
          </p:cNvPr>
          <p:cNvSpPr txBox="1"/>
          <p:nvPr/>
        </p:nvSpPr>
        <p:spPr>
          <a:xfrm>
            <a:off x="4941750" y="5526294"/>
            <a:ext cx="1599846" cy="338554"/>
          </a:xfrm>
          <a:prstGeom prst="rect">
            <a:avLst/>
          </a:prstGeom>
          <a:noFill/>
        </p:spPr>
        <p:txBody>
          <a:bodyPr wrap="square" rtlCol="0">
            <a:spAutoFit/>
          </a:bodyPr>
          <a:lstStyle/>
          <a:p>
            <a:r>
              <a:rPr lang="fi-FI" sz="1600" dirty="0">
                <a:solidFill>
                  <a:schemeClr val="tx1">
                    <a:lumMod val="75000"/>
                    <a:lumOff val="25000"/>
                  </a:schemeClr>
                </a:solidFill>
              </a:rPr>
              <a:t>hitsausmaski</a:t>
            </a:r>
          </a:p>
        </p:txBody>
      </p:sp>
      <p:sp>
        <p:nvSpPr>
          <p:cNvPr id="12" name="Tekstiruutu 11">
            <a:extLst>
              <a:ext uri="{FF2B5EF4-FFF2-40B4-BE49-F238E27FC236}">
                <a16:creationId xmlns:a16="http://schemas.microsoft.com/office/drawing/2014/main" id="{9AB4BCA1-8347-FC87-08E1-0512745DC737}"/>
              </a:ext>
              <a:ext uri="{C183D7F6-B498-43B3-948B-1728B52AA6E4}">
                <adec:decorative xmlns:adec="http://schemas.microsoft.com/office/drawing/2017/decorative" val="0"/>
              </a:ext>
            </a:extLst>
          </p:cNvPr>
          <p:cNvSpPr txBox="1"/>
          <p:nvPr/>
        </p:nvSpPr>
        <p:spPr>
          <a:xfrm>
            <a:off x="1124687" y="7325873"/>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raitisilmamaski</a:t>
            </a:r>
          </a:p>
        </p:txBody>
      </p:sp>
      <p:sp>
        <p:nvSpPr>
          <p:cNvPr id="13" name="Tekstiruutu 12">
            <a:extLst>
              <a:ext uri="{FF2B5EF4-FFF2-40B4-BE49-F238E27FC236}">
                <a16:creationId xmlns:a16="http://schemas.microsoft.com/office/drawing/2014/main" id="{87434ECF-BFAB-B9FD-3A1B-114C25964125}"/>
              </a:ext>
              <a:ext uri="{C183D7F6-B498-43B3-948B-1728B52AA6E4}">
                <adec:decorative xmlns:adec="http://schemas.microsoft.com/office/drawing/2017/decorative" val="0"/>
              </a:ext>
            </a:extLst>
          </p:cNvPr>
          <p:cNvSpPr txBox="1"/>
          <p:nvPr/>
        </p:nvSpPr>
        <p:spPr>
          <a:xfrm>
            <a:off x="3333547" y="7306511"/>
            <a:ext cx="1003322"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kypärä</a:t>
            </a:r>
          </a:p>
        </p:txBody>
      </p:sp>
      <p:sp>
        <p:nvSpPr>
          <p:cNvPr id="11" name="Tekstiruutu 10">
            <a:extLst>
              <a:ext uri="{FF2B5EF4-FFF2-40B4-BE49-F238E27FC236}">
                <a16:creationId xmlns:a16="http://schemas.microsoft.com/office/drawing/2014/main" id="{E3E98137-3684-21C1-0D4B-1AD5AA808C37}"/>
              </a:ext>
              <a:ext uri="{C183D7F6-B498-43B3-948B-1728B52AA6E4}">
                <adec:decorative xmlns:adec="http://schemas.microsoft.com/office/drawing/2017/decorative" val="0"/>
              </a:ext>
            </a:extLst>
          </p:cNvPr>
          <p:cNvSpPr txBox="1"/>
          <p:nvPr/>
        </p:nvSpPr>
        <p:spPr>
          <a:xfrm>
            <a:off x="4933390" y="7267485"/>
            <a:ext cx="1599846" cy="338554"/>
          </a:xfrm>
          <a:prstGeom prst="rect">
            <a:avLst/>
          </a:prstGeom>
          <a:noFill/>
        </p:spPr>
        <p:txBody>
          <a:bodyPr wrap="square" rtlCol="0">
            <a:spAutoFit/>
          </a:bodyPr>
          <a:lstStyle/>
          <a:p>
            <a:r>
              <a:rPr lang="fi-FI" sz="1600" dirty="0">
                <a:solidFill>
                  <a:schemeClr val="tx1">
                    <a:lumMod val="75000"/>
                    <a:lumOff val="25000"/>
                  </a:schemeClr>
                </a:solidFill>
              </a:rPr>
              <a:t>Hitsarin suikka</a:t>
            </a:r>
          </a:p>
        </p:txBody>
      </p:sp>
      <p:sp>
        <p:nvSpPr>
          <p:cNvPr id="14" name="Tekstiruutu 13">
            <a:extLst>
              <a:ext uri="{FF2B5EF4-FFF2-40B4-BE49-F238E27FC236}">
                <a16:creationId xmlns:a16="http://schemas.microsoft.com/office/drawing/2014/main" id="{45ACA6B8-2C95-05E9-5169-2A8AD4C1BEA3}"/>
              </a:ext>
              <a:ext uri="{C183D7F6-B498-43B3-948B-1728B52AA6E4}">
                <adec:decorative xmlns:adec="http://schemas.microsoft.com/office/drawing/2017/decorative" val="0"/>
              </a:ext>
            </a:extLst>
          </p:cNvPr>
          <p:cNvSpPr txBox="1"/>
          <p:nvPr/>
        </p:nvSpPr>
        <p:spPr>
          <a:xfrm>
            <a:off x="1267074" y="9129002"/>
            <a:ext cx="1555659"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turvavaljaat</a:t>
            </a:r>
          </a:p>
        </p:txBody>
      </p:sp>
      <p:sp>
        <p:nvSpPr>
          <p:cNvPr id="15" name="Tekstiruutu 14">
            <a:extLst>
              <a:ext uri="{FF2B5EF4-FFF2-40B4-BE49-F238E27FC236}">
                <a16:creationId xmlns:a16="http://schemas.microsoft.com/office/drawing/2014/main" id="{1AC6CD79-4AA5-75B8-20A7-E72D8C8DA23C}"/>
              </a:ext>
              <a:ext uri="{C183D7F6-B498-43B3-948B-1728B52AA6E4}">
                <adec:decorative xmlns:adec="http://schemas.microsoft.com/office/drawing/2017/decorative" val="0"/>
              </a:ext>
            </a:extLst>
          </p:cNvPr>
          <p:cNvSpPr txBox="1"/>
          <p:nvPr/>
        </p:nvSpPr>
        <p:spPr>
          <a:xfrm>
            <a:off x="3056228" y="9129002"/>
            <a:ext cx="1599846" cy="338554"/>
          </a:xfrm>
          <a:prstGeom prst="rect">
            <a:avLst/>
          </a:prstGeom>
          <a:solidFill>
            <a:schemeClr val="bg1"/>
          </a:solidFill>
        </p:spPr>
        <p:txBody>
          <a:bodyPr wrap="square" rtlCol="0">
            <a:spAutoFit/>
          </a:bodyPr>
          <a:lstStyle/>
          <a:p>
            <a:r>
              <a:rPr lang="fi-FI" sz="1600" dirty="0">
                <a:solidFill>
                  <a:schemeClr val="tx1">
                    <a:lumMod val="75000"/>
                    <a:lumOff val="25000"/>
                  </a:schemeClr>
                </a:solidFill>
              </a:rPr>
              <a:t>suojakäsineet</a:t>
            </a:r>
          </a:p>
        </p:txBody>
      </p:sp>
      <p:pic>
        <p:nvPicPr>
          <p:cNvPr id="16" name="Kuva 15">
            <a:extLst>
              <a:ext uri="{FF2B5EF4-FFF2-40B4-BE49-F238E27FC236}">
                <a16:creationId xmlns:a16="http://schemas.microsoft.com/office/drawing/2014/main" id="{425CFE86-88B5-46A4-512A-092AC61CE6A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2817" b="89965" l="4859" r="91304">
                        <a14:foregroundMark x1="10742" y1="4049" x2="10742" y2="6338"/>
                        <a14:foregroundMark x1="12532" y1="2817" x2="12532" y2="2817"/>
                        <a14:foregroundMark x1="9974" y1="5106" x2="23018" y2="10211"/>
                        <a14:foregroundMark x1="23018" y1="10211" x2="23274" y2="10915"/>
                        <a14:foregroundMark x1="12532" y1="2993" x2="12532" y2="2993"/>
                        <a14:foregroundMark x1="10486" y1="5282" x2="24297" y2="10035"/>
                        <a14:foregroundMark x1="24297" y1="10035" x2="24552" y2="11268"/>
                        <a14:foregroundMark x1="24041" y1="8979" x2="24041" y2="8979"/>
                        <a14:foregroundMark x1="23018" y1="7394" x2="23018" y2="7394"/>
                        <a14:foregroundMark x1="23785" y1="10739" x2="18670" y2="1761"/>
                        <a14:foregroundMark x1="18670" y1="1761" x2="9207" y2="8979"/>
                        <a14:foregroundMark x1="9207" y1="8979" x2="10997" y2="4754"/>
                        <a14:foregroundMark x1="12020" y1="17782" x2="25575" y2="13380"/>
                        <a14:foregroundMark x1="25575" y1="13380" x2="25575" y2="12324"/>
                        <a14:foregroundMark x1="14322" y1="15317" x2="12020" y2="14789"/>
                        <a14:foregroundMark x1="12532" y1="12500" x2="11253" y2="17782"/>
                        <a14:foregroundMark x1="8696" y1="9155" x2="5115" y2="20246"/>
                        <a14:foregroundMark x1="5115" y1="20246" x2="10230" y2="25000"/>
                        <a14:foregroundMark x1="81841" y1="16725" x2="69821" y2="20775"/>
                        <a14:foregroundMark x1="69821" y1="20775" x2="76982" y2="10739"/>
                        <a14:foregroundMark x1="76982" y1="10739" x2="91304" y2="11620"/>
                        <a14:foregroundMark x1="91304" y1="11620" x2="80818" y2="17606"/>
                        <a14:foregroundMark x1="80818" y1="17606" x2="80307" y2="16373"/>
                        <a14:foregroundMark x1="63171" y1="17254" x2="56777" y2="15317"/>
                        <a14:foregroundMark x1="62404" y1="16725" x2="74169" y2="10211"/>
                        <a14:foregroundMark x1="74169" y1="10211" x2="78772" y2="11444"/>
                        <a14:foregroundMark x1="64962" y1="10211" x2="63427" y2="17430"/>
                        <a14:foregroundMark x1="70588" y1="17782" x2="70588" y2="17782"/>
                        <a14:foregroundMark x1="80307" y1="38556" x2="71100" y2="46655"/>
                        <a14:foregroundMark x1="71100" y1="46655" x2="73146" y2="36092"/>
                        <a14:foregroundMark x1="73146" y1="36092" x2="68286" y2="46127"/>
                        <a14:foregroundMark x1="68286" y1="46127" x2="71355" y2="41549"/>
                        <a14:foregroundMark x1="68286" y1="47711" x2="68286" y2="47711"/>
                        <a14:foregroundMark x1="78772" y1="47359" x2="78772" y2="47359"/>
                        <a14:foregroundMark x1="79540" y1="45070" x2="76471" y2="55810"/>
                        <a14:foregroundMark x1="76471" y1="55810" x2="68542" y2="47183"/>
                        <a14:foregroundMark x1="68542" y1="47183" x2="72379" y2="54049"/>
                        <a14:foregroundMark x1="8696" y1="36620" x2="10997" y2="39085"/>
                        <a14:foregroundMark x1="20205" y1="73239" x2="20205" y2="73239"/>
                        <a14:foregroundMark x1="27366" y1="73063" x2="27366" y2="73063"/>
                        <a14:foregroundMark x1="25320" y1="73415" x2="25320" y2="73415"/>
                        <a14:foregroundMark x1="24808" y1="81690" x2="24808" y2="81690"/>
                        <a14:foregroundMark x1="19437" y1="81690" x2="19437" y2="81690"/>
                        <a14:foregroundMark x1="22251" y1="79754" x2="22251" y2="79754"/>
                        <a14:foregroundMark x1="23274" y1="70951" x2="23274" y2="70951"/>
                        <a14:foregroundMark x1="23785" y1="69542" x2="23785" y2="69542"/>
                        <a14:foregroundMark x1="17647" y1="72183" x2="17647" y2="72183"/>
                        <a14:foregroundMark x1="16624" y1="72007" x2="16624" y2="72007"/>
                        <a14:foregroundMark x1="16624" y1="71479" x2="16624" y2="71479"/>
                        <a14:foregroundMark x1="16624" y1="71127" x2="16624" y2="71127"/>
                        <a14:foregroundMark x1="16624" y1="70951" x2="16624" y2="70951"/>
                        <a14:foregroundMark x1="28900" y1="71127" x2="28900" y2="71127"/>
                        <a14:foregroundMark x1="30435" y1="71655" x2="30435" y2="71655"/>
                        <a14:foregroundMark x1="28900" y1="70423" x2="28900" y2="70423"/>
                        <a14:foregroundMark x1="28900" y1="71479" x2="28900" y2="71479"/>
                        <a14:foregroundMark x1="28900" y1="71479" x2="28900" y2="71479"/>
                        <a14:foregroundMark x1="28900" y1="72183" x2="28900" y2="72183"/>
                        <a14:foregroundMark x1="29412" y1="72183" x2="29412" y2="72183"/>
                        <a14:foregroundMark x1="29412" y1="71479" x2="29412" y2="71479"/>
                        <a14:foregroundMark x1="29668" y1="71479" x2="29668" y2="71479"/>
                        <a14:foregroundMark x1="28645" y1="70070" x2="28645" y2="70070"/>
                        <a14:foregroundMark x1="29412" y1="86444" x2="29412" y2="86444"/>
                        <a14:foregroundMark x1="27366" y1="88556" x2="27366" y2="88556"/>
                        <a14:foregroundMark x1="25831" y1="88556" x2="25831" y2="88556"/>
                        <a14:foregroundMark x1="25831" y1="88556" x2="25831" y2="88556"/>
                        <a14:foregroundMark x1="21483" y1="88556" x2="21483" y2="88556"/>
                        <a14:foregroundMark x1="21483" y1="88556" x2="21483" y2="88556"/>
                        <a14:foregroundMark x1="28900" y1="86444" x2="28900" y2="82570"/>
                        <a14:foregroundMark x1="27366" y1="85915" x2="27366" y2="85915"/>
                        <a14:foregroundMark x1="55243" y1="11972" x2="55243" y2="11972"/>
                        <a14:foregroundMark x1="55243" y1="11972" x2="59591" y2="16901"/>
                        <a14:foregroundMark x1="53964" y1="11972" x2="53964" y2="11972"/>
                        <a14:foregroundMark x1="54476" y1="11972" x2="54476" y2="11972"/>
                        <a14:foregroundMark x1="55499" y1="13556" x2="56010" y2="11972"/>
                        <a14:foregroundMark x1="55499" y1="11444" x2="70077" y2="10915"/>
                        <a14:foregroundMark x1="70077" y1="10915" x2="55754" y2="11796"/>
                        <a14:foregroundMark x1="55754" y1="11796" x2="61125" y2="11444"/>
                        <a14:foregroundMark x1="65985" y1="19718" x2="72890" y2="22007"/>
                        <a14:foregroundMark x1="18926" y1="84507" x2="18926" y2="84507"/>
                        <a14:foregroundMark x1="23529" y1="87852" x2="23529" y2="87852"/>
                        <a14:foregroundMark x1="20972" y1="88908" x2="20972" y2="88908"/>
                        <a14:foregroundMark x1="20205" y1="88380" x2="20205" y2="88380"/>
                        <a14:foregroundMark x1="18159" y1="86796" x2="18159" y2="86796"/>
                        <a14:foregroundMark x1="18159" y1="86092" x2="18159" y2="86092"/>
                        <a14:foregroundMark x1="17647" y1="85563" x2="17647" y2="85563"/>
                        <a14:foregroundMark x1="17391" y1="85035" x2="17391" y2="85035"/>
                        <a14:foregroundMark x1="17391" y1="84859" x2="17391" y2="84859"/>
                        <a14:foregroundMark x1="17647" y1="85035" x2="17647" y2="84155"/>
                        <a14:foregroundMark x1="28389" y1="88380" x2="28389" y2="88380"/>
                        <a14:foregroundMark x1="28389" y1="88908" x2="28389" y2="88908"/>
                        <a14:foregroundMark x1="29923" y1="88908" x2="29923" y2="88908"/>
                        <a14:foregroundMark x1="29923" y1="88380" x2="29923" y2="88380"/>
                        <a14:foregroundMark x1="30179" y1="89437" x2="30179" y2="89437"/>
                        <a14:foregroundMark x1="30179" y1="89613" x2="30179" y2="86620"/>
                        <a14:foregroundMark x1="19182" y1="69014" x2="19182" y2="69014"/>
                        <a14:foregroundMark x1="19182" y1="70599" x2="18926" y2="69894"/>
                        <a14:foregroundMark x1="17136" y1="74472" x2="17647" y2="74472"/>
                        <a14:foregroundMark x1="17647" y1="79577" x2="16880" y2="73592"/>
                        <a14:foregroundMark x1="30435" y1="80458" x2="28133" y2="72359"/>
                      </a14:backgroundRemoval>
                    </a14:imgEffect>
                  </a14:imgLayer>
                </a14:imgProps>
              </a:ext>
            </a:extLst>
          </a:blip>
          <a:srcRect t="64415" r="60456" b="9139"/>
          <a:stretch>
            <a:fillRect/>
          </a:stretch>
        </p:blipFill>
        <p:spPr>
          <a:xfrm>
            <a:off x="1124686" y="7678209"/>
            <a:ext cx="1396445" cy="1356689"/>
          </a:xfrm>
          <a:prstGeom prst="rect">
            <a:avLst/>
          </a:prstGeom>
        </p:spPr>
      </p:pic>
      <p:pic>
        <p:nvPicPr>
          <p:cNvPr id="17" name="Kuva 16">
            <a:extLst>
              <a:ext uri="{FF2B5EF4-FFF2-40B4-BE49-F238E27FC236}">
                <a16:creationId xmlns:a16="http://schemas.microsoft.com/office/drawing/2014/main" id="{2D7FDBA5-96FE-9F83-0FA4-EB9678512B6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17" b="89965" l="4859" r="91304">
                        <a14:foregroundMark x1="10742" y1="4049" x2="10742" y2="6338"/>
                        <a14:foregroundMark x1="12532" y1="2817" x2="12532" y2="2817"/>
                        <a14:foregroundMark x1="9974" y1="5106" x2="23018" y2="10211"/>
                        <a14:foregroundMark x1="23018" y1="10211" x2="23274" y2="10915"/>
                        <a14:foregroundMark x1="12532" y1="2993" x2="12532" y2="2993"/>
                        <a14:foregroundMark x1="10486" y1="5282" x2="24297" y2="10035"/>
                        <a14:foregroundMark x1="24297" y1="10035" x2="24552" y2="11268"/>
                        <a14:foregroundMark x1="24041" y1="8979" x2="24041" y2="8979"/>
                        <a14:foregroundMark x1="23018" y1="7394" x2="23018" y2="7394"/>
                        <a14:foregroundMark x1="23785" y1="10739" x2="18670" y2="1761"/>
                        <a14:foregroundMark x1="18670" y1="1761" x2="9207" y2="8979"/>
                        <a14:foregroundMark x1="9207" y1="8979" x2="10997" y2="4754"/>
                        <a14:foregroundMark x1="12020" y1="17782" x2="25575" y2="13380"/>
                        <a14:foregroundMark x1="25575" y1="13380" x2="25575" y2="12324"/>
                        <a14:foregroundMark x1="14322" y1="15317" x2="12020" y2="14789"/>
                        <a14:foregroundMark x1="12532" y1="12500" x2="11253" y2="17782"/>
                        <a14:foregroundMark x1="8696" y1="9155" x2="5115" y2="20246"/>
                        <a14:foregroundMark x1="5115" y1="20246" x2="10230" y2="25000"/>
                        <a14:foregroundMark x1="81841" y1="16725" x2="69821" y2="20775"/>
                        <a14:foregroundMark x1="69821" y1="20775" x2="76982" y2="10739"/>
                        <a14:foregroundMark x1="76982" y1="10739" x2="91304" y2="11620"/>
                        <a14:foregroundMark x1="91304" y1="11620" x2="80818" y2="17606"/>
                        <a14:foregroundMark x1="80818" y1="17606" x2="80307" y2="16373"/>
                        <a14:foregroundMark x1="63171" y1="17254" x2="56777" y2="15317"/>
                        <a14:foregroundMark x1="62404" y1="16725" x2="74169" y2="10211"/>
                        <a14:foregroundMark x1="74169" y1="10211" x2="78772" y2="11444"/>
                        <a14:foregroundMark x1="64962" y1="10211" x2="63427" y2="17430"/>
                        <a14:foregroundMark x1="70588" y1="17782" x2="70588" y2="17782"/>
                        <a14:foregroundMark x1="80307" y1="38556" x2="71100" y2="46655"/>
                        <a14:foregroundMark x1="71100" y1="46655" x2="73146" y2="36092"/>
                        <a14:foregroundMark x1="73146" y1="36092" x2="68286" y2="46127"/>
                        <a14:foregroundMark x1="68286" y1="46127" x2="71355" y2="41549"/>
                        <a14:foregroundMark x1="68286" y1="47711" x2="68286" y2="47711"/>
                        <a14:foregroundMark x1="78772" y1="47359" x2="78772" y2="47359"/>
                        <a14:foregroundMark x1="79540" y1="45070" x2="76471" y2="55810"/>
                        <a14:foregroundMark x1="76471" y1="55810" x2="68542" y2="47183"/>
                        <a14:foregroundMark x1="68542" y1="47183" x2="72379" y2="54049"/>
                        <a14:foregroundMark x1="8696" y1="36620" x2="10997" y2="39085"/>
                        <a14:foregroundMark x1="20205" y1="73239" x2="20205" y2="73239"/>
                        <a14:foregroundMark x1="27366" y1="73063" x2="27366" y2="73063"/>
                        <a14:foregroundMark x1="25320" y1="73415" x2="25320" y2="73415"/>
                        <a14:foregroundMark x1="24808" y1="81690" x2="24808" y2="81690"/>
                        <a14:foregroundMark x1="19437" y1="81690" x2="19437" y2="81690"/>
                        <a14:foregroundMark x1="22251" y1="79754" x2="22251" y2="79754"/>
                        <a14:foregroundMark x1="23274" y1="70951" x2="23274" y2="70951"/>
                        <a14:foregroundMark x1="23785" y1="69542" x2="23785" y2="69542"/>
                        <a14:foregroundMark x1="17647" y1="72183" x2="17647" y2="72183"/>
                        <a14:foregroundMark x1="16624" y1="72007" x2="16624" y2="72007"/>
                        <a14:foregroundMark x1="16624" y1="71479" x2="16624" y2="71479"/>
                        <a14:foregroundMark x1="16624" y1="71127" x2="16624" y2="71127"/>
                        <a14:foregroundMark x1="16624" y1="70951" x2="16624" y2="70951"/>
                        <a14:foregroundMark x1="28900" y1="71127" x2="28900" y2="71127"/>
                        <a14:foregroundMark x1="30435" y1="71655" x2="30435" y2="71655"/>
                        <a14:foregroundMark x1="28900" y1="70423" x2="28900" y2="70423"/>
                        <a14:foregroundMark x1="28900" y1="71479" x2="28900" y2="71479"/>
                        <a14:foregroundMark x1="28900" y1="71479" x2="28900" y2="71479"/>
                        <a14:foregroundMark x1="28900" y1="72183" x2="28900" y2="72183"/>
                        <a14:foregroundMark x1="29412" y1="72183" x2="29412" y2="72183"/>
                        <a14:foregroundMark x1="29412" y1="71479" x2="29412" y2="71479"/>
                        <a14:foregroundMark x1="29668" y1="71479" x2="29668" y2="71479"/>
                        <a14:foregroundMark x1="28645" y1="70070" x2="28645" y2="70070"/>
                        <a14:foregroundMark x1="29412" y1="86444" x2="29412" y2="86444"/>
                        <a14:foregroundMark x1="27366" y1="88556" x2="27366" y2="88556"/>
                        <a14:foregroundMark x1="25831" y1="88556" x2="25831" y2="88556"/>
                        <a14:foregroundMark x1="25831" y1="88556" x2="25831" y2="88556"/>
                        <a14:foregroundMark x1="21483" y1="88556" x2="21483" y2="88556"/>
                        <a14:foregroundMark x1="21483" y1="88556" x2="21483" y2="88556"/>
                        <a14:foregroundMark x1="28900" y1="86444" x2="28900" y2="82570"/>
                        <a14:foregroundMark x1="27366" y1="85915" x2="27366" y2="85915"/>
                        <a14:foregroundMark x1="55243" y1="11972" x2="55243" y2="11972"/>
                        <a14:foregroundMark x1="55243" y1="11972" x2="59591" y2="16901"/>
                        <a14:foregroundMark x1="53964" y1="11972" x2="53964" y2="11972"/>
                        <a14:foregroundMark x1="54476" y1="11972" x2="54476" y2="11972"/>
                        <a14:foregroundMark x1="55499" y1="13556" x2="56010" y2="11972"/>
                        <a14:foregroundMark x1="55499" y1="11444" x2="70077" y2="10915"/>
                        <a14:foregroundMark x1="70077" y1="10915" x2="55754" y2="11796"/>
                        <a14:foregroundMark x1="55754" y1="11796" x2="61125" y2="11444"/>
                        <a14:foregroundMark x1="65985" y1="19718" x2="72890" y2="22007"/>
                      </a14:backgroundRemoval>
                    </a14:imgEffect>
                  </a14:imgLayer>
                </a14:imgProps>
              </a:ext>
            </a:extLst>
          </a:blip>
          <a:srcRect t="33704" b="39217"/>
          <a:stretch>
            <a:fillRect/>
          </a:stretch>
        </p:blipFill>
        <p:spPr>
          <a:xfrm>
            <a:off x="1124686" y="5931122"/>
            <a:ext cx="3531388" cy="1389171"/>
          </a:xfrm>
          <a:prstGeom prst="rect">
            <a:avLst/>
          </a:prstGeom>
        </p:spPr>
      </p:pic>
      <p:pic>
        <p:nvPicPr>
          <p:cNvPr id="18" name="Kuva 17">
            <a:extLst>
              <a:ext uri="{FF2B5EF4-FFF2-40B4-BE49-F238E27FC236}">
                <a16:creationId xmlns:a16="http://schemas.microsoft.com/office/drawing/2014/main" id="{9D432A76-813E-CB7A-87AB-A3836B7B673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17" b="89965" l="4859" r="91304">
                        <a14:foregroundMark x1="10742" y1="4049" x2="10742" y2="6338"/>
                        <a14:foregroundMark x1="12532" y1="2817" x2="12532" y2="2817"/>
                        <a14:foregroundMark x1="9974" y1="5106" x2="23018" y2="10211"/>
                        <a14:foregroundMark x1="23018" y1="10211" x2="23274" y2="10915"/>
                        <a14:foregroundMark x1="12532" y1="2993" x2="12532" y2="2993"/>
                        <a14:foregroundMark x1="10486" y1="5282" x2="24297" y2="10035"/>
                        <a14:foregroundMark x1="24297" y1="10035" x2="24552" y2="11268"/>
                        <a14:foregroundMark x1="24041" y1="8979" x2="24041" y2="8979"/>
                        <a14:foregroundMark x1="23018" y1="7394" x2="23018" y2="7394"/>
                        <a14:foregroundMark x1="23785" y1="10739" x2="18670" y2="1761"/>
                        <a14:foregroundMark x1="18670" y1="1761" x2="9207" y2="8979"/>
                        <a14:foregroundMark x1="9207" y1="8979" x2="10997" y2="4754"/>
                        <a14:foregroundMark x1="12020" y1="17782" x2="25575" y2="13380"/>
                        <a14:foregroundMark x1="25575" y1="13380" x2="25575" y2="12324"/>
                        <a14:foregroundMark x1="14322" y1="15317" x2="12020" y2="14789"/>
                        <a14:foregroundMark x1="12532" y1="12500" x2="11253" y2="17782"/>
                        <a14:foregroundMark x1="8696" y1="9155" x2="5115" y2="20246"/>
                        <a14:foregroundMark x1="5115" y1="20246" x2="10230" y2="25000"/>
                        <a14:foregroundMark x1="81841" y1="16725" x2="69821" y2="20775"/>
                        <a14:foregroundMark x1="69821" y1="20775" x2="76982" y2="10739"/>
                        <a14:foregroundMark x1="76982" y1="10739" x2="91304" y2="11620"/>
                        <a14:foregroundMark x1="91304" y1="11620" x2="80818" y2="17606"/>
                        <a14:foregroundMark x1="80818" y1="17606" x2="80307" y2="16373"/>
                        <a14:foregroundMark x1="63171" y1="17254" x2="56777" y2="15317"/>
                        <a14:foregroundMark x1="62404" y1="16725" x2="74169" y2="10211"/>
                        <a14:foregroundMark x1="74169" y1="10211" x2="78772" y2="11444"/>
                        <a14:foregroundMark x1="64962" y1="10211" x2="63427" y2="17430"/>
                        <a14:foregroundMark x1="70588" y1="17782" x2="70588" y2="17782"/>
                        <a14:foregroundMark x1="80307" y1="38556" x2="71100" y2="46655"/>
                        <a14:foregroundMark x1="71100" y1="46655" x2="73146" y2="36092"/>
                        <a14:foregroundMark x1="73146" y1="36092" x2="68286" y2="46127"/>
                        <a14:foregroundMark x1="68286" y1="46127" x2="71355" y2="41549"/>
                        <a14:foregroundMark x1="68286" y1="47711" x2="68286" y2="47711"/>
                        <a14:foregroundMark x1="78772" y1="47359" x2="78772" y2="47359"/>
                        <a14:foregroundMark x1="79540" y1="45070" x2="76471" y2="55810"/>
                        <a14:foregroundMark x1="76471" y1="55810" x2="68542" y2="47183"/>
                        <a14:foregroundMark x1="68542" y1="47183" x2="72379" y2="54049"/>
                        <a14:foregroundMark x1="8696" y1="36620" x2="10997" y2="39085"/>
                        <a14:foregroundMark x1="20205" y1="73239" x2="20205" y2="73239"/>
                        <a14:foregroundMark x1="27366" y1="73063" x2="27366" y2="73063"/>
                        <a14:foregroundMark x1="25320" y1="73415" x2="25320" y2="73415"/>
                        <a14:foregroundMark x1="24808" y1="81690" x2="24808" y2="81690"/>
                        <a14:foregroundMark x1="19437" y1="81690" x2="19437" y2="81690"/>
                        <a14:foregroundMark x1="22251" y1="79754" x2="22251" y2="79754"/>
                        <a14:foregroundMark x1="23274" y1="70951" x2="23274" y2="70951"/>
                        <a14:foregroundMark x1="23785" y1="69542" x2="23785" y2="69542"/>
                        <a14:foregroundMark x1="17647" y1="72183" x2="17647" y2="72183"/>
                        <a14:foregroundMark x1="16624" y1="72007" x2="16624" y2="72007"/>
                        <a14:foregroundMark x1="16624" y1="71479" x2="16624" y2="71479"/>
                        <a14:foregroundMark x1="16624" y1="71127" x2="16624" y2="71127"/>
                        <a14:foregroundMark x1="16624" y1="70951" x2="16624" y2="70951"/>
                        <a14:foregroundMark x1="28900" y1="71127" x2="28900" y2="71127"/>
                        <a14:foregroundMark x1="30435" y1="71655" x2="30435" y2="71655"/>
                        <a14:foregroundMark x1="28900" y1="70423" x2="28900" y2="70423"/>
                        <a14:foregroundMark x1="28900" y1="71479" x2="28900" y2="71479"/>
                        <a14:foregroundMark x1="28900" y1="71479" x2="28900" y2="71479"/>
                        <a14:foregroundMark x1="28900" y1="72183" x2="28900" y2="72183"/>
                        <a14:foregroundMark x1="29412" y1="72183" x2="29412" y2="72183"/>
                        <a14:foregroundMark x1="29412" y1="71479" x2="29412" y2="71479"/>
                        <a14:foregroundMark x1="29668" y1="71479" x2="29668" y2="71479"/>
                        <a14:foregroundMark x1="28645" y1="70070" x2="28645" y2="70070"/>
                        <a14:foregroundMark x1="29412" y1="86444" x2="29412" y2="86444"/>
                        <a14:foregroundMark x1="27366" y1="88556" x2="27366" y2="88556"/>
                        <a14:foregroundMark x1="25831" y1="88556" x2="25831" y2="88556"/>
                        <a14:foregroundMark x1="25831" y1="88556" x2="25831" y2="88556"/>
                        <a14:foregroundMark x1="21483" y1="88556" x2="21483" y2="88556"/>
                        <a14:foregroundMark x1="21483" y1="88556" x2="21483" y2="88556"/>
                        <a14:foregroundMark x1="28900" y1="86444" x2="28900" y2="82570"/>
                        <a14:foregroundMark x1="27366" y1="85915" x2="27366" y2="85915"/>
                        <a14:foregroundMark x1="55243" y1="11972" x2="55243" y2="11972"/>
                        <a14:foregroundMark x1="55243" y1="11972" x2="59591" y2="16901"/>
                        <a14:foregroundMark x1="53964" y1="11972" x2="53964" y2="11972"/>
                        <a14:foregroundMark x1="54476" y1="11972" x2="54476" y2="11972"/>
                        <a14:foregroundMark x1="55499" y1="13556" x2="56010" y2="11972"/>
                        <a14:foregroundMark x1="55499" y1="11444" x2="70077" y2="10915"/>
                        <a14:foregroundMark x1="70077" y1="10915" x2="55754" y2="11796"/>
                        <a14:foregroundMark x1="55754" y1="11796" x2="61125" y2="11444"/>
                        <a14:foregroundMark x1="65985" y1="19718" x2="72890" y2="22007"/>
                      </a14:backgroundRemoval>
                    </a14:imgEffect>
                  </a14:imgLayer>
                </a14:imgProps>
              </a:ext>
            </a:extLst>
          </a:blip>
          <a:srcRect l="54696" t="64415" b="16734"/>
          <a:stretch>
            <a:fillRect/>
          </a:stretch>
        </p:blipFill>
        <p:spPr>
          <a:xfrm>
            <a:off x="3057129" y="8006481"/>
            <a:ext cx="1599846" cy="967026"/>
          </a:xfrm>
          <a:prstGeom prst="rect">
            <a:avLst/>
          </a:prstGeom>
        </p:spPr>
      </p:pic>
    </p:spTree>
    <p:extLst>
      <p:ext uri="{BB962C8B-B14F-4D97-AF65-F5344CB8AC3E}">
        <p14:creationId xmlns:p14="http://schemas.microsoft.com/office/powerpoint/2010/main" val="72376511"/>
      </p:ext>
    </p:extLst>
  </p:cSld>
  <p:clrMapOvr>
    <a:masterClrMapping/>
  </p:clrMapOvr>
</p:sld>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e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2666</TotalTime>
  <Words>2826</Words>
  <Application>Microsoft Office PowerPoint</Application>
  <PresentationFormat>A4-paperi (210 x 297 mm)</PresentationFormat>
  <Paragraphs>446</Paragraphs>
  <Slides>24</Slides>
  <Notes>10</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24</vt:i4>
      </vt:variant>
    </vt:vector>
  </HeadingPairs>
  <TitlesOfParts>
    <vt:vector size="34" baseType="lpstr">
      <vt:lpstr>Aptos</vt:lpstr>
      <vt:lpstr>Aptos Display</vt:lpstr>
      <vt:lpstr>Arial</vt:lpstr>
      <vt:lpstr>Biome</vt:lpstr>
      <vt:lpstr>Montserrat</vt:lpstr>
      <vt:lpstr>Montserrat SemiBold</vt:lpstr>
      <vt:lpstr>Segoe UI</vt:lpstr>
      <vt:lpstr>Verdana</vt:lpstr>
      <vt:lpstr>Wingdings</vt:lpstr>
      <vt:lpstr>Office-teema</vt:lpstr>
      <vt:lpstr>Työturvallisuus</vt:lpstr>
      <vt:lpstr>sisältö</vt:lpstr>
      <vt:lpstr>JOHDANTO: </vt:lpstr>
      <vt:lpstr>Työturvallisuus toimintatapana</vt:lpstr>
      <vt:lpstr>Roolit ja vastuut</vt:lpstr>
      <vt:lpstr>Työturvallisuuden pelisäännöt</vt:lpstr>
      <vt:lpstr>PowerPoint-esitys</vt:lpstr>
      <vt:lpstr>Suojavarustus</vt:lpstr>
      <vt:lpstr>Suojavarustus erikoistöissä</vt:lpstr>
      <vt:lpstr>Kuulosuojainten käyttö</vt:lpstr>
      <vt:lpstr>Työasennot ja ergonomia</vt:lpstr>
      <vt:lpstr>PowerPoint-esitys</vt:lpstr>
      <vt:lpstr>Yleiset turvallisuusohjeet</vt:lpstr>
      <vt:lpstr>Päivittäinen palontorjunta</vt:lpstr>
      <vt:lpstr>Koneiden vahinkokäynnistysten estäminen (Logout - Tagout)</vt:lpstr>
      <vt:lpstr>Työpaikan kokoontumispaikka </vt:lpstr>
      <vt:lpstr>Hätätilanteessa toimiminen</vt:lpstr>
      <vt:lpstr>PowerPoint-esitys</vt:lpstr>
      <vt:lpstr>Yleinen hätänumero 112</vt:lpstr>
      <vt:lpstr>Ensiapuvälineitä työpaikalla</vt:lpstr>
      <vt:lpstr>Varoitusmerkit ja niiden merkitykset</vt:lpstr>
      <vt:lpstr>Pelastussuunnitelma: nimetyt henkilöt</vt:lpstr>
      <vt:lpstr>Muistiinpanot</vt:lpstr>
      <vt:lpstr>Selkeäkielinen versio: 11 / 2025 Kuvituskuvat: tekoäly</vt:lpstr>
    </vt:vector>
  </TitlesOfParts>
  <Company>Salpaus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 Lampinen</dc:creator>
  <cp:lastModifiedBy>Mari Lampinen</cp:lastModifiedBy>
  <cp:revision>77</cp:revision>
  <cp:lastPrinted>2025-12-05T09:38:30Z</cp:lastPrinted>
  <dcterms:created xsi:type="dcterms:W3CDTF">2025-10-03T13:50:53Z</dcterms:created>
  <dcterms:modified xsi:type="dcterms:W3CDTF">2025-12-10T06:17:51Z</dcterms:modified>
</cp:coreProperties>
</file>